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6.xml" ContentType="application/vnd.openxmlformats-officedocument.presentationml.notesSlide+xml"/>
  <Override PartName="/ppt/charts/chart5.xml" ContentType="application/vnd.openxmlformats-officedocument.drawingml.chart+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7.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p:sldMasterIdLst>
    <p:sldMasterId id="2147483661" r:id="rId1"/>
  </p:sldMasterIdLst>
  <p:notesMasterIdLst>
    <p:notesMasterId r:id="rId14"/>
  </p:notesMasterIdLst>
  <p:handoutMasterIdLst>
    <p:handoutMasterId r:id="rId15"/>
  </p:handoutMasterIdLst>
  <p:sldIdLst>
    <p:sldId id="434" r:id="rId2"/>
    <p:sldId id="422" r:id="rId3"/>
    <p:sldId id="433" r:id="rId4"/>
    <p:sldId id="395" r:id="rId5"/>
    <p:sldId id="427" r:id="rId6"/>
    <p:sldId id="424" r:id="rId7"/>
    <p:sldId id="260" r:id="rId8"/>
    <p:sldId id="261" r:id="rId9"/>
    <p:sldId id="269" r:id="rId10"/>
    <p:sldId id="396" r:id="rId11"/>
    <p:sldId id="397" r:id="rId12"/>
    <p:sldId id="435" r:id="rId13"/>
  </p:sldIdLst>
  <p:sldSz cx="9144000" cy="6858000" type="screen4x3"/>
  <p:notesSz cx="6950075" cy="9236075"/>
  <p:embeddedFontLst>
    <p:embeddedFont>
      <p:font typeface="Calibri" panose="020F0502020204030204" pitchFamily="34" charset="0"/>
      <p:regular r:id="rId16"/>
      <p:bold r:id="rId17"/>
      <p:italic r:id="rId18"/>
      <p:boldItalic r:id="rId19"/>
    </p:embeddedFont>
    <p:embeddedFont>
      <p:font typeface="Helvetica" panose="020B0604020202020204" pitchFamily="34" charset="0"/>
      <p:regular r:id="rId20"/>
      <p:bold r:id="rId21"/>
      <p:italic r:id="rId22"/>
      <p:boldItalic r:id="rId23"/>
    </p:embeddedFont>
    <p:embeddedFont>
      <p:font typeface="Georgia" panose="02040502050405020303" pitchFamily="18" charset="0"/>
      <p:regular r:id="rId24"/>
      <p:bold r:id="rId25"/>
      <p:italic r:id="rId26"/>
      <p:boldItalic r:id="rId27"/>
    </p:embeddedFont>
  </p:embeddedFontLst>
  <p:custDataLst>
    <p:tags r:id="rId28"/>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032">
          <p15:clr>
            <a:srgbClr val="A4A3A4"/>
          </p15:clr>
        </p15:guide>
        <p15:guide id="2" orient="horz" pos="173">
          <p15:clr>
            <a:srgbClr val="A4A3A4"/>
          </p15:clr>
        </p15:guide>
        <p15:guide id="3" orient="horz" pos="432">
          <p15:clr>
            <a:srgbClr val="A4A3A4"/>
          </p15:clr>
        </p15:guide>
        <p15:guide id="4" orient="horz" pos="1958">
          <p15:clr>
            <a:srgbClr val="A4A3A4"/>
          </p15:clr>
        </p15:guide>
        <p15:guide id="5" orient="horz" pos="4291">
          <p15:clr>
            <a:srgbClr val="A4A3A4"/>
          </p15:clr>
        </p15:guide>
        <p15:guide id="6" orient="horz" pos="2995">
          <p15:clr>
            <a:srgbClr val="A4A3A4"/>
          </p15:clr>
        </p15:guide>
        <p15:guide id="7" orient="horz" pos="691">
          <p15:clr>
            <a:srgbClr val="A4A3A4"/>
          </p15:clr>
        </p15:guide>
        <p15:guide id="8" orient="horz" pos="2477">
          <p15:clr>
            <a:srgbClr val="A4A3A4"/>
          </p15:clr>
        </p15:guide>
        <p15:guide id="9" orient="horz" pos="3542">
          <p15:clr>
            <a:srgbClr val="A4A3A4"/>
          </p15:clr>
        </p15:guide>
        <p15:guide id="10" pos="230">
          <p15:clr>
            <a:srgbClr val="A4A3A4"/>
          </p15:clr>
        </p15:guide>
        <p15:guide id="11" pos="979">
          <p15:clr>
            <a:srgbClr val="A4A3A4"/>
          </p15:clr>
        </p15:guide>
        <p15:guide id="12" pos="202">
          <p15:clr>
            <a:srgbClr val="A4A3A4"/>
          </p15:clr>
        </p15:guide>
        <p15:guide id="13" pos="5616">
          <p15:clr>
            <a:srgbClr val="A4A3A4"/>
          </p15:clr>
        </p15:guide>
        <p15:guide id="14" pos="5098">
          <p15:clr>
            <a:srgbClr val="A4A3A4"/>
          </p15:clr>
        </p15:guide>
        <p15:guide id="15" pos="4579">
          <p15:clr>
            <a:srgbClr val="A4A3A4"/>
          </p15:clr>
        </p15:guide>
        <p15:guide id="16" pos="691">
          <p15:clr>
            <a:srgbClr val="A4A3A4"/>
          </p15:clr>
        </p15:guide>
        <p15:guide id="17" pos="3571">
          <p15:clr>
            <a:srgbClr val="A4A3A4"/>
          </p15:clr>
        </p15:guide>
        <p15:guide id="18" pos="3600">
          <p15:clr>
            <a:srgbClr val="A4A3A4"/>
          </p15:clr>
        </p15:guide>
        <p15:guide id="19" pos="2477">
          <p15:clr>
            <a:srgbClr val="A4A3A4"/>
          </p15:clr>
        </p15:guide>
        <p15:guide id="20" pos="4003">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7709"/>
    <a:srgbClr val="000000"/>
    <a:srgbClr val="D17D08"/>
    <a:srgbClr val="C8DAE8"/>
    <a:srgbClr val="92B5D0"/>
    <a:srgbClr val="C4BE98"/>
    <a:srgbClr val="736B41"/>
    <a:srgbClr val="746B41"/>
    <a:srgbClr val="902E2E"/>
    <a:srgbClr val="7FA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373" autoAdjust="0"/>
    <p:restoredTop sz="89207" autoAdjust="0"/>
  </p:normalViewPr>
  <p:slideViewPr>
    <p:cSldViewPr snapToObjects="1">
      <p:cViewPr varScale="1">
        <p:scale>
          <a:sx n="108" d="100"/>
          <a:sy n="108" d="100"/>
        </p:scale>
        <p:origin x="846" y="102"/>
      </p:cViewPr>
      <p:guideLst>
        <p:guide orient="horz" pos="4032"/>
        <p:guide orient="horz" pos="173"/>
        <p:guide orient="horz" pos="432"/>
        <p:guide orient="horz" pos="1958"/>
        <p:guide orient="horz" pos="4291"/>
        <p:guide orient="horz" pos="2995"/>
        <p:guide orient="horz" pos="691"/>
        <p:guide orient="horz" pos="2477"/>
        <p:guide orient="horz" pos="3542"/>
        <p:guide pos="230"/>
        <p:guide pos="979"/>
        <p:guide pos="202"/>
        <p:guide pos="5616"/>
        <p:guide pos="5098"/>
        <p:guide pos="4579"/>
        <p:guide pos="691"/>
        <p:guide pos="3571"/>
        <p:guide pos="3600"/>
        <p:guide pos="2477"/>
        <p:guide pos="4003"/>
      </p:guideLst>
    </p:cSldViewPr>
  </p:slideViewPr>
  <p:outlineViewPr>
    <p:cViewPr>
      <p:scale>
        <a:sx n="33" d="100"/>
        <a:sy n="33" d="100"/>
      </p:scale>
      <p:origin x="0" y="1069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974" y="-90"/>
      </p:cViewPr>
      <p:guideLst>
        <p:guide orient="horz" pos="2909"/>
        <p:guide pos="2189"/>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6.1627012707400328E-2"/>
          <c:y val="1.8849206349206348E-2"/>
          <c:w val="0.37022347133843364"/>
          <c:h val="0.96626984126984128"/>
        </c:manualLayout>
      </c:layout>
      <c:pieChart>
        <c:varyColors val="1"/>
        <c:ser>
          <c:idx val="0"/>
          <c:order val="0"/>
          <c:tx>
            <c:strRef>
              <c:f>Sheet1!$B$1</c:f>
              <c:strCache>
                <c:ptCount val="1"/>
                <c:pt idx="0">
                  <c:v>Which of the following best describes your PPM solution?</c:v>
                </c:pt>
              </c:strCache>
            </c:strRef>
          </c:tx>
          <c:spPr>
            <a:ln>
              <a:solidFill>
                <a:schemeClr val="accent1"/>
              </a:solidFill>
            </a:ln>
          </c:spPr>
          <c:explosion val="4"/>
          <c:dPt>
            <c:idx val="0"/>
            <c:bubble3D val="0"/>
            <c:spPr>
              <a:solidFill>
                <a:srgbClr val="FFC000"/>
              </a:solidFill>
              <a:ln>
                <a:solidFill>
                  <a:schemeClr val="accent1"/>
                </a:solidFill>
              </a:ln>
            </c:spPr>
          </c:dPt>
          <c:dPt>
            <c:idx val="1"/>
            <c:bubble3D val="0"/>
            <c:spPr>
              <a:solidFill>
                <a:schemeClr val="accent6">
                  <a:lumMod val="40000"/>
                  <a:lumOff val="60000"/>
                </a:schemeClr>
              </a:solidFill>
              <a:ln>
                <a:solidFill>
                  <a:schemeClr val="accent1"/>
                </a:solidFill>
              </a:ln>
            </c:spPr>
          </c:dPt>
          <c:dPt>
            <c:idx val="2"/>
            <c:bubble3D val="0"/>
            <c:explosion val="30"/>
            <c:spPr>
              <a:solidFill>
                <a:srgbClr val="00B050"/>
              </a:solidFill>
              <a:ln>
                <a:solidFill>
                  <a:schemeClr val="accent1"/>
                </a:solidFill>
              </a:ln>
            </c:spPr>
          </c:dPt>
          <c:dPt>
            <c:idx val="3"/>
            <c:bubble3D val="0"/>
            <c:explosion val="27"/>
            <c:spPr>
              <a:solidFill>
                <a:srgbClr val="92D050"/>
              </a:solidFill>
              <a:ln>
                <a:solidFill>
                  <a:schemeClr val="accent1"/>
                </a:solidFill>
              </a:ln>
            </c:spPr>
          </c:dPt>
          <c:dPt>
            <c:idx val="4"/>
            <c:bubble3D val="0"/>
            <c:spPr>
              <a:solidFill>
                <a:schemeClr val="tx1"/>
              </a:solidFill>
              <a:ln>
                <a:solidFill>
                  <a:schemeClr val="accent6"/>
                </a:solidFill>
              </a:ln>
            </c:spPr>
          </c:dPt>
          <c:dLbls>
            <c:dLbl>
              <c:idx val="0"/>
              <c:spPr>
                <a:noFill/>
                <a:ln>
                  <a:noFill/>
                </a:ln>
                <a:effectLst/>
              </c:spPr>
              <c:txPr>
                <a:bodyPr wrap="square" lIns="38100" tIns="19050" rIns="38100" bIns="19050" anchor="ctr">
                  <a:spAutoFit/>
                </a:bodyPr>
                <a:lstStyle/>
                <a:p>
                  <a:pPr>
                    <a:defRPr sz="2400" b="1">
                      <a:solidFill>
                        <a:schemeClr val="tx1"/>
                      </a:solidFill>
                      <a:effectLst>
                        <a:outerShdw blurRad="38100" dist="38100" dir="2700000" algn="tl">
                          <a:srgbClr val="000000">
                            <a:alpha val="43137"/>
                          </a:srgbClr>
                        </a:outerShdw>
                      </a:effectLst>
                    </a:defRPr>
                  </a:pPr>
                  <a:endParaRPr lang="en-US"/>
                </a:p>
              </c:txPr>
              <c:showLegendKey val="0"/>
              <c:showVal val="0"/>
              <c:showCatName val="0"/>
              <c:showSerName val="0"/>
              <c:showPercent val="1"/>
              <c:showBubbleSize val="0"/>
            </c:dLbl>
            <c:dLbl>
              <c:idx val="1"/>
              <c:layout>
                <c:manualLayout>
                  <c:x val="-0.12606385178613569"/>
                  <c:y val="7.6500515438109554E-2"/>
                </c:manualLayout>
              </c:layout>
              <c:spPr>
                <a:noFill/>
                <a:ln>
                  <a:noFill/>
                </a:ln>
                <a:effectLst/>
              </c:spPr>
              <c:txPr>
                <a:bodyPr wrap="square" lIns="38100" tIns="19050" rIns="38100" bIns="19050" anchor="ctr">
                  <a:spAutoFit/>
                </a:bodyPr>
                <a:lstStyle/>
                <a:p>
                  <a:pPr>
                    <a:defRPr sz="2400" b="1">
                      <a:solidFill>
                        <a:schemeClr val="tx1"/>
                      </a:solidFill>
                      <a:effectLst>
                        <a:outerShdw blurRad="38100" dist="38100" dir="2700000" algn="tl">
                          <a:srgbClr val="000000">
                            <a:alpha val="43137"/>
                          </a:srgbClr>
                        </a:outerShdw>
                      </a:effectLst>
                    </a:defRPr>
                  </a:pPr>
                  <a:endParaRPr lang="en-US"/>
                </a:p>
              </c:txPr>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1.9657994205023448E-2"/>
                  <c:y val="-3.1544106225183653E-3"/>
                </c:manualLayout>
              </c:layout>
              <c:spPr>
                <a:noFill/>
                <a:ln>
                  <a:noFill/>
                </a:ln>
                <a:effectLst/>
              </c:spPr>
              <c:txPr>
                <a:bodyPr wrap="square" lIns="38100" tIns="19050" rIns="38100" bIns="19050" anchor="ctr">
                  <a:noAutofit/>
                </a:bodyPr>
                <a:lstStyle/>
                <a:p>
                  <a:pPr>
                    <a:defRPr sz="2400" b="1">
                      <a:solidFill>
                        <a:schemeClr val="tx1"/>
                      </a:solidFill>
                      <a:effectLst>
                        <a:outerShdw blurRad="38100" dist="38100" dir="2700000" algn="tl">
                          <a:srgbClr val="000000">
                            <a:alpha val="43137"/>
                          </a:srgbClr>
                        </a:outerShdw>
                      </a:effectLst>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4424938186105843"/>
                      <c:h val="8.6333957678872433E-2"/>
                    </c:manualLayout>
                  </c15:layout>
                </c:ext>
              </c:extLst>
            </c:dLbl>
            <c:dLbl>
              <c:idx val="3"/>
              <c:layout>
                <c:manualLayout>
                  <c:x val="-2.1878144926313899E-2"/>
                  <c:y val="-2.2716666944819313E-2"/>
                </c:manualLayout>
              </c:layout>
              <c:spPr>
                <a:noFill/>
                <a:ln>
                  <a:noFill/>
                </a:ln>
                <a:effectLst/>
              </c:spPr>
              <c:txPr>
                <a:bodyPr wrap="square" lIns="38100" tIns="19050" rIns="38100" bIns="19050" anchor="ctr">
                  <a:noAutofit/>
                </a:bodyPr>
                <a:lstStyle/>
                <a:p>
                  <a:pPr>
                    <a:defRPr sz="2400" b="1">
                      <a:solidFill>
                        <a:schemeClr val="tx1"/>
                      </a:solidFill>
                      <a:effectLst>
                        <a:outerShdw blurRad="38100" dist="38100" dir="2700000" algn="tl">
                          <a:srgbClr val="000000">
                            <a:alpha val="43137"/>
                          </a:srgbClr>
                        </a:outerShdw>
                      </a:effectLst>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2362596370070802"/>
                      <c:h val="7.2756688820449097E-2"/>
                    </c:manualLayout>
                  </c15:layout>
                </c:ext>
              </c:extLst>
            </c:dLbl>
            <c:dLbl>
              <c:idx val="4"/>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showLegendKey val="0"/>
              <c:showVal val="0"/>
              <c:showCatName val="0"/>
              <c:showSerName val="0"/>
              <c:showPercent val="1"/>
              <c:showBubbleSize val="0"/>
            </c:dLbl>
            <c:spPr>
              <a:noFill/>
              <a:ln>
                <a:noFill/>
              </a:ln>
              <a:effectLst/>
            </c:spPr>
            <c:txPr>
              <a:bodyPr wrap="square" lIns="38100" tIns="19050" rIns="38100" bIns="19050" anchor="ctr">
                <a:spAutoFit/>
              </a:bodyPr>
              <a:lstStyle/>
              <a:p>
                <a:pPr>
                  <a:defRPr sz="1400" b="1">
                    <a:solidFill>
                      <a:schemeClr val="bg1"/>
                    </a:solidFill>
                    <a:effectLst>
                      <a:outerShdw blurRad="38100" dist="38100" dir="2700000" algn="tl">
                        <a:srgbClr val="000000">
                          <a:alpha val="43137"/>
                        </a:srgbClr>
                      </a:outerShdw>
                    </a:effectLs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Excel spreadsheet</c:v>
                </c:pt>
                <c:pt idx="1">
                  <c:v>Internally developed solution (e.g. SharePoint, Access, etc.)</c:v>
                </c:pt>
                <c:pt idx="2">
                  <c:v>On-premise commercial solution</c:v>
                </c:pt>
                <c:pt idx="3">
                  <c:v>SaaS-based commercial solution</c:v>
                </c:pt>
                <c:pt idx="4">
                  <c:v>We do not have a PPM solution</c:v>
                </c:pt>
              </c:strCache>
            </c:strRef>
          </c:cat>
          <c:val>
            <c:numRef>
              <c:f>Sheet1!$B$2:$B$6</c:f>
              <c:numCache>
                <c:formatCode>General</c:formatCode>
                <c:ptCount val="5"/>
                <c:pt idx="0">
                  <c:v>33</c:v>
                </c:pt>
                <c:pt idx="1">
                  <c:v>26</c:v>
                </c:pt>
                <c:pt idx="2">
                  <c:v>11</c:v>
                </c:pt>
                <c:pt idx="3">
                  <c:v>3</c:v>
                </c:pt>
                <c:pt idx="4">
                  <c:v>15</c:v>
                </c:pt>
              </c:numCache>
            </c:numRef>
          </c:val>
        </c:ser>
        <c:dLbls>
          <c:showLegendKey val="0"/>
          <c:showVal val="0"/>
          <c:showCatName val="0"/>
          <c:showSerName val="0"/>
          <c:showPercent val="0"/>
          <c:showBubbleSize val="0"/>
          <c:showLeaderLines val="1"/>
        </c:dLbls>
        <c:firstSliceAng val="206"/>
      </c:pieChart>
    </c:plotArea>
    <c:legend>
      <c:legendPos val="b"/>
      <c:layout>
        <c:manualLayout>
          <c:xMode val="edge"/>
          <c:yMode val="edge"/>
          <c:x val="1.6444036631777331E-2"/>
          <c:y val="0.69267765955954985"/>
          <c:w val="0.51138377163283566"/>
          <c:h val="0.30732240786974802"/>
        </c:manualLayout>
      </c:layout>
      <c:overlay val="0"/>
      <c:txPr>
        <a:bodyPr anchor="b" anchorCtr="1"/>
        <a:lstStyle/>
        <a:p>
          <a:pPr>
            <a:defRPr sz="12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01856533988295"/>
          <c:y val="5.5537984310857921E-2"/>
          <c:w val="0.61699301348800295"/>
          <c:h val="0.81930901339075701"/>
        </c:manualLayout>
      </c:layout>
      <c:doughnutChart>
        <c:varyColors val="1"/>
        <c:ser>
          <c:idx val="0"/>
          <c:order val="0"/>
          <c:tx>
            <c:strRef>
              <c:f>Sheet1!$B$1</c:f>
              <c:strCache>
                <c:ptCount val="1"/>
                <c:pt idx="0">
                  <c:v>Column1</c:v>
                </c:pt>
              </c:strCache>
            </c:strRef>
          </c:tx>
          <c:dPt>
            <c:idx val="0"/>
            <c:bubble3D val="0"/>
            <c:spPr>
              <a:solidFill>
                <a:srgbClr val="243F54">
                  <a:lumMod val="40000"/>
                  <a:lumOff val="60000"/>
                </a:srgbClr>
              </a:solidFill>
            </c:spPr>
          </c:dPt>
          <c:dPt>
            <c:idx val="1"/>
            <c:bubble3D val="0"/>
            <c:spPr>
              <a:solidFill>
                <a:srgbClr val="243F54">
                  <a:lumMod val="20000"/>
                  <a:lumOff val="80000"/>
                </a:srgbClr>
              </a:solidFill>
            </c:spPr>
          </c:dPt>
          <c:dPt>
            <c:idx val="2"/>
            <c:bubble3D val="0"/>
            <c:spPr>
              <a:solidFill>
                <a:srgbClr val="FFFFFF">
                  <a:lumMod val="95000"/>
                </a:srgbClr>
              </a:solidFill>
            </c:spPr>
          </c:dPt>
          <c:dPt>
            <c:idx val="3"/>
            <c:bubble3D val="0"/>
            <c:spPr>
              <a:solidFill>
                <a:srgbClr val="243F54">
                  <a:lumMod val="60000"/>
                  <a:lumOff val="40000"/>
                </a:srgbClr>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Usability</c:v>
                </c:pt>
                <c:pt idx="1">
                  <c:v>Affordability</c:v>
                </c:pt>
                <c:pt idx="2">
                  <c:v>Architecture</c:v>
                </c:pt>
                <c:pt idx="3">
                  <c:v>Features</c:v>
                </c:pt>
              </c:strCache>
            </c:strRef>
          </c:cat>
          <c:val>
            <c:numRef>
              <c:f>Sheet1!$B$2:$B$5</c:f>
              <c:numCache>
                <c:formatCode>0%</c:formatCode>
                <c:ptCount val="4"/>
                <c:pt idx="0">
                  <c:v>0.3</c:v>
                </c:pt>
                <c:pt idx="1">
                  <c:v>0.1</c:v>
                </c:pt>
                <c:pt idx="2">
                  <c:v>0.15</c:v>
                </c:pt>
                <c:pt idx="3">
                  <c:v>0.45</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998F57">
                  <a:lumMod val="75000"/>
                </a:srgbClr>
              </a:solidFill>
            </c:spPr>
          </c:dPt>
          <c:dPt>
            <c:idx val="1"/>
            <c:bubble3D val="0"/>
            <c:spPr>
              <a:solidFill>
                <a:srgbClr val="243F54"/>
              </a:solidFill>
            </c:spPr>
          </c:dPt>
          <c:dPt>
            <c:idx val="2"/>
            <c:bubble3D val="0"/>
            <c:spPr>
              <a:solidFill>
                <a:schemeClr val="accent1">
                  <a:lumMod val="20000"/>
                  <a:lumOff val="80000"/>
                </a:schemeClr>
              </a:solidFill>
            </c:spPr>
          </c:dPt>
          <c:dLbls>
            <c:dLbl>
              <c:idx val="2"/>
              <c:delete val="1"/>
              <c:extLst>
                <c:ext xmlns:c15="http://schemas.microsoft.com/office/drawing/2012/chart" uri="{CE6537A1-D6FC-4f65-9D91-7224C49458BB}"/>
              </c:extLst>
            </c:dLbl>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2"/>
                <c:pt idx="0">
                  <c:v>Vendor</c:v>
                </c:pt>
                <c:pt idx="1">
                  <c:v>Product</c:v>
                </c:pt>
              </c:strCache>
            </c:strRef>
          </c:cat>
          <c:val>
            <c:numRef>
              <c:f>Sheet1!$B$2:$B$4</c:f>
              <c:numCache>
                <c:formatCode>0%</c:formatCode>
                <c:ptCount val="3"/>
                <c:pt idx="0">
                  <c:v>0.5</c:v>
                </c:pt>
                <c:pt idx="1">
                  <c:v>0.5</c:v>
                </c:pt>
              </c:numCache>
            </c:numRef>
          </c:val>
        </c:ser>
        <c:dLbls>
          <c:showLegendKey val="0"/>
          <c:showVal val="0"/>
          <c:showCatName val="0"/>
          <c:showSerName val="0"/>
          <c:showPercent val="0"/>
          <c:showBubbleSize val="0"/>
          <c:showLeaderLines val="1"/>
        </c:dLbls>
        <c:firstSliceAng val="9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10236220472442"/>
          <c:y val="8.3383991505871502E-2"/>
          <c:w val="0.62731350798131358"/>
          <c:h val="0.833232016988257"/>
        </c:manualLayout>
      </c:layout>
      <c:doughnutChart>
        <c:varyColors val="1"/>
        <c:ser>
          <c:idx val="0"/>
          <c:order val="0"/>
          <c:tx>
            <c:strRef>
              <c:f>Sheet1!$B$1</c:f>
              <c:strCache>
                <c:ptCount val="1"/>
                <c:pt idx="0">
                  <c:v>Column1</c:v>
                </c:pt>
              </c:strCache>
            </c:strRef>
          </c:tx>
          <c:dPt>
            <c:idx val="0"/>
            <c:bubble3D val="0"/>
            <c:spPr>
              <a:solidFill>
                <a:srgbClr val="998F57">
                  <a:lumMod val="60000"/>
                  <a:lumOff val="40000"/>
                </a:srgbClr>
              </a:solidFill>
            </c:spPr>
          </c:dPt>
          <c:dPt>
            <c:idx val="1"/>
            <c:bubble3D val="0"/>
            <c:spPr>
              <a:solidFill>
                <a:srgbClr val="998F57">
                  <a:lumMod val="40000"/>
                  <a:lumOff val="60000"/>
                </a:srgbClr>
              </a:solidFill>
            </c:spPr>
          </c:dPt>
          <c:dPt>
            <c:idx val="2"/>
            <c:bubble3D val="0"/>
            <c:spPr>
              <a:solidFill>
                <a:srgbClr val="998F57">
                  <a:lumMod val="20000"/>
                  <a:lumOff val="80000"/>
                </a:srgbClr>
              </a:solidFill>
            </c:spPr>
          </c:dPt>
          <c:dPt>
            <c:idx val="3"/>
            <c:bubble3D val="0"/>
            <c:spPr>
              <a:solidFill>
                <a:srgbClr val="998F57"/>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Strategy</c:v>
                </c:pt>
                <c:pt idx="1">
                  <c:v>Reach</c:v>
                </c:pt>
                <c:pt idx="2">
                  <c:v>Channel</c:v>
                </c:pt>
                <c:pt idx="3">
                  <c:v>Viability</c:v>
                </c:pt>
              </c:strCache>
            </c:strRef>
          </c:cat>
          <c:val>
            <c:numRef>
              <c:f>Sheet1!$B$2:$B$5</c:f>
              <c:numCache>
                <c:formatCode>0%</c:formatCode>
                <c:ptCount val="4"/>
                <c:pt idx="0">
                  <c:v>0.3</c:v>
                </c:pt>
                <c:pt idx="1">
                  <c:v>0.3</c:v>
                </c:pt>
                <c:pt idx="2">
                  <c:v>0.1</c:v>
                </c:pt>
                <c:pt idx="3">
                  <c:v>0.3</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791366906474821E-2"/>
          <c:y val="1.5345268542199489E-2"/>
          <c:w val="0.98021582733812951"/>
          <c:h val="0.95907928388746799"/>
        </c:manualLayout>
      </c:layout>
      <c:barChart>
        <c:barDir val="col"/>
        <c:grouping val="clustered"/>
        <c:varyColors val="0"/>
        <c:ser>
          <c:idx val="0"/>
          <c:order val="0"/>
          <c:tx>
            <c:strRef>
              <c:f>Sheet1!$A$2</c:f>
              <c:strCache>
                <c:ptCount val="1"/>
              </c:strCache>
            </c:strRef>
          </c:tx>
          <c:spPr>
            <a:solidFill>
              <a:schemeClr val="accent1"/>
            </a:solidFill>
            <a:ln w="12700">
              <a:solidFill>
                <a:schemeClr val="tx2"/>
              </a:solidFill>
              <a:prstDash val="solid"/>
            </a:ln>
          </c:spPr>
          <c:invertIfNegative val="0"/>
          <c:dPt>
            <c:idx val="0"/>
            <c:invertIfNegative val="0"/>
            <c:bubble3D val="0"/>
            <c:spPr>
              <a:solidFill>
                <a:srgbClr val="C77709"/>
              </a:solidFill>
              <a:ln w="12700">
                <a:solidFill>
                  <a:schemeClr val="tx2"/>
                </a:solidFill>
                <a:prstDash val="solid"/>
              </a:ln>
            </c:spPr>
          </c:dPt>
          <c:dPt>
            <c:idx val="1"/>
            <c:invertIfNegative val="0"/>
            <c:bubble3D val="0"/>
          </c:dPt>
          <c:dPt>
            <c:idx val="2"/>
            <c:invertIfNegative val="0"/>
            <c:bubble3D val="0"/>
          </c:dPt>
          <c:dPt>
            <c:idx val="3"/>
            <c:invertIfNegative val="0"/>
            <c:bubble3D val="0"/>
          </c:dPt>
          <c:dPt>
            <c:idx val="4"/>
            <c:invertIfNegative val="0"/>
            <c:bubble3D val="0"/>
            <c:spPr>
              <a:solidFill>
                <a:srgbClr val="C77709"/>
              </a:solidFill>
              <a:ln w="12700">
                <a:solidFill>
                  <a:schemeClr val="tx2"/>
                </a:solidFill>
                <a:prstDash val="solid"/>
              </a:ln>
            </c:spPr>
          </c:dPt>
          <c:dPt>
            <c:idx val="5"/>
            <c:invertIfNegative val="0"/>
            <c:bubble3D val="0"/>
            <c:spPr>
              <a:solidFill>
                <a:srgbClr val="C77709"/>
              </a:solidFill>
              <a:ln w="12700">
                <a:solidFill>
                  <a:schemeClr val="tx2"/>
                </a:solidFill>
                <a:prstDash val="solid"/>
              </a:ln>
            </c:spPr>
          </c:dPt>
          <c:dPt>
            <c:idx val="6"/>
            <c:invertIfNegative val="0"/>
            <c:bubble3D val="0"/>
            <c:spPr>
              <a:solidFill>
                <a:srgbClr val="2B3C55"/>
              </a:solidFill>
              <a:ln w="12700">
                <a:solidFill>
                  <a:schemeClr val="tx2"/>
                </a:solidFill>
                <a:prstDash val="solid"/>
              </a:ln>
            </c:spPr>
          </c:dPt>
          <c:dPt>
            <c:idx val="7"/>
            <c:invertIfNegative val="0"/>
            <c:bubble3D val="0"/>
            <c:spPr>
              <a:solidFill>
                <a:schemeClr val="folHlink"/>
              </a:solidFill>
              <a:ln w="12700">
                <a:solidFill>
                  <a:schemeClr val="tx2"/>
                </a:solidFill>
                <a:prstDash val="solid"/>
              </a:ln>
            </c:spPr>
          </c:dPt>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Sheet1!$B$1:$I$1</c:f>
              <c:strCache>
                <c:ptCount val="8"/>
                <c:pt idx="0">
                  <c:v>TeamDynamix</c:v>
                </c:pt>
                <c:pt idx="1">
                  <c:v>Wrike</c:v>
                </c:pt>
                <c:pt idx="2">
                  <c:v>LiquidPlanner</c:v>
                </c:pt>
                <c:pt idx="3">
                  <c:v>Innotas</c:v>
                </c:pt>
                <c:pt idx="4">
                  <c:v>Project Insight</c:v>
                </c:pt>
                <c:pt idx="5">
                  <c:v>AtTask</c:v>
                </c:pt>
                <c:pt idx="6">
                  <c:v>Daptiv</c:v>
                </c:pt>
                <c:pt idx="7">
                  <c:v>Clarizen</c:v>
                </c:pt>
              </c:strCache>
            </c:strRef>
          </c:cat>
          <c:val>
            <c:numRef>
              <c:f>Sheet1!$B$2:$I$2</c:f>
              <c:numCache>
                <c:formatCode>""#,##0"";""\-""#,##0""</c:formatCode>
                <c:ptCount val="8"/>
                <c:pt idx="0">
                  <c:v>100</c:v>
                </c:pt>
                <c:pt idx="1">
                  <c:v>98</c:v>
                </c:pt>
                <c:pt idx="2">
                  <c:v>97</c:v>
                </c:pt>
                <c:pt idx="3">
                  <c:v>91</c:v>
                </c:pt>
                <c:pt idx="4">
                  <c:v>82</c:v>
                </c:pt>
                <c:pt idx="5">
                  <c:v>81</c:v>
                </c:pt>
                <c:pt idx="6">
                  <c:v>73</c:v>
                </c:pt>
                <c:pt idx="7">
                  <c:v>13</c:v>
                </c:pt>
              </c:numCache>
            </c:numRef>
          </c:val>
        </c:ser>
        <c:dLbls>
          <c:showLegendKey val="0"/>
          <c:showVal val="0"/>
          <c:showCatName val="0"/>
          <c:showSerName val="0"/>
          <c:showPercent val="0"/>
          <c:showBubbleSize val="0"/>
        </c:dLbls>
        <c:gapWidth val="80"/>
        <c:axId val="262160608"/>
        <c:axId val="262161000"/>
      </c:barChart>
      <c:catAx>
        <c:axId val="262160608"/>
        <c:scaling>
          <c:orientation val="minMax"/>
        </c:scaling>
        <c:delete val="0"/>
        <c:axPos val="b"/>
        <c:numFmt formatCode="General" sourceLinked="1"/>
        <c:majorTickMark val="none"/>
        <c:minorTickMark val="none"/>
        <c:tickLblPos val="low"/>
        <c:spPr>
          <a:ln w="12700">
            <a:solidFill>
              <a:schemeClr val="tx1"/>
            </a:solidFill>
            <a:prstDash val="solid"/>
          </a:ln>
        </c:spPr>
        <c:crossAx val="262161000"/>
        <c:crossesAt val="0"/>
        <c:auto val="0"/>
        <c:lblAlgn val="ctr"/>
        <c:lblOffset val="100"/>
        <c:tickLblSkip val="1"/>
        <c:tickMarkSkip val="1"/>
        <c:noMultiLvlLbl val="0"/>
      </c:catAx>
      <c:valAx>
        <c:axId val="262161000"/>
        <c:scaling>
          <c:orientation val="minMax"/>
          <c:max val="99.999999999999986"/>
          <c:min val="0"/>
        </c:scaling>
        <c:delete val="0"/>
        <c:axPos val="l"/>
        <c:numFmt formatCode="&quot;&quot;#,##0&quot;&quot;;&quot;&quot;\-&quot;&quot;#,##0&quot;&quot;" sourceLinked="1"/>
        <c:majorTickMark val="none"/>
        <c:minorTickMark val="none"/>
        <c:tickLblPos val="none"/>
        <c:spPr>
          <a:ln w="6350">
            <a:noFill/>
          </a:ln>
        </c:spPr>
        <c:crossAx val="262160608"/>
        <c:crosses val="autoZero"/>
        <c:crossBetween val="between"/>
      </c:valAx>
      <c:spPr>
        <a:noFill/>
        <a:ln w="25399">
          <a:noFill/>
        </a:ln>
      </c:spPr>
    </c:plotArea>
    <c:plotVisOnly val="1"/>
    <c:dispBlanksAs val="gap"/>
    <c:showDLblsOverMax val="0"/>
  </c:chart>
  <c:spPr>
    <a:noFill/>
    <a:ln>
      <a:noFill/>
    </a:ln>
  </c:spPr>
  <c:txPr>
    <a:bodyPr/>
    <a:lstStyle/>
    <a:p>
      <a:pPr>
        <a:defRPr sz="1200" b="1" i="0" u="none" strike="noStrike" baseline="0">
          <a:solidFill>
            <a:schemeClr val="tx1"/>
          </a:solidFill>
          <a:latin typeface="+mn-lt"/>
          <a:ea typeface="Calibri"/>
          <a:cs typeface="Calibri"/>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CA"/>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10B9C36-03F4-41DF-9FFD-B4483F722394}" type="datetimeFigureOut">
              <a:rPr lang="en-CA" smtClean="0"/>
              <a:pPr/>
              <a:t>21/03/2014</a:t>
            </a:fld>
            <a:endParaRPr lang="en-CA"/>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CA"/>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426C72D-894C-4E56-B9CB-84AA6ABBA4F8}" type="slidenum">
              <a:rPr lang="en-CA" smtClean="0"/>
              <a:pPr/>
              <a:t>‹#›</a:t>
            </a:fld>
            <a:endParaRPr lang="en-CA"/>
          </a:p>
        </p:txBody>
      </p:sp>
    </p:spTree>
    <p:extLst>
      <p:ext uri="{BB962C8B-B14F-4D97-AF65-F5344CB8AC3E}">
        <p14:creationId xmlns:p14="http://schemas.microsoft.com/office/powerpoint/2010/main" val="1121120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l">
              <a:defRPr sz="1200"/>
            </a:lvl1pPr>
          </a:lstStyle>
          <a:p>
            <a:pPr>
              <a:defRPr/>
            </a:pPr>
            <a:endParaRPr lang="en-US"/>
          </a:p>
        </p:txBody>
      </p:sp>
      <p:sp>
        <p:nvSpPr>
          <p:cNvPr id="7171" name="Rectangle 8194"/>
          <p:cNvSpPr>
            <a:spLocks noGrp="1" noChangeArrowheads="1"/>
          </p:cNvSpPr>
          <p:nvPr>
            <p:ph type="dt" idx="1"/>
          </p:nvPr>
        </p:nvSpPr>
        <p:spPr bwMode="auto">
          <a:xfrm>
            <a:off x="3936768"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lvl1pPr>
          </a:lstStyle>
          <a:p>
            <a:pPr>
              <a:defRPr/>
            </a:pPr>
            <a:endParaRPr lang="en-US"/>
          </a:p>
        </p:txBody>
      </p:sp>
      <p:sp>
        <p:nvSpPr>
          <p:cNvPr id="8196" name="Slide Image Placeholder 8195"/>
          <p:cNvSpPr>
            <a:spLocks noGrp="1" noRot="1" noChangeAspect="1" noChangeArrowheads="1" noTextEdit="1"/>
          </p:cNvSpPr>
          <p:nvPr>
            <p:ph type="sldImg" idx="2"/>
          </p:nvPr>
        </p:nvSpPr>
        <p:spPr bwMode="auto">
          <a:xfrm>
            <a:off x="1165225" y="692150"/>
            <a:ext cx="4619625" cy="3463925"/>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95008" y="4387136"/>
            <a:ext cx="5560060" cy="415623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0" y="8772668"/>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l">
              <a:defRPr sz="1200"/>
            </a:lvl1pPr>
          </a:lstStyle>
          <a:p>
            <a:pPr>
              <a:defRPr/>
            </a:pPr>
            <a:endParaRPr lang="en-US"/>
          </a:p>
        </p:txBody>
      </p:sp>
      <p:sp>
        <p:nvSpPr>
          <p:cNvPr id="15367" name="Slide Number Placeholder 15366"/>
          <p:cNvSpPr>
            <a:spLocks noGrp="1" noChangeArrowheads="1"/>
          </p:cNvSpPr>
          <p:nvPr>
            <p:ph type="sldNum" sz="quarter" idx="5"/>
          </p:nvPr>
        </p:nvSpPr>
        <p:spPr bwMode="auto">
          <a:xfrm>
            <a:off x="3936768" y="8772668"/>
            <a:ext cx="3011699" cy="46180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a:p>
        </p:txBody>
      </p:sp>
    </p:spTree>
    <p:extLst>
      <p:ext uri="{BB962C8B-B14F-4D97-AF65-F5344CB8AC3E}">
        <p14:creationId xmlns:p14="http://schemas.microsoft.com/office/powerpoint/2010/main" val="3786723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2</a:t>
            </a:fld>
            <a:endParaRPr lang="en-US" dirty="0"/>
          </a:p>
        </p:txBody>
      </p:sp>
    </p:spTree>
    <p:extLst>
      <p:ext uri="{BB962C8B-B14F-4D97-AF65-F5344CB8AC3E}">
        <p14:creationId xmlns:p14="http://schemas.microsoft.com/office/powerpoint/2010/main" val="3926317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1421967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6</a:t>
            </a:fld>
            <a:endParaRPr lang="en-US" dirty="0"/>
          </a:p>
        </p:txBody>
      </p:sp>
    </p:spTree>
    <p:extLst>
      <p:ext uri="{BB962C8B-B14F-4D97-AF65-F5344CB8AC3E}">
        <p14:creationId xmlns:p14="http://schemas.microsoft.com/office/powerpoint/2010/main" val="2905497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91142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1953583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2609937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10</a:t>
            </a:fld>
            <a:endParaRPr lang="en-US" dirty="0"/>
          </a:p>
        </p:txBody>
      </p:sp>
    </p:spTree>
    <p:extLst>
      <p:ext uri="{BB962C8B-B14F-4D97-AF65-F5344CB8AC3E}">
        <p14:creationId xmlns:p14="http://schemas.microsoft.com/office/powerpoint/2010/main" val="2483144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11</a:t>
            </a:fld>
            <a:endParaRPr lang="en-US" dirty="0"/>
          </a:p>
        </p:txBody>
      </p:sp>
    </p:spTree>
    <p:extLst>
      <p:ext uri="{BB962C8B-B14F-4D97-AF65-F5344CB8AC3E}">
        <p14:creationId xmlns:p14="http://schemas.microsoft.com/office/powerpoint/2010/main" val="1551639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
        <p:nvSpPr>
          <p:cNvPr id="7" name="Rectangle 6"/>
          <p:cNvSpPr/>
          <p:nvPr userDrawn="1"/>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Info-Tech</a:t>
            </a:r>
            <a:r>
              <a:rPr lang="en-CA" sz="800" baseline="0" dirty="0" smtClean="0">
                <a:solidFill>
                  <a:srgbClr val="ADB7C3"/>
                </a:solidFill>
              </a:rPr>
              <a:t> Research Group, Inc. Is a global leader in providing IT research and advice.</a:t>
            </a:r>
            <a:br>
              <a:rPr lang="en-CA" sz="800" baseline="0" dirty="0" smtClean="0">
                <a:solidFill>
                  <a:srgbClr val="ADB7C3"/>
                </a:solidFill>
              </a:rPr>
            </a:br>
            <a:r>
              <a:rPr lang="en-CA" sz="800" baseline="0" dirty="0" smtClean="0">
                <a:solidFill>
                  <a:srgbClr val="ADB7C3"/>
                </a:solidFill>
              </a:rPr>
              <a:t>Info-Tech’s products and services combine actionable insight and relevant advice with</a:t>
            </a:r>
            <a:br>
              <a:rPr lang="en-CA" sz="800" baseline="0" dirty="0" smtClean="0">
                <a:solidFill>
                  <a:srgbClr val="ADB7C3"/>
                </a:solidFill>
              </a:rPr>
            </a:br>
            <a:r>
              <a:rPr lang="en-CA" sz="800" baseline="0" dirty="0" smtClean="0">
                <a:solidFill>
                  <a:srgbClr val="ADB7C3"/>
                </a:solidFill>
              </a:rPr>
              <a:t>ready-to-use tools and templates that cover the full spectrum of IT concerns.</a:t>
            </a:r>
            <a:br>
              <a:rPr lang="en-CA" sz="800" baseline="0" dirty="0" smtClean="0">
                <a:solidFill>
                  <a:srgbClr val="ADB7C3"/>
                </a:solidFill>
              </a:rPr>
            </a:br>
            <a:r>
              <a:rPr lang="en-CA" sz="800" b="0" i="0" kern="1200" dirty="0" smtClean="0">
                <a:solidFill>
                  <a:srgbClr val="ADB7C3"/>
                </a:solidFill>
                <a:latin typeface="+mn-lt"/>
                <a:ea typeface="+mn-ea"/>
                <a:cs typeface="+mn-cs"/>
              </a:rPr>
              <a:t>© 1997-2014</a:t>
            </a:r>
            <a:r>
              <a:rPr lang="en-CA" sz="800" b="0" i="0" kern="1200" baseline="0" dirty="0" smtClean="0">
                <a:solidFill>
                  <a:srgbClr val="ADB7C3"/>
                </a:solidFill>
                <a:latin typeface="+mn-lt"/>
                <a:ea typeface="+mn-ea"/>
                <a:cs typeface="+mn-cs"/>
              </a:rPr>
              <a:t> Info-Tech Research Group Inc.</a:t>
            </a:r>
            <a:endParaRPr lang="en-CA" sz="800" dirty="0">
              <a:solidFill>
                <a:srgbClr val="ADB7C3"/>
              </a:solidFill>
            </a:endParaRPr>
          </a:p>
        </p:txBody>
      </p:sp>
      <p:sp>
        <p:nvSpPr>
          <p:cNvPr id="8" name="Rectangle 7"/>
          <p:cNvSpPr/>
          <p:nvPr userDrawn="1"/>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CA" sz="800" dirty="0">
              <a:solidFill>
                <a:srgbClr val="ADB7C3"/>
              </a:solidFill>
            </a:endParaRPr>
          </a:p>
        </p:txBody>
      </p:sp>
      <p:pic>
        <p:nvPicPr>
          <p:cNvPr id="9" name="Picture 8" descr="Info-Tech_Logo_2013-On-Screen-WHITE(transparent-background).png"/>
          <p:cNvPicPr>
            <a:picLocks noChangeAspect="1"/>
          </p:cNvPicPr>
          <p:nvPr userDrawn="1"/>
        </p:nvPicPr>
        <p:blipFill>
          <a:blip r:embed="rId2" cstate="print"/>
          <a:stretch>
            <a:fillRect/>
          </a:stretch>
        </p:blipFill>
        <p:spPr>
          <a:xfrm>
            <a:off x="7020272" y="6309320"/>
            <a:ext cx="1697008" cy="339401"/>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19074"/>
            <a:ext cx="2373549" cy="1938535"/>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10pt)</a:t>
            </a:r>
          </a:p>
          <a:p>
            <a:pPr lvl="0"/>
            <a:endParaRPr lang="en-US" dirty="0" smtClean="0"/>
          </a:p>
          <a:p>
            <a:pPr lvl="0"/>
            <a:endParaRPr lang="en-US" dirty="0" smtClean="0"/>
          </a:p>
        </p:txBody>
      </p:sp>
      <p:sp>
        <p:nvSpPr>
          <p:cNvPr id="54" name="Text Placeholder 53"/>
          <p:cNvSpPr>
            <a:spLocks noGrp="1"/>
          </p:cNvSpPr>
          <p:nvPr userDrawn="1">
            <p:ph type="body" sz="quarter" idx="19" hasCustomPrompt="1"/>
          </p:nvPr>
        </p:nvSpPr>
        <p:spPr>
          <a:xfrm>
            <a:off x="798362" y="3969266"/>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What’s in this Section:</a:t>
            </a:r>
            <a:endParaRPr lang="en-CA" dirty="0"/>
          </a:p>
        </p:txBody>
      </p:sp>
      <p:sp>
        <p:nvSpPr>
          <p:cNvPr id="55" name="Text Placeholder 53"/>
          <p:cNvSpPr>
            <a:spLocks noGrp="1"/>
          </p:cNvSpPr>
          <p:nvPr userDrawn="1">
            <p:ph type="body" sz="quarter" idx="20" hasCustomPrompt="1"/>
          </p:nvPr>
        </p:nvSpPr>
        <p:spPr>
          <a:xfrm>
            <a:off x="6096687" y="3966023"/>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Sections:</a:t>
            </a:r>
            <a:endParaRPr lang="en-CA" dirty="0"/>
          </a:p>
        </p:txBody>
      </p:sp>
      <p:sp>
        <p:nvSpPr>
          <p:cNvPr id="30" name="Text Placeholder 41"/>
          <p:cNvSpPr>
            <a:spLocks noGrp="1"/>
          </p:cNvSpPr>
          <p:nvPr>
            <p:ph type="body" sz="quarter" idx="21" hasCustomPrompt="1"/>
          </p:nvPr>
        </p:nvSpPr>
        <p:spPr>
          <a:xfrm>
            <a:off x="791580" y="4232015"/>
            <a:ext cx="4436996" cy="1906138"/>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12pt)</a:t>
            </a:r>
          </a:p>
          <a:p>
            <a:pPr lvl="1"/>
            <a:r>
              <a:rPr lang="en-US" dirty="0" smtClean="0"/>
              <a:t>Second Level</a:t>
            </a:r>
          </a:p>
          <a:p>
            <a:pPr lvl="2"/>
            <a:r>
              <a:rPr lang="en-US" dirty="0" smtClean="0"/>
              <a:t>Third Level</a:t>
            </a:r>
          </a:p>
          <a:p>
            <a:pPr lvl="3"/>
            <a:r>
              <a:rPr lang="en-US" dirty="0" smtClean="0"/>
              <a:t>Forth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Rectangle 9"/>
          <p:cNvSpPr/>
          <p:nvPr/>
        </p:nvSpPr>
        <p:spPr>
          <a:xfrm>
            <a:off x="6408204" y="6525344"/>
            <a:ext cx="273579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1063" indent="0" algn="l"/>
            <a:fld id="{FF20F8B6-5AB9-41C4-A82C-4155E8A92B2C}" type="slidenum">
              <a:rPr lang="en-CA" sz="1000" smtClean="0"/>
              <a:pPr marL="2151063" indent="0" algn="l"/>
              <a:t>‹#›</a:t>
            </a:fld>
            <a:endParaRPr lang="en-CA" sz="1000" dirty="0"/>
          </a:p>
        </p:txBody>
      </p:sp>
      <p:sp>
        <p:nvSpPr>
          <p:cNvPr id="9" name="Rectangle 8"/>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r"/>
            <a:r>
              <a:rPr lang="en-CA" sz="1000" dirty="0" smtClean="0"/>
              <a:t>Info-Tech Research Group</a:t>
            </a:r>
            <a:endParaRPr lang="en-CA" sz="1000" dirty="0"/>
          </a:p>
        </p:txBody>
      </p:sp>
      <p:sp>
        <p:nvSpPr>
          <p:cNvPr id="2" name="TextBox 1"/>
          <p:cNvSpPr txBox="1"/>
          <p:nvPr userDrawn="1"/>
        </p:nvSpPr>
        <p:spPr>
          <a:xfrm>
            <a:off x="257174" y="6525344"/>
            <a:ext cx="2897506" cy="332656"/>
          </a:xfrm>
          <a:prstGeom prst="rect">
            <a:avLst/>
          </a:prstGeom>
          <a:noFill/>
        </p:spPr>
        <p:txBody>
          <a:bodyPr wrap="square" rtlCol="0" anchor="ctr">
            <a:noAutofit/>
          </a:bodyPr>
          <a:lstStyle/>
          <a:p>
            <a:pPr algn="l"/>
            <a:r>
              <a:rPr lang="en-CA" sz="1000" dirty="0" smtClean="0">
                <a:solidFill>
                  <a:schemeClr val="bg1"/>
                </a:solidFill>
              </a:rPr>
              <a:t>Vendor Landscape: Mid-Market PPM</a:t>
            </a:r>
            <a:endParaRPr lang="en-CA" sz="1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95" r:id="rId4"/>
    <p:sldLayoutId id="2147483699" r:id="rId5"/>
    <p:sldLayoutId id="2147483698" r:id="rId6"/>
    <p:sldLayoutId id="2147483680" r:id="rId7"/>
    <p:sldLayoutId id="2147483697" r:id="rId8"/>
    <p:sldLayoutId id="2147483682" r:id="rId9"/>
    <p:sldLayoutId id="2147483696" r:id="rId10"/>
    <p:sldLayoutId id="2147483677" r:id="rId11"/>
    <p:sldLayoutId id="2147483667" r:id="rId12"/>
    <p:sldLayoutId id="2147483684" r:id="rId13"/>
    <p:sldLayoutId id="2147483700" r:id="rId14"/>
    <p:sldLayoutId id="2147483683" r:id="rId15"/>
    <p:sldLayoutId id="2147483694" r:id="rId16"/>
    <p:sldLayoutId id="2147483701" r:id="rId17"/>
    <p:sldLayoutId id="2147483702"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infotech.com/research/ss/vendor-landscape-mid-market-project-portfolio-management/it-vendor-landscape-storyboard-mid-market-project-portfolio-management?utm_source=SS_Sample&amp;utm_medium=Collateral&amp;utm_campaign=Collateral"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tags" Target="../tags/tag75.xml"/><Relationship Id="rId18" Type="http://schemas.openxmlformats.org/officeDocument/2006/relationships/image" Target="../media/image5.png"/><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tags" Target="../tags/tag74.xml"/><Relationship Id="rId17" Type="http://schemas.openxmlformats.org/officeDocument/2006/relationships/hyperlink" Target="http://www.infotech.com/research/ss/vendor-landscape-mid-market-project-portfolio-management/it-vendor-landscape-storyboard-mid-market-project-portfolio-management?utm_source=SS_Sample&amp;utm_medium=Collateral&amp;utm_campaign=Collateral" TargetMode="External"/><Relationship Id="rId2" Type="http://schemas.openxmlformats.org/officeDocument/2006/relationships/tags" Target="../tags/tag64.xml"/><Relationship Id="rId16" Type="http://schemas.openxmlformats.org/officeDocument/2006/relationships/image" Target="../media/image11.png"/><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tags" Target="../tags/tag73.xml"/><Relationship Id="rId5" Type="http://schemas.openxmlformats.org/officeDocument/2006/relationships/tags" Target="../tags/tag67.xml"/><Relationship Id="rId15" Type="http://schemas.openxmlformats.org/officeDocument/2006/relationships/notesSlide" Target="../notesSlides/notesSlide7.xml"/><Relationship Id="rId10" Type="http://schemas.openxmlformats.org/officeDocument/2006/relationships/tags" Target="../tags/tag72.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tags" Target="../tags/tag88.xml"/><Relationship Id="rId18" Type="http://schemas.openxmlformats.org/officeDocument/2006/relationships/tags" Target="../tags/tag93.xml"/><Relationship Id="rId3" Type="http://schemas.openxmlformats.org/officeDocument/2006/relationships/tags" Target="../tags/tag78.xml"/><Relationship Id="rId21" Type="http://schemas.openxmlformats.org/officeDocument/2006/relationships/hyperlink" Target="http://www.infotech.com/research/ss/vendor-landscape-mid-market-project-portfolio-management/it-vendor-landscape-storyboard-mid-market-project-portfolio-management?utm_source=SS_Sample&amp;utm_medium=Collateral&amp;utm_campaign=Collateral" TargetMode="External"/><Relationship Id="rId7" Type="http://schemas.openxmlformats.org/officeDocument/2006/relationships/tags" Target="../tags/tag82.xml"/><Relationship Id="rId12" Type="http://schemas.openxmlformats.org/officeDocument/2006/relationships/tags" Target="../tags/tag87.xml"/><Relationship Id="rId17" Type="http://schemas.openxmlformats.org/officeDocument/2006/relationships/tags" Target="../tags/tag92.xml"/><Relationship Id="rId2" Type="http://schemas.openxmlformats.org/officeDocument/2006/relationships/tags" Target="../tags/tag77.xml"/><Relationship Id="rId16" Type="http://schemas.openxmlformats.org/officeDocument/2006/relationships/tags" Target="../tags/tag91.xml"/><Relationship Id="rId20" Type="http://schemas.openxmlformats.org/officeDocument/2006/relationships/notesSlide" Target="../notesSlides/notesSlide8.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5" Type="http://schemas.openxmlformats.org/officeDocument/2006/relationships/tags" Target="../tags/tag90.xml"/><Relationship Id="rId10" Type="http://schemas.openxmlformats.org/officeDocument/2006/relationships/tags" Target="../tags/tag85.xml"/><Relationship Id="rId19" Type="http://schemas.openxmlformats.org/officeDocument/2006/relationships/slideLayout" Target="../slideLayouts/slideLayout4.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tags" Target="../tags/tag89.xml"/><Relationship Id="rId22"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www.infotech.com/research/ss/vendor-landscape-mid-market-project-portfolio-management/it-vendor-landscape-storyboard-mid-market-project-portfolio-management?utm_source=SS_Sample&amp;utm_medium=Collateral&amp;utm_campaign=Collateral" TargetMode="External"/><Relationship Id="rId7" Type="http://schemas.openxmlformats.org/officeDocument/2006/relationships/image" Target="../media/image15.png"/><Relationship Id="rId2" Type="http://schemas.openxmlformats.org/officeDocument/2006/relationships/hyperlink" Target="http://www.infotech.com/" TargetMode="Externa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www.infotech.com/research/ss/vendor-landscape-mid-market-project-portfolio-management/it-vendor-landscape-storyboard-mid-market-project-portfolio-management?utm_source=SS_Sample&amp;utm_medium=Collateral&amp;utm_campaign=Collateral"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www.infotech.com/research/ss/vendor-landscape-mid-market-project-portfolio-management/it-vendor-landscape-storyboard-mid-market-project-portfolio-management?utm_source=SS_Sample&amp;utm_medium=Collateral&amp;utm_campaign=Collatera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GuidedImplementations@InfoTech.com" TargetMode="External"/><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www.infotech.com/research/ss/vendor-landscape-mid-market-project-portfolio-management/it-vendor-landscape-storyboard-mid-market-project-portfolio-management?utm_source=SS_Sample&amp;utm_medium=Collateral&amp;utm_campaign=Collateral" TargetMode="Externa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notesSlide" Target="../notesSlides/notesSlide2.xml"/><Relationship Id="rId12" Type="http://schemas.openxmlformats.org/officeDocument/2006/relationships/image" Target="../media/image5.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slideLayout" Target="../slideLayouts/slideLayout6.xml"/><Relationship Id="rId11" Type="http://schemas.openxmlformats.org/officeDocument/2006/relationships/hyperlink" Target="http://www.infotech.com/research/ss/vendor-landscape-mid-market-project-portfolio-management/it-vendor-landscape-storyboard-mid-market-project-portfolio-management?utm_source=SS_Sample&amp;utm_medium=Collateral&amp;utm_campaign=Collateral" TargetMode="External"/><Relationship Id="rId5" Type="http://schemas.openxmlformats.org/officeDocument/2006/relationships/tags" Target="../tags/tag5.xml"/><Relationship Id="rId10" Type="http://schemas.openxmlformats.org/officeDocument/2006/relationships/chart" Target="../charts/chart1.xml"/><Relationship Id="rId4" Type="http://schemas.openxmlformats.org/officeDocument/2006/relationships/tags" Target="../tags/tag4.xml"/><Relationship Id="rId9" Type="http://schemas.openxmlformats.org/officeDocument/2006/relationships/image" Target="../media/image9.emf"/></Relationships>
</file>

<file path=ppt/slides/_rels/slide6.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oleObject" Target="../embeddings/oleObject2.bin"/><Relationship Id="rId18" Type="http://schemas.openxmlformats.org/officeDocument/2006/relationships/image" Target="../media/image5.pn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notesSlide" Target="../notesSlides/notesSlide3.xml"/><Relationship Id="rId17" Type="http://schemas.openxmlformats.org/officeDocument/2006/relationships/hyperlink" Target="http://www.infotech.com/research/ss/vendor-landscape-mid-market-project-portfolio-management/it-vendor-landscape-storyboard-mid-market-project-portfolio-management?utm_source=SS_Sample&amp;utm_medium=Collateral&amp;utm_campaign=Collateral" TargetMode="External"/><Relationship Id="rId2" Type="http://schemas.openxmlformats.org/officeDocument/2006/relationships/tags" Target="../tags/tag6.xml"/><Relationship Id="rId16" Type="http://schemas.openxmlformats.org/officeDocument/2006/relationships/image" Target="../media/image11.png"/><Relationship Id="rId1" Type="http://schemas.openxmlformats.org/officeDocument/2006/relationships/vmlDrawing" Target="../drawings/vmlDrawing2.vml"/><Relationship Id="rId6" Type="http://schemas.openxmlformats.org/officeDocument/2006/relationships/tags" Target="../tags/tag10.xml"/><Relationship Id="rId11" Type="http://schemas.openxmlformats.org/officeDocument/2006/relationships/slideLayout" Target="../slideLayouts/slideLayout3.xml"/><Relationship Id="rId5" Type="http://schemas.openxmlformats.org/officeDocument/2006/relationships/tags" Target="../tags/tag9.xml"/><Relationship Id="rId15" Type="http://schemas.openxmlformats.org/officeDocument/2006/relationships/hyperlink" Target="http://www.infotech.com/research/ss/develop-a-project-portfolio-management-strategy-in-two-days" TargetMode="Externa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10.emf"/></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hyperlink" Target="http://www.infotech.com/research/ss/vendor-landscape-mid-market-project-portfolio-management/it-vendor-landscape-storyboard-mid-market-project-portfolio-management?utm_source=SS_Sample&amp;utm_medium=Collateral&amp;utm_campaign=Collateral" TargetMode="External"/><Relationship Id="rId2" Type="http://schemas.openxmlformats.org/officeDocument/2006/relationships/tags" Target="../tags/tag15.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oleObject3.bin"/><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tags" Target="../tags/tag32.xml"/><Relationship Id="rId26" Type="http://schemas.openxmlformats.org/officeDocument/2006/relationships/image" Target="../media/image10.emf"/><Relationship Id="rId3" Type="http://schemas.openxmlformats.org/officeDocument/2006/relationships/tags" Target="../tags/tag17.xml"/><Relationship Id="rId21" Type="http://schemas.openxmlformats.org/officeDocument/2006/relationships/tags" Target="../tags/tag35.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tags" Target="../tags/tag31.xml"/><Relationship Id="rId25" Type="http://schemas.openxmlformats.org/officeDocument/2006/relationships/oleObject" Target="../embeddings/oleObject4.bin"/><Relationship Id="rId2" Type="http://schemas.openxmlformats.org/officeDocument/2006/relationships/tags" Target="../tags/tag16.xml"/><Relationship Id="rId16" Type="http://schemas.openxmlformats.org/officeDocument/2006/relationships/tags" Target="../tags/tag30.xml"/><Relationship Id="rId20" Type="http://schemas.openxmlformats.org/officeDocument/2006/relationships/tags" Target="../tags/tag34.xml"/><Relationship Id="rId29" Type="http://schemas.openxmlformats.org/officeDocument/2006/relationships/chart" Target="../charts/chart4.xml"/><Relationship Id="rId1" Type="http://schemas.openxmlformats.org/officeDocument/2006/relationships/vmlDrawing" Target="../drawings/vmlDrawing4.vml"/><Relationship Id="rId6" Type="http://schemas.openxmlformats.org/officeDocument/2006/relationships/tags" Target="../tags/tag20.xml"/><Relationship Id="rId11" Type="http://schemas.openxmlformats.org/officeDocument/2006/relationships/tags" Target="../tags/tag25.xml"/><Relationship Id="rId24" Type="http://schemas.openxmlformats.org/officeDocument/2006/relationships/notesSlide" Target="../notesSlides/notesSlide5.xml"/><Relationship Id="rId5" Type="http://schemas.openxmlformats.org/officeDocument/2006/relationships/tags" Target="../tags/tag19.xml"/><Relationship Id="rId15" Type="http://schemas.openxmlformats.org/officeDocument/2006/relationships/tags" Target="../tags/tag29.xml"/><Relationship Id="rId23" Type="http://schemas.openxmlformats.org/officeDocument/2006/relationships/slideLayout" Target="../slideLayouts/slideLayout10.xml"/><Relationship Id="rId28" Type="http://schemas.openxmlformats.org/officeDocument/2006/relationships/chart" Target="../charts/chart3.xml"/><Relationship Id="rId10" Type="http://schemas.openxmlformats.org/officeDocument/2006/relationships/tags" Target="../tags/tag24.xml"/><Relationship Id="rId19" Type="http://schemas.openxmlformats.org/officeDocument/2006/relationships/tags" Target="../tags/tag33.xml"/><Relationship Id="rId31" Type="http://schemas.openxmlformats.org/officeDocument/2006/relationships/image" Target="../media/image5.png"/><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tags" Target="../tags/tag36.xml"/><Relationship Id="rId27" Type="http://schemas.openxmlformats.org/officeDocument/2006/relationships/chart" Target="../charts/chart2.xml"/><Relationship Id="rId30" Type="http://schemas.openxmlformats.org/officeDocument/2006/relationships/hyperlink" Target="http://www.infotech.com/research/ss/vendor-landscape-mid-market-project-portfolio-management/it-vendor-landscape-storyboard-mid-market-project-portfolio-management?utm_source=SS_Sample&amp;utm_medium=Collateral&amp;utm_campaign=Collateral" TargetMode="External"/></Relationships>
</file>

<file path=ppt/slides/_rels/slide9.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tags" Target="../tags/tag53.xml"/><Relationship Id="rId26" Type="http://schemas.openxmlformats.org/officeDocument/2006/relationships/tags" Target="../tags/tag61.xml"/><Relationship Id="rId3" Type="http://schemas.openxmlformats.org/officeDocument/2006/relationships/tags" Target="../tags/tag38.xml"/><Relationship Id="rId21" Type="http://schemas.openxmlformats.org/officeDocument/2006/relationships/tags" Target="../tags/tag56.xml"/><Relationship Id="rId34" Type="http://schemas.openxmlformats.org/officeDocument/2006/relationships/hyperlink" Target="http://www.infotech.com/research/ss/vendor-landscape-mid-market-project-portfolio-management/it-vendor-landscape-storyboard-mid-market-project-portfolio-management?utm_source=SS_Sample&amp;utm_medium=Collateral&amp;utm_campaign=Collateral" TargetMode="Externa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tags" Target="../tags/tag52.xml"/><Relationship Id="rId25" Type="http://schemas.openxmlformats.org/officeDocument/2006/relationships/tags" Target="../tags/tag60.xml"/><Relationship Id="rId33" Type="http://schemas.openxmlformats.org/officeDocument/2006/relationships/chart" Target="../charts/chart5.xml"/><Relationship Id="rId2" Type="http://schemas.openxmlformats.org/officeDocument/2006/relationships/tags" Target="../tags/tag37.xml"/><Relationship Id="rId16" Type="http://schemas.openxmlformats.org/officeDocument/2006/relationships/tags" Target="../tags/tag51.xml"/><Relationship Id="rId20" Type="http://schemas.openxmlformats.org/officeDocument/2006/relationships/tags" Target="../tags/tag55.xml"/><Relationship Id="rId29" Type="http://schemas.openxmlformats.org/officeDocument/2006/relationships/notesSlide" Target="../notesSlides/notesSlide6.xml"/><Relationship Id="rId1" Type="http://schemas.openxmlformats.org/officeDocument/2006/relationships/vmlDrawing" Target="../drawings/vmlDrawing5.vml"/><Relationship Id="rId6" Type="http://schemas.openxmlformats.org/officeDocument/2006/relationships/tags" Target="../tags/tag41.xml"/><Relationship Id="rId11" Type="http://schemas.openxmlformats.org/officeDocument/2006/relationships/tags" Target="../tags/tag46.xml"/><Relationship Id="rId24" Type="http://schemas.openxmlformats.org/officeDocument/2006/relationships/tags" Target="../tags/tag59.xml"/><Relationship Id="rId32" Type="http://schemas.openxmlformats.org/officeDocument/2006/relationships/image" Target="../media/image12.emf"/><Relationship Id="rId5" Type="http://schemas.openxmlformats.org/officeDocument/2006/relationships/tags" Target="../tags/tag40.xml"/><Relationship Id="rId15" Type="http://schemas.openxmlformats.org/officeDocument/2006/relationships/tags" Target="../tags/tag50.xml"/><Relationship Id="rId23" Type="http://schemas.openxmlformats.org/officeDocument/2006/relationships/tags" Target="../tags/tag58.xml"/><Relationship Id="rId28" Type="http://schemas.openxmlformats.org/officeDocument/2006/relationships/slideLayout" Target="../slideLayouts/slideLayout8.xml"/><Relationship Id="rId10" Type="http://schemas.openxmlformats.org/officeDocument/2006/relationships/tags" Target="../tags/tag45.xml"/><Relationship Id="rId19" Type="http://schemas.openxmlformats.org/officeDocument/2006/relationships/tags" Target="../tags/tag54.xml"/><Relationship Id="rId31" Type="http://schemas.openxmlformats.org/officeDocument/2006/relationships/image" Target="../media/image9.emf"/><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 Id="rId22" Type="http://schemas.openxmlformats.org/officeDocument/2006/relationships/tags" Target="../tags/tag57.xml"/><Relationship Id="rId27" Type="http://schemas.openxmlformats.org/officeDocument/2006/relationships/tags" Target="../tags/tag62.xml"/><Relationship Id="rId30" Type="http://schemas.openxmlformats.org/officeDocument/2006/relationships/oleObject" Target="../embeddings/oleObject5.bin"/><Relationship Id="rId3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pPr lvl="0"/>
            <a:r>
              <a:rPr lang="en-CA" dirty="0"/>
              <a:t>Vendor Landscape: Mid-Market Project Portfolio Management</a:t>
            </a:r>
            <a:endParaRPr lang="en-US" dirty="0"/>
          </a:p>
        </p:txBody>
      </p:sp>
      <p:sp>
        <p:nvSpPr>
          <p:cNvPr id="8" name="Text Placeholder 7"/>
          <p:cNvSpPr>
            <a:spLocks noGrp="1"/>
          </p:cNvSpPr>
          <p:nvPr>
            <p:ph type="body" sz="quarter" idx="16"/>
          </p:nvPr>
        </p:nvSpPr>
        <p:spPr>
          <a:xfrm>
            <a:off x="774700" y="3972560"/>
            <a:ext cx="7467600" cy="508000"/>
          </a:xfrm>
        </p:spPr>
        <p:txBody>
          <a:bodyPr/>
          <a:lstStyle/>
          <a:p>
            <a:r>
              <a:rPr lang="en-CA" dirty="0"/>
              <a:t>Collaboration meets project portfolio management</a:t>
            </a:r>
            <a:r>
              <a:rPr lang="en-CA" dirty="0" smtClean="0"/>
              <a:t>.</a:t>
            </a:r>
            <a:endParaRPr lang="en-CA" dirty="0"/>
          </a:p>
        </p:txBody>
      </p:sp>
      <p:pic>
        <p:nvPicPr>
          <p:cNvPr id="5" name="Picture 4" descr="sample-titlebar-itrgNEW.gif">
            <a:hlinkClick r:id="rId2"/>
          </p:cNvPr>
          <p:cNvPicPr>
            <a:picLocks noChangeAspect="1"/>
          </p:cNvPicPr>
          <p:nvPr/>
        </p:nvPicPr>
        <p:blipFill>
          <a:blip r:embed="rId3" cstate="print"/>
          <a:srcRect b="40634"/>
          <a:stretch>
            <a:fillRect/>
          </a:stretch>
        </p:blipFill>
        <p:spPr>
          <a:xfrm>
            <a:off x="0" y="5402461"/>
            <a:ext cx="9144000" cy="864096"/>
          </a:xfrm>
          <a:prstGeom prst="rect">
            <a:avLst/>
          </a:prstGeom>
        </p:spPr>
      </p:pic>
      <p:grpSp>
        <p:nvGrpSpPr>
          <p:cNvPr id="15" name="Group 14"/>
          <p:cNvGrpSpPr/>
          <p:nvPr/>
        </p:nvGrpSpPr>
        <p:grpSpPr>
          <a:xfrm>
            <a:off x="0" y="6266557"/>
            <a:ext cx="9144000" cy="591443"/>
            <a:chOff x="0" y="6266557"/>
            <a:chExt cx="9144000" cy="591443"/>
          </a:xfrm>
        </p:grpSpPr>
        <p:sp>
          <p:nvSpPr>
            <p:cNvPr id="9" name="Rectangle 8"/>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1997 - </a:t>
              </a:r>
              <a:r>
                <a:rPr lang="en-CA" sz="800" dirty="0" smtClean="0">
                  <a:solidFill>
                    <a:schemeClr val="bg1">
                      <a:lumMod val="65000"/>
                    </a:schemeClr>
                  </a:solidFill>
                </a:rPr>
                <a:t>2014 </a:t>
              </a:r>
              <a:r>
                <a:rPr lang="en-CA" sz="800" dirty="0" smtClean="0">
                  <a:solidFill>
                    <a:schemeClr val="bg1">
                      <a:lumMod val="65000"/>
                    </a:schemeClr>
                  </a:solidFill>
                </a:rPr>
                <a:t>Info-Tech Research Group</a:t>
              </a:r>
              <a:endParaRPr lang="en-CA" sz="800" dirty="0">
                <a:solidFill>
                  <a:schemeClr val="bg1">
                    <a:lumMod val="65000"/>
                  </a:schemeClr>
                </a:solidFill>
              </a:endParaRPr>
            </a:p>
          </p:txBody>
        </p:sp>
        <p:sp>
          <p:nvSpPr>
            <p:cNvPr id="13" name="Rectangle 12"/>
            <p:cNvSpPr/>
            <p:nvPr/>
          </p:nvSpPr>
          <p:spPr>
            <a:xfrm>
              <a:off x="7308304" y="6266557"/>
              <a:ext cx="1835696"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descr="itrg-logo-blue.png"/>
            <p:cNvPicPr>
              <a:picLocks noChangeAspect="1"/>
            </p:cNvPicPr>
            <p:nvPr/>
          </p:nvPicPr>
          <p:blipFill>
            <a:blip r:embed="rId4" cstate="print"/>
            <a:stretch>
              <a:fillRect/>
            </a:stretch>
          </p:blipFill>
          <p:spPr>
            <a:xfrm>
              <a:off x="7529512" y="6360368"/>
              <a:ext cx="1400175" cy="381000"/>
            </a:xfrm>
            <a:prstGeom prst="rect">
              <a:avLst/>
            </a:prstGeom>
          </p:spPr>
        </p:pic>
      </p:grpSp>
    </p:spTree>
    <p:extLst>
      <p:ext uri="{BB962C8B-B14F-4D97-AF65-F5344CB8AC3E}">
        <p14:creationId xmlns:p14="http://schemas.microsoft.com/office/powerpoint/2010/main" val="362945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Stakes represent the minimum standard; without these, a product doesn’t even get reviewed</a:t>
            </a:r>
            <a:endParaRPr lang="en-US" dirty="0"/>
          </a:p>
        </p:txBody>
      </p:sp>
      <p:grpSp>
        <p:nvGrpSpPr>
          <p:cNvPr id="3" name="Group 136"/>
          <p:cNvGrpSpPr/>
          <p:nvPr/>
        </p:nvGrpSpPr>
        <p:grpSpPr>
          <a:xfrm>
            <a:off x="266699" y="5409220"/>
            <a:ext cx="8491536" cy="848310"/>
            <a:chOff x="328291" y="3598911"/>
            <a:chExt cx="8491536" cy="848310"/>
          </a:xfrm>
        </p:grpSpPr>
        <p:sp>
          <p:nvSpPr>
            <p:cNvPr id="97" name="Rounded Rectangle 96"/>
            <p:cNvSpPr/>
            <p:nvPr/>
          </p:nvSpPr>
          <p:spPr>
            <a:xfrm>
              <a:off x="328291" y="3598911"/>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7438" indent="-11113" algn="l"/>
              <a:r>
                <a:rPr lang="en-US" sz="1200" dirty="0" smtClean="0">
                  <a:solidFill>
                    <a:schemeClr val="tx1"/>
                  </a:solidFill>
                </a:rPr>
                <a:t>If table stakes are all you need from your mid-market PPM solution, the only true differentiator for the organization is price. Otherwise, dig deeper to find the best price to value for your needs.</a:t>
              </a:r>
            </a:p>
          </p:txBody>
        </p:sp>
        <p:pic>
          <p:nvPicPr>
            <p:cNvPr id="98" name="Picture 97" descr="insight.png"/>
            <p:cNvPicPr>
              <a:picLocks noChangeAspect="1"/>
            </p:cNvPicPr>
            <p:nvPr/>
          </p:nvPicPr>
          <p:blipFill>
            <a:blip r:embed="rId16" cstate="print"/>
            <a:stretch>
              <a:fillRect/>
            </a:stretch>
          </p:blipFill>
          <p:spPr>
            <a:xfrm>
              <a:off x="328614" y="3609020"/>
              <a:ext cx="1000207" cy="838201"/>
            </a:xfrm>
            <a:prstGeom prst="rect">
              <a:avLst/>
            </a:prstGeom>
          </p:spPr>
        </p:pic>
      </p:grpSp>
      <p:sp>
        <p:nvSpPr>
          <p:cNvPr id="95" name="Rectangle 94"/>
          <p:cNvSpPr/>
          <p:nvPr/>
        </p:nvSpPr>
        <p:spPr>
          <a:xfrm>
            <a:off x="5486400" y="1537514"/>
            <a:ext cx="3336925" cy="1754326"/>
          </a:xfrm>
          <a:prstGeom prst="rect">
            <a:avLst/>
          </a:prstGeom>
        </p:spPr>
        <p:txBody>
          <a:bodyPr wrap="square">
            <a:spAutoFit/>
          </a:bodyPr>
          <a:lstStyle/>
          <a:p>
            <a:pPr algn="l"/>
            <a:r>
              <a:rPr lang="en-US" sz="1200" dirty="0" smtClean="0"/>
              <a:t>The products assessed in this Vendor Landscape</a:t>
            </a:r>
            <a:r>
              <a:rPr lang="en-US" sz="1200" baseline="30000" dirty="0" smtClean="0"/>
              <a:t>TM</a:t>
            </a:r>
            <a:r>
              <a:rPr lang="en-US" sz="1200" dirty="0" smtClean="0"/>
              <a:t> meet, at the very least, the requirements outlined as Table Stakes. </a:t>
            </a:r>
          </a:p>
          <a:p>
            <a:pPr algn="l"/>
            <a:endParaRPr lang="en-US" sz="1200" dirty="0" smtClean="0"/>
          </a:p>
          <a:p>
            <a:pPr algn="l"/>
            <a:r>
              <a:rPr lang="en-US" sz="1200" dirty="0" smtClean="0"/>
              <a:t>Many of the vendors go above and beyond the outlined table stakes, some even do so in multiple categories. This section aims to highlight the products’ capabilities </a:t>
            </a:r>
            <a:r>
              <a:rPr lang="en-US" sz="1200" b="1" dirty="0" smtClean="0"/>
              <a:t>in excess </a:t>
            </a:r>
            <a:r>
              <a:rPr lang="en-US" sz="1200" dirty="0" smtClean="0"/>
              <a:t>of the criteria listed here. </a:t>
            </a:r>
            <a:endParaRPr lang="en-US" sz="1200" dirty="0"/>
          </a:p>
        </p:txBody>
      </p:sp>
      <p:sp>
        <p:nvSpPr>
          <p:cNvPr id="106" name="Rounded Rectangle 105"/>
          <p:cNvSpPr/>
          <p:nvPr/>
        </p:nvSpPr>
        <p:spPr>
          <a:xfrm>
            <a:off x="320675" y="1188720"/>
            <a:ext cx="4971405" cy="365760"/>
          </a:xfrm>
          <a:prstGeom prst="roundRect">
            <a:avLst>
              <a:gd name="adj" fmla="val 15072"/>
            </a:avLst>
          </a:prstGeom>
          <a:gradFill>
            <a:gsLst>
              <a:gs pos="0">
                <a:schemeClr val="accent4">
                  <a:lumMod val="20000"/>
                  <a:lumOff val="80000"/>
                </a:schemeClr>
              </a:gs>
              <a:gs pos="100000">
                <a:schemeClr val="bg1"/>
              </a:gs>
            </a:gsLst>
            <a:lin ang="5400000" scaled="0"/>
          </a:gradFill>
          <a:ln w="12700">
            <a:gradFill>
              <a:gsLst>
                <a:gs pos="0">
                  <a:schemeClr val="accent4">
                    <a:lumMod val="20000"/>
                    <a:lumOff val="80000"/>
                  </a:schemeClr>
                </a:gs>
                <a:gs pos="50000">
                  <a:schemeClr val="bg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chemeClr val="tx1"/>
                </a:solidFill>
              </a:rPr>
              <a:t>The Table Stakes</a:t>
            </a:r>
            <a:endParaRPr lang="en-CA" b="1" i="1" dirty="0">
              <a:solidFill>
                <a:schemeClr val="tx1"/>
              </a:solidFill>
            </a:endParaRPr>
          </a:p>
        </p:txBody>
      </p:sp>
      <p:sp>
        <p:nvSpPr>
          <p:cNvPr id="107" name="Rounded Rectangle 106"/>
          <p:cNvSpPr/>
          <p:nvPr/>
        </p:nvSpPr>
        <p:spPr>
          <a:xfrm>
            <a:off x="5486400" y="1188720"/>
            <a:ext cx="333692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chemeClr val="tx1"/>
                </a:solidFill>
              </a:rPr>
              <a:t>What Does This Mean?</a:t>
            </a:r>
            <a:endParaRPr lang="en-CA" b="1" i="1" dirty="0">
              <a:solidFill>
                <a:schemeClr val="tx1"/>
              </a:solidFill>
            </a:endParaRPr>
          </a:p>
        </p:txBody>
      </p:sp>
      <p:sp>
        <p:nvSpPr>
          <p:cNvPr id="10" name="Flowchart: Stored Data 21"/>
          <p:cNvSpPr>
            <a:spLocks noChangeArrowheads="1"/>
          </p:cNvSpPr>
          <p:nvPr>
            <p:custDataLst>
              <p:tags r:id="rId1"/>
            </p:custDataLst>
          </p:nvPr>
        </p:nvSpPr>
        <p:spPr bwMode="auto">
          <a:xfrm flipH="1">
            <a:off x="1828167" y="3108960"/>
            <a:ext cx="3474720" cy="50292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See who is available or over-assigned. Able to assign projects/task to specific resources.</a:t>
            </a:r>
          </a:p>
        </p:txBody>
      </p:sp>
      <p:sp>
        <p:nvSpPr>
          <p:cNvPr id="11" name="Rectangle 10"/>
          <p:cNvSpPr>
            <a:spLocks noChangeArrowheads="1"/>
          </p:cNvSpPr>
          <p:nvPr>
            <p:custDataLst>
              <p:tags r:id="rId2"/>
            </p:custDataLst>
          </p:nvPr>
        </p:nvSpPr>
        <p:spPr bwMode="auto">
          <a:xfrm flipH="1">
            <a:off x="319407" y="3108960"/>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Resource Management</a:t>
            </a:r>
            <a:endParaRPr lang="en-US" sz="1400" dirty="0">
              <a:latin typeface="Arial" pitchFamily="34" charset="0"/>
              <a:cs typeface="Arial" pitchFamily="34" charset="0"/>
            </a:endParaRPr>
          </a:p>
        </p:txBody>
      </p:sp>
      <p:sp>
        <p:nvSpPr>
          <p:cNvPr id="12" name="Flowchart: Stored Data 21"/>
          <p:cNvSpPr>
            <a:spLocks noChangeArrowheads="1"/>
          </p:cNvSpPr>
          <p:nvPr>
            <p:custDataLst>
              <p:tags r:id="rId3"/>
            </p:custDataLst>
          </p:nvPr>
        </p:nvSpPr>
        <p:spPr bwMode="auto">
          <a:xfrm flipH="1">
            <a:off x="1828167" y="3657600"/>
            <a:ext cx="3474720" cy="50292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The ability to log time spent on projects, both in real-time or post hoc.</a:t>
            </a:r>
          </a:p>
        </p:txBody>
      </p:sp>
      <p:sp>
        <p:nvSpPr>
          <p:cNvPr id="13" name="Rectangle 12"/>
          <p:cNvSpPr>
            <a:spLocks noChangeArrowheads="1"/>
          </p:cNvSpPr>
          <p:nvPr>
            <p:custDataLst>
              <p:tags r:id="rId4"/>
            </p:custDataLst>
          </p:nvPr>
        </p:nvSpPr>
        <p:spPr bwMode="auto">
          <a:xfrm flipH="1">
            <a:off x="319407" y="3657600"/>
            <a:ext cx="1463040" cy="50292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Timesheet Management</a:t>
            </a:r>
            <a:endParaRPr lang="en-US" sz="1400" dirty="0">
              <a:latin typeface="Arial" pitchFamily="34" charset="0"/>
              <a:cs typeface="Arial" pitchFamily="34" charset="0"/>
            </a:endParaRPr>
          </a:p>
        </p:txBody>
      </p:sp>
      <p:sp>
        <p:nvSpPr>
          <p:cNvPr id="14" name="Flowchart: Stored Data 20"/>
          <p:cNvSpPr>
            <a:spLocks noChangeArrowheads="1"/>
          </p:cNvSpPr>
          <p:nvPr>
            <p:custDataLst>
              <p:tags r:id="rId5"/>
            </p:custDataLst>
          </p:nvPr>
        </p:nvSpPr>
        <p:spPr bwMode="auto">
          <a:xfrm flipH="1">
            <a:off x="1828167" y="2560320"/>
            <a:ext cx="3474720" cy="50292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Multi-project overview with comprehensive, high-level reporting on progress and cost.</a:t>
            </a:r>
          </a:p>
        </p:txBody>
      </p:sp>
      <p:sp>
        <p:nvSpPr>
          <p:cNvPr id="15" name="Rectangle 14"/>
          <p:cNvSpPr>
            <a:spLocks noChangeArrowheads="1"/>
          </p:cNvSpPr>
          <p:nvPr>
            <p:custDataLst>
              <p:tags r:id="rId6"/>
            </p:custDataLst>
          </p:nvPr>
        </p:nvSpPr>
        <p:spPr bwMode="auto">
          <a:xfrm flipH="1">
            <a:off x="319407" y="2560320"/>
            <a:ext cx="1463040" cy="50292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Project Portfolio Management</a:t>
            </a:r>
            <a:endParaRPr lang="en-US" sz="1400" dirty="0">
              <a:latin typeface="Arial" pitchFamily="34" charset="0"/>
              <a:cs typeface="Arial" pitchFamily="34" charset="0"/>
            </a:endParaRPr>
          </a:p>
        </p:txBody>
      </p:sp>
      <p:sp>
        <p:nvSpPr>
          <p:cNvPr id="16" name="Flowchart: Stored Data 19"/>
          <p:cNvSpPr>
            <a:spLocks noChangeArrowheads="1"/>
          </p:cNvSpPr>
          <p:nvPr>
            <p:custDataLst>
              <p:tags r:id="rId7"/>
            </p:custDataLst>
          </p:nvPr>
        </p:nvSpPr>
        <p:spPr bwMode="auto">
          <a:xfrm flipH="1">
            <a:off x="1828167" y="2011362"/>
            <a:ext cx="3474720" cy="502920"/>
          </a:xfrm>
          <a:prstGeom prst="rect">
            <a:avLst/>
          </a:prstGeom>
          <a:solidFill>
            <a:schemeClr val="bg2">
              <a:lumMod val="85000"/>
            </a:schemeClr>
          </a:solidFill>
          <a:ln w="6350">
            <a:noFill/>
            <a:miter lim="800000"/>
            <a:headEnd/>
            <a:tailEnd/>
          </a:ln>
        </p:spPr>
        <p:txBody>
          <a:bodyPr anchor="ctr"/>
          <a:lstStyle/>
          <a:p>
            <a:pPr algn="l"/>
            <a:r>
              <a:rPr lang="en-US" sz="1200" dirty="0" smtClean="0">
                <a:latin typeface="Arial" pitchFamily="34" charset="0"/>
                <a:cs typeface="Arial" pitchFamily="34" charset="0"/>
              </a:rPr>
              <a:t>Traditional project scheduling and tracking functionality.</a:t>
            </a:r>
          </a:p>
        </p:txBody>
      </p:sp>
      <p:sp>
        <p:nvSpPr>
          <p:cNvPr id="17" name="Rectangle 16"/>
          <p:cNvSpPr>
            <a:spLocks noChangeArrowheads="1"/>
          </p:cNvSpPr>
          <p:nvPr>
            <p:custDataLst>
              <p:tags r:id="rId8"/>
            </p:custDataLst>
          </p:nvPr>
        </p:nvSpPr>
        <p:spPr bwMode="auto">
          <a:xfrm flipH="1">
            <a:off x="319407" y="2011997"/>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Project Management</a:t>
            </a:r>
            <a:endParaRPr lang="en-US" sz="1400" dirty="0">
              <a:latin typeface="Arial" pitchFamily="34" charset="0"/>
              <a:cs typeface="Arial" pitchFamily="34" charset="0"/>
            </a:endParaRPr>
          </a:p>
        </p:txBody>
      </p:sp>
      <p:sp>
        <p:nvSpPr>
          <p:cNvPr id="18" name="Flowchart: Stored Data 21"/>
          <p:cNvSpPr>
            <a:spLocks noChangeArrowheads="1"/>
          </p:cNvSpPr>
          <p:nvPr>
            <p:custDataLst>
              <p:tags r:id="rId9"/>
            </p:custDataLst>
          </p:nvPr>
        </p:nvSpPr>
        <p:spPr bwMode="auto">
          <a:xfrm flipH="1">
            <a:off x="1828800" y="4206240"/>
            <a:ext cx="3474720" cy="50292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Check in/check out versioning controls on documents.</a:t>
            </a:r>
          </a:p>
        </p:txBody>
      </p:sp>
      <p:sp>
        <p:nvSpPr>
          <p:cNvPr id="19" name="Rectangle 18"/>
          <p:cNvSpPr>
            <a:spLocks noChangeArrowheads="1"/>
          </p:cNvSpPr>
          <p:nvPr>
            <p:custDataLst>
              <p:tags r:id="rId10"/>
            </p:custDataLst>
          </p:nvPr>
        </p:nvSpPr>
        <p:spPr bwMode="auto">
          <a:xfrm flipH="1">
            <a:off x="320040" y="4206240"/>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Document Management</a:t>
            </a:r>
            <a:endParaRPr lang="en-US" sz="1400" dirty="0">
              <a:latin typeface="Arial" pitchFamily="34" charset="0"/>
              <a:cs typeface="Arial" pitchFamily="34" charset="0"/>
            </a:endParaRPr>
          </a:p>
        </p:txBody>
      </p:sp>
      <p:sp>
        <p:nvSpPr>
          <p:cNvPr id="24" name="Flowchart: Stored Data 19"/>
          <p:cNvSpPr>
            <a:spLocks noChangeArrowheads="1"/>
          </p:cNvSpPr>
          <p:nvPr>
            <p:custDataLst>
              <p:tags r:id="rId11"/>
            </p:custDataLst>
          </p:nvPr>
        </p:nvSpPr>
        <p:spPr bwMode="auto">
          <a:xfrm flipH="1">
            <a:off x="1828800" y="1600200"/>
            <a:ext cx="3474720" cy="365760"/>
          </a:xfrm>
          <a:prstGeom prst="rect">
            <a:avLst/>
          </a:prstGeom>
          <a:solidFill>
            <a:schemeClr val="accent1"/>
          </a:solidFill>
          <a:ln w="6350">
            <a:noFill/>
            <a:miter lim="800000"/>
            <a:headEnd/>
            <a:tailEnd/>
          </a:ln>
        </p:spPr>
        <p:txBody>
          <a:bodyPr anchor="ctr"/>
          <a:lstStyle/>
          <a:p>
            <a:r>
              <a:rPr lang="en-US" sz="1400" b="1" dirty="0" smtClean="0">
                <a:solidFill>
                  <a:schemeClr val="bg1"/>
                </a:solidFill>
                <a:latin typeface="Arial" pitchFamily="34" charset="0"/>
                <a:cs typeface="Arial" pitchFamily="34" charset="0"/>
              </a:rPr>
              <a:t>What it is:</a:t>
            </a:r>
          </a:p>
        </p:txBody>
      </p:sp>
      <p:sp>
        <p:nvSpPr>
          <p:cNvPr id="25" name="Rectangle 24"/>
          <p:cNvSpPr>
            <a:spLocks noChangeArrowheads="1"/>
          </p:cNvSpPr>
          <p:nvPr>
            <p:custDataLst>
              <p:tags r:id="rId12"/>
            </p:custDataLst>
          </p:nvPr>
        </p:nvSpPr>
        <p:spPr bwMode="auto">
          <a:xfrm flipH="1">
            <a:off x="320039" y="1600835"/>
            <a:ext cx="1508127" cy="365760"/>
          </a:xfrm>
          <a:prstGeom prst="rect">
            <a:avLst/>
          </a:prstGeom>
          <a:solidFill>
            <a:schemeClr val="accent1"/>
          </a:solidFill>
          <a:ln w="25400">
            <a:noFill/>
            <a:miter lim="800000"/>
            <a:headEnd/>
            <a:tailEnd/>
          </a:ln>
          <a:effectLst/>
        </p:spPr>
        <p:txBody>
          <a:bodyPr anchor="ctr"/>
          <a:lstStyle/>
          <a:p>
            <a:pPr>
              <a:defRPr/>
            </a:pPr>
            <a:r>
              <a:rPr lang="en-US" sz="1400" b="1" dirty="0" smtClean="0">
                <a:solidFill>
                  <a:schemeClr val="bg1"/>
                </a:solidFill>
                <a:latin typeface="Arial" pitchFamily="34" charset="0"/>
                <a:cs typeface="Arial" pitchFamily="34" charset="0"/>
              </a:rPr>
              <a:t>Feature</a:t>
            </a:r>
            <a:endParaRPr lang="en-US" sz="1400" b="1" dirty="0">
              <a:solidFill>
                <a:schemeClr val="bg1"/>
              </a:solidFill>
              <a:latin typeface="Arial" pitchFamily="34" charset="0"/>
              <a:cs typeface="Arial" pitchFamily="34" charset="0"/>
            </a:endParaRPr>
          </a:p>
        </p:txBody>
      </p:sp>
      <p:sp>
        <p:nvSpPr>
          <p:cNvPr id="23" name="Rounded Rectangle 22"/>
          <p:cNvSpPr/>
          <p:nvPr>
            <p:custDataLst>
              <p:tags r:id="rId13"/>
            </p:custDataLst>
          </p:nvPr>
        </p:nvSpPr>
        <p:spPr>
          <a:xfrm rot="10800000">
            <a:off x="5486400" y="4343400"/>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chemeClr val="tx1"/>
              </a:solidFill>
            </a:endParaRPr>
          </a:p>
        </p:txBody>
      </p:sp>
      <p:pic>
        <p:nvPicPr>
          <p:cNvPr id="22" name="Picture 3">
            <a:hlinkClick r:id="rId17"/>
          </p:cNvPr>
          <p:cNvPicPr>
            <a:picLocks noChangeAspect="1" noChangeArrowheads="1"/>
          </p:cNvPicPr>
          <p:nvPr/>
        </p:nvPicPr>
        <p:blipFill>
          <a:blip r:embed="rId18"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1106412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Advanced Features are the capabilities that allow for granular market differentiation</a:t>
            </a:r>
            <a:endParaRPr lang="en-US" dirty="0"/>
          </a:p>
        </p:txBody>
      </p:sp>
      <p:sp>
        <p:nvSpPr>
          <p:cNvPr id="7" name="Flowchart: Stored Data 21"/>
          <p:cNvSpPr>
            <a:spLocks noChangeArrowheads="1"/>
          </p:cNvSpPr>
          <p:nvPr>
            <p:custDataLst>
              <p:tags r:id="rId1"/>
            </p:custDataLst>
          </p:nvPr>
        </p:nvSpPr>
        <p:spPr bwMode="auto">
          <a:xfrm flipH="1">
            <a:off x="5348607" y="3108960"/>
            <a:ext cx="3474720" cy="50292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Functionality tailored to agile methodologies, such as </a:t>
            </a:r>
            <a:r>
              <a:rPr lang="en-US" sz="1200" dirty="0" err="1">
                <a:latin typeface="Arial" pitchFamily="34" charset="0"/>
                <a:cs typeface="Arial" pitchFamily="34" charset="0"/>
              </a:rPr>
              <a:t>K</a:t>
            </a:r>
            <a:r>
              <a:rPr lang="en-US" sz="1200" dirty="0" err="1" smtClean="0">
                <a:latin typeface="Arial" pitchFamily="34" charset="0"/>
                <a:cs typeface="Arial" pitchFamily="34" charset="0"/>
              </a:rPr>
              <a:t>anban</a:t>
            </a:r>
            <a:r>
              <a:rPr lang="en-US" sz="1200" dirty="0" smtClean="0">
                <a:latin typeface="Arial" pitchFamily="34" charset="0"/>
                <a:cs typeface="Arial" pitchFamily="34" charset="0"/>
              </a:rPr>
              <a:t> boards and </a:t>
            </a:r>
            <a:r>
              <a:rPr lang="en-US" sz="1200" dirty="0" err="1" smtClean="0">
                <a:latin typeface="Arial" pitchFamily="34" charset="0"/>
                <a:cs typeface="Arial" pitchFamily="34" charset="0"/>
              </a:rPr>
              <a:t>burndown</a:t>
            </a:r>
            <a:r>
              <a:rPr lang="en-US" sz="1200" dirty="0" smtClean="0">
                <a:latin typeface="Arial" pitchFamily="34" charset="0"/>
                <a:cs typeface="Arial" pitchFamily="34" charset="0"/>
              </a:rPr>
              <a:t> charts.</a:t>
            </a:r>
          </a:p>
        </p:txBody>
      </p:sp>
      <p:sp>
        <p:nvSpPr>
          <p:cNvPr id="8" name="Rectangle 7"/>
          <p:cNvSpPr>
            <a:spLocks noChangeArrowheads="1"/>
          </p:cNvSpPr>
          <p:nvPr>
            <p:custDataLst>
              <p:tags r:id="rId2"/>
            </p:custDataLst>
          </p:nvPr>
        </p:nvSpPr>
        <p:spPr bwMode="auto">
          <a:xfrm flipH="1">
            <a:off x="3839847" y="3108960"/>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Agile Support</a:t>
            </a:r>
            <a:endParaRPr lang="en-US" sz="1400" dirty="0">
              <a:latin typeface="Arial" pitchFamily="34" charset="0"/>
              <a:cs typeface="Arial" pitchFamily="34" charset="0"/>
            </a:endParaRPr>
          </a:p>
        </p:txBody>
      </p:sp>
      <p:sp>
        <p:nvSpPr>
          <p:cNvPr id="9" name="Flowchart: Stored Data 21"/>
          <p:cNvSpPr>
            <a:spLocks noChangeArrowheads="1"/>
          </p:cNvSpPr>
          <p:nvPr>
            <p:custDataLst>
              <p:tags r:id="rId3"/>
            </p:custDataLst>
          </p:nvPr>
        </p:nvSpPr>
        <p:spPr bwMode="auto">
          <a:xfrm flipH="1">
            <a:off x="5348607" y="3657600"/>
            <a:ext cx="3474720" cy="50292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Portal that provides access to reports for individuals both within and outside the organization without a full license or profile.</a:t>
            </a:r>
          </a:p>
        </p:txBody>
      </p:sp>
      <p:sp>
        <p:nvSpPr>
          <p:cNvPr id="10" name="Rectangle 9"/>
          <p:cNvSpPr>
            <a:spLocks noChangeArrowheads="1"/>
          </p:cNvSpPr>
          <p:nvPr>
            <p:custDataLst>
              <p:tags r:id="rId4"/>
            </p:custDataLst>
          </p:nvPr>
        </p:nvSpPr>
        <p:spPr bwMode="auto">
          <a:xfrm flipH="1">
            <a:off x="3839847" y="3657600"/>
            <a:ext cx="1463040" cy="50292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End-User Portal</a:t>
            </a:r>
            <a:endParaRPr lang="en-US" sz="1400" dirty="0">
              <a:latin typeface="Arial" pitchFamily="34" charset="0"/>
              <a:cs typeface="Arial" pitchFamily="34" charset="0"/>
            </a:endParaRPr>
          </a:p>
        </p:txBody>
      </p:sp>
      <p:sp>
        <p:nvSpPr>
          <p:cNvPr id="11" name="Flowchart: Stored Data 20"/>
          <p:cNvSpPr>
            <a:spLocks noChangeArrowheads="1"/>
          </p:cNvSpPr>
          <p:nvPr>
            <p:custDataLst>
              <p:tags r:id="rId5"/>
            </p:custDataLst>
          </p:nvPr>
        </p:nvSpPr>
        <p:spPr bwMode="auto">
          <a:xfrm flipH="1">
            <a:off x="5348607" y="2560320"/>
            <a:ext cx="3474720" cy="50292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Ability to conduct portfolio-level project planning and status reporting without team adoption to maintain timesheet and task data.</a:t>
            </a:r>
          </a:p>
        </p:txBody>
      </p:sp>
      <p:sp>
        <p:nvSpPr>
          <p:cNvPr id="12" name="Rectangle 11"/>
          <p:cNvSpPr>
            <a:spLocks noChangeArrowheads="1"/>
          </p:cNvSpPr>
          <p:nvPr>
            <p:custDataLst>
              <p:tags r:id="rId6"/>
            </p:custDataLst>
          </p:nvPr>
        </p:nvSpPr>
        <p:spPr bwMode="auto">
          <a:xfrm flipH="1">
            <a:off x="3839847" y="2560320"/>
            <a:ext cx="1463040" cy="50292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Zero-Adoption Strategy</a:t>
            </a:r>
            <a:endParaRPr lang="en-US" sz="1400" dirty="0">
              <a:latin typeface="Arial" pitchFamily="34" charset="0"/>
              <a:cs typeface="Arial" pitchFamily="34" charset="0"/>
            </a:endParaRPr>
          </a:p>
        </p:txBody>
      </p:sp>
      <p:sp>
        <p:nvSpPr>
          <p:cNvPr id="13" name="Flowchart: Stored Data 19"/>
          <p:cNvSpPr>
            <a:spLocks noChangeArrowheads="1"/>
          </p:cNvSpPr>
          <p:nvPr>
            <p:custDataLst>
              <p:tags r:id="rId7"/>
            </p:custDataLst>
          </p:nvPr>
        </p:nvSpPr>
        <p:spPr bwMode="auto">
          <a:xfrm flipH="1">
            <a:off x="5348607" y="2011362"/>
            <a:ext cx="3474720" cy="502920"/>
          </a:xfrm>
          <a:prstGeom prst="rect">
            <a:avLst/>
          </a:prstGeom>
          <a:solidFill>
            <a:schemeClr val="bg2">
              <a:lumMod val="85000"/>
            </a:schemeClr>
          </a:solidFill>
          <a:ln w="6350">
            <a:noFill/>
            <a:miter lim="800000"/>
            <a:headEnd/>
            <a:tailEnd/>
          </a:ln>
        </p:spPr>
        <p:txBody>
          <a:bodyPr anchor="ctr"/>
          <a:lstStyle/>
          <a:p>
            <a:pPr algn="l"/>
            <a:r>
              <a:rPr lang="en-US" sz="1200" dirty="0" smtClean="0">
                <a:latin typeface="Arial" pitchFamily="34" charset="0"/>
                <a:cs typeface="Arial" pitchFamily="34" charset="0"/>
              </a:rPr>
              <a:t>Ability to request, assign, and track ad-hoc work that happens outside of the project scope.</a:t>
            </a:r>
          </a:p>
        </p:txBody>
      </p:sp>
      <p:sp>
        <p:nvSpPr>
          <p:cNvPr id="14" name="Rectangle 13"/>
          <p:cNvSpPr>
            <a:spLocks noChangeArrowheads="1"/>
          </p:cNvSpPr>
          <p:nvPr>
            <p:custDataLst>
              <p:tags r:id="rId8"/>
            </p:custDataLst>
          </p:nvPr>
        </p:nvSpPr>
        <p:spPr bwMode="auto">
          <a:xfrm flipH="1">
            <a:off x="3839847" y="2011997"/>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Manage Reactive Work</a:t>
            </a:r>
            <a:endParaRPr lang="en-US" sz="1400" dirty="0">
              <a:latin typeface="Arial" pitchFamily="34" charset="0"/>
              <a:cs typeface="Arial" pitchFamily="34" charset="0"/>
            </a:endParaRPr>
          </a:p>
        </p:txBody>
      </p:sp>
      <p:sp>
        <p:nvSpPr>
          <p:cNvPr id="16" name="Flowchart: Stored Data 21"/>
          <p:cNvSpPr>
            <a:spLocks noChangeArrowheads="1"/>
          </p:cNvSpPr>
          <p:nvPr>
            <p:custDataLst>
              <p:tags r:id="rId9"/>
            </p:custDataLst>
          </p:nvPr>
        </p:nvSpPr>
        <p:spPr bwMode="auto">
          <a:xfrm flipH="1">
            <a:off x="5349240" y="4206240"/>
            <a:ext cx="3474720" cy="50292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Ability to test scenarios and review implications of schedule and resource changes. Includes option to implement or cancel all.</a:t>
            </a:r>
          </a:p>
        </p:txBody>
      </p:sp>
      <p:sp>
        <p:nvSpPr>
          <p:cNvPr id="17" name="Rectangle 16"/>
          <p:cNvSpPr>
            <a:spLocks noChangeArrowheads="1"/>
          </p:cNvSpPr>
          <p:nvPr>
            <p:custDataLst>
              <p:tags r:id="rId10"/>
            </p:custDataLst>
          </p:nvPr>
        </p:nvSpPr>
        <p:spPr bwMode="auto">
          <a:xfrm flipH="1">
            <a:off x="3840480" y="4206240"/>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What-If Planning</a:t>
            </a:r>
            <a:endParaRPr lang="en-US" sz="1400" dirty="0">
              <a:latin typeface="Arial" pitchFamily="34" charset="0"/>
              <a:cs typeface="Arial" pitchFamily="34" charset="0"/>
            </a:endParaRPr>
          </a:p>
        </p:txBody>
      </p:sp>
      <p:sp>
        <p:nvSpPr>
          <p:cNvPr id="18" name="Flowchart: Stored Data 21"/>
          <p:cNvSpPr>
            <a:spLocks noChangeArrowheads="1"/>
          </p:cNvSpPr>
          <p:nvPr>
            <p:custDataLst>
              <p:tags r:id="rId11"/>
            </p:custDataLst>
          </p:nvPr>
        </p:nvSpPr>
        <p:spPr bwMode="auto">
          <a:xfrm flipH="1">
            <a:off x="5349240" y="4754880"/>
            <a:ext cx="3474720" cy="502920"/>
          </a:xfrm>
          <a:prstGeom prst="rect">
            <a:avLst/>
          </a:prstGeom>
          <a:solidFill>
            <a:schemeClr val="bg2">
              <a:lumMod val="95000"/>
            </a:schemeClr>
          </a:solidFill>
          <a:ln w="6350">
            <a:noFill/>
            <a:miter lim="800000"/>
            <a:headEnd/>
            <a:tailEnd/>
          </a:ln>
          <a:effectLst/>
        </p:spPr>
        <p:txBody>
          <a:bodyPr anchor="ctr"/>
          <a:lstStyle/>
          <a:p>
            <a:pPr algn="l"/>
            <a:r>
              <a:rPr lang="en-CA" sz="1200" dirty="0" smtClean="0">
                <a:latin typeface="Arial" pitchFamily="34" charset="0"/>
                <a:cs typeface="Arial" pitchFamily="34" charset="0"/>
              </a:rPr>
              <a:t>Ability to submit, manage, and be notified of work requests, approvals, and assignments.</a:t>
            </a:r>
            <a:endParaRPr lang="en-US" sz="1200" dirty="0" smtClean="0">
              <a:latin typeface="Arial" pitchFamily="34" charset="0"/>
              <a:cs typeface="Arial" pitchFamily="34" charset="0"/>
            </a:endParaRPr>
          </a:p>
        </p:txBody>
      </p:sp>
      <p:sp>
        <p:nvSpPr>
          <p:cNvPr id="19" name="Rectangle 18"/>
          <p:cNvSpPr>
            <a:spLocks noChangeArrowheads="1"/>
          </p:cNvSpPr>
          <p:nvPr>
            <p:custDataLst>
              <p:tags r:id="rId12"/>
            </p:custDataLst>
          </p:nvPr>
        </p:nvSpPr>
        <p:spPr bwMode="auto">
          <a:xfrm flipH="1">
            <a:off x="3840480" y="4754880"/>
            <a:ext cx="1463040" cy="50292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Workflow Management</a:t>
            </a:r>
            <a:endParaRPr lang="en-US" sz="1400" dirty="0">
              <a:latin typeface="Arial" pitchFamily="34" charset="0"/>
              <a:cs typeface="Arial" pitchFamily="34" charset="0"/>
            </a:endParaRPr>
          </a:p>
        </p:txBody>
      </p:sp>
      <p:sp>
        <p:nvSpPr>
          <p:cNvPr id="20" name="Flowchart: Stored Data 21"/>
          <p:cNvSpPr>
            <a:spLocks noChangeArrowheads="1"/>
          </p:cNvSpPr>
          <p:nvPr>
            <p:custDataLst>
              <p:tags r:id="rId13"/>
            </p:custDataLst>
          </p:nvPr>
        </p:nvSpPr>
        <p:spPr bwMode="auto">
          <a:xfrm flipH="1">
            <a:off x="5349240" y="5303520"/>
            <a:ext cx="3474720" cy="502920"/>
          </a:xfrm>
          <a:prstGeom prst="rect">
            <a:avLst/>
          </a:prstGeom>
          <a:solidFill>
            <a:schemeClr val="bg2">
              <a:lumMod val="85000"/>
            </a:schemeClr>
          </a:solidFill>
          <a:ln w="6350">
            <a:noFill/>
            <a:miter lim="800000"/>
            <a:headEnd/>
            <a:tailEnd/>
          </a:ln>
          <a:effectLst/>
        </p:spPr>
        <p:txBody>
          <a:bodyPr anchor="ctr"/>
          <a:lstStyle/>
          <a:p>
            <a:pPr algn="l"/>
            <a:r>
              <a:rPr lang="en-CA" sz="1200" dirty="0" smtClean="0">
                <a:latin typeface="Arial" pitchFamily="34" charset="0"/>
                <a:cs typeface="Arial" pitchFamily="34" charset="0"/>
              </a:rPr>
              <a:t>Mobile application or at least web functions optimized for mobile.</a:t>
            </a:r>
            <a:endParaRPr lang="en-US" sz="1200" dirty="0" smtClean="0">
              <a:latin typeface="Arial" pitchFamily="34" charset="0"/>
              <a:cs typeface="Arial" pitchFamily="34" charset="0"/>
            </a:endParaRPr>
          </a:p>
        </p:txBody>
      </p:sp>
      <p:sp>
        <p:nvSpPr>
          <p:cNvPr id="21" name="Rectangle 20"/>
          <p:cNvSpPr>
            <a:spLocks noChangeArrowheads="1"/>
          </p:cNvSpPr>
          <p:nvPr>
            <p:custDataLst>
              <p:tags r:id="rId14"/>
            </p:custDataLst>
          </p:nvPr>
        </p:nvSpPr>
        <p:spPr bwMode="auto">
          <a:xfrm flipH="1">
            <a:off x="3840480" y="5303520"/>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Mobile Support</a:t>
            </a:r>
            <a:endParaRPr lang="en-US" sz="1400" dirty="0">
              <a:latin typeface="Arial" pitchFamily="34" charset="0"/>
              <a:cs typeface="Arial" pitchFamily="34" charset="0"/>
            </a:endParaRPr>
          </a:p>
        </p:txBody>
      </p:sp>
      <p:sp>
        <p:nvSpPr>
          <p:cNvPr id="30" name="Flowchart: Stored Data 19"/>
          <p:cNvSpPr>
            <a:spLocks noChangeArrowheads="1"/>
          </p:cNvSpPr>
          <p:nvPr>
            <p:custDataLst>
              <p:tags r:id="rId15"/>
            </p:custDataLst>
          </p:nvPr>
        </p:nvSpPr>
        <p:spPr bwMode="auto">
          <a:xfrm flipH="1">
            <a:off x="5349240" y="1600200"/>
            <a:ext cx="3474720" cy="365760"/>
          </a:xfrm>
          <a:prstGeom prst="rect">
            <a:avLst/>
          </a:prstGeom>
          <a:solidFill>
            <a:schemeClr val="accent1"/>
          </a:solidFill>
          <a:ln w="6350">
            <a:noFill/>
            <a:miter lim="800000"/>
            <a:headEnd/>
            <a:tailEnd/>
          </a:ln>
        </p:spPr>
        <p:txBody>
          <a:bodyPr anchor="ctr"/>
          <a:lstStyle/>
          <a:p>
            <a:r>
              <a:rPr lang="en-US" sz="1400" b="1" dirty="0" smtClean="0">
                <a:solidFill>
                  <a:schemeClr val="bg1"/>
                </a:solidFill>
                <a:latin typeface="Arial" pitchFamily="34" charset="0"/>
                <a:cs typeface="Arial" pitchFamily="34" charset="0"/>
              </a:rPr>
              <a:t>What we looked for:</a:t>
            </a:r>
          </a:p>
        </p:txBody>
      </p:sp>
      <p:sp>
        <p:nvSpPr>
          <p:cNvPr id="31" name="Rectangle 30"/>
          <p:cNvSpPr>
            <a:spLocks noChangeArrowheads="1"/>
          </p:cNvSpPr>
          <p:nvPr>
            <p:custDataLst>
              <p:tags r:id="rId16"/>
            </p:custDataLst>
          </p:nvPr>
        </p:nvSpPr>
        <p:spPr bwMode="auto">
          <a:xfrm flipH="1">
            <a:off x="3840479" y="1600835"/>
            <a:ext cx="1508127" cy="365760"/>
          </a:xfrm>
          <a:prstGeom prst="rect">
            <a:avLst/>
          </a:prstGeom>
          <a:solidFill>
            <a:schemeClr val="accent1"/>
          </a:solidFill>
          <a:ln w="25400">
            <a:noFill/>
            <a:miter lim="800000"/>
            <a:headEnd/>
            <a:tailEnd/>
          </a:ln>
          <a:effectLst/>
        </p:spPr>
        <p:txBody>
          <a:bodyPr anchor="ctr"/>
          <a:lstStyle/>
          <a:p>
            <a:pPr>
              <a:defRPr/>
            </a:pPr>
            <a:r>
              <a:rPr lang="en-US" sz="1400" b="1" dirty="0" smtClean="0">
                <a:solidFill>
                  <a:schemeClr val="bg1"/>
                </a:solidFill>
                <a:latin typeface="Arial" pitchFamily="34" charset="0"/>
                <a:cs typeface="Arial" pitchFamily="34" charset="0"/>
              </a:rPr>
              <a:t>Feature</a:t>
            </a:r>
            <a:endParaRPr lang="en-US" sz="1400" b="1" dirty="0">
              <a:solidFill>
                <a:schemeClr val="bg1"/>
              </a:solidFill>
              <a:latin typeface="Arial" pitchFamily="34" charset="0"/>
              <a:cs typeface="Arial" pitchFamily="34" charset="0"/>
            </a:endParaRPr>
          </a:p>
        </p:txBody>
      </p:sp>
      <p:sp>
        <p:nvSpPr>
          <p:cNvPr id="25" name="Rounded Rectangle 24"/>
          <p:cNvSpPr/>
          <p:nvPr/>
        </p:nvSpPr>
        <p:spPr>
          <a:xfrm>
            <a:off x="3836622" y="1182688"/>
            <a:ext cx="4986703"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chemeClr val="tx1"/>
                </a:solidFill>
              </a:rPr>
              <a:t>Advanced Features</a:t>
            </a:r>
            <a:endParaRPr lang="en-CA" b="1" i="1" dirty="0">
              <a:solidFill>
                <a:schemeClr val="tx1"/>
              </a:solidFill>
            </a:endParaRPr>
          </a:p>
        </p:txBody>
      </p:sp>
      <p:sp>
        <p:nvSpPr>
          <p:cNvPr id="28" name="Rectangle 27"/>
          <p:cNvSpPr/>
          <p:nvPr/>
        </p:nvSpPr>
        <p:spPr>
          <a:xfrm>
            <a:off x="323410" y="1541085"/>
            <a:ext cx="3334190" cy="1384995"/>
          </a:xfrm>
          <a:prstGeom prst="rect">
            <a:avLst/>
          </a:prstGeom>
        </p:spPr>
        <p:txBody>
          <a:bodyPr wrap="square">
            <a:spAutoFit/>
          </a:bodyPr>
          <a:lstStyle/>
          <a:p>
            <a:pPr algn="l"/>
            <a:r>
              <a:rPr lang="en-US" sz="1200" dirty="0" smtClean="0">
                <a:solidFill>
                  <a:srgbClr val="333333"/>
                </a:solidFill>
              </a:rPr>
              <a:t>Info-Tech scored each vendor’s features offering as a summation of its individual scores across the listed advanced features. Vendors were given one point for each feature the product inherently provided. Some categories were scored on a more granular scale with vendors receiving half points.</a:t>
            </a:r>
          </a:p>
        </p:txBody>
      </p:sp>
      <p:sp>
        <p:nvSpPr>
          <p:cNvPr id="29" name="Rounded Rectangle 28"/>
          <p:cNvSpPr/>
          <p:nvPr>
            <p:custDataLst>
              <p:tags r:id="rId17"/>
            </p:custDataLst>
          </p:nvPr>
        </p:nvSpPr>
        <p:spPr>
          <a:xfrm rot="10800000">
            <a:off x="320040" y="5166360"/>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a:endParaRPr lang="en-CA" b="1" i="1" dirty="0">
              <a:solidFill>
                <a:srgbClr val="333333"/>
              </a:solidFill>
            </a:endParaRPr>
          </a:p>
        </p:txBody>
      </p:sp>
      <p:sp>
        <p:nvSpPr>
          <p:cNvPr id="33" name="Rounded Rectangle 32"/>
          <p:cNvSpPr/>
          <p:nvPr/>
        </p:nvSpPr>
        <p:spPr>
          <a:xfrm>
            <a:off x="323411" y="1182687"/>
            <a:ext cx="333419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Scoring Methodology</a:t>
            </a:r>
            <a:endParaRPr lang="en-CA" b="1" i="1" dirty="0">
              <a:solidFill>
                <a:srgbClr val="333333"/>
              </a:solidFill>
            </a:endParaRPr>
          </a:p>
        </p:txBody>
      </p:sp>
      <p:sp>
        <p:nvSpPr>
          <p:cNvPr id="26" name="TextBox 25"/>
          <p:cNvSpPr txBox="1"/>
          <p:nvPr>
            <p:custDataLst>
              <p:tags r:id="rId18"/>
            </p:custDataLst>
          </p:nvPr>
        </p:nvSpPr>
        <p:spPr>
          <a:xfrm>
            <a:off x="1" y="6246654"/>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Advanced Features are determined, see </a:t>
            </a:r>
            <a:r>
              <a:rPr lang="en-US" sz="1000" dirty="0" smtClean="0">
                <a:solidFill>
                  <a:srgbClr val="333333"/>
                </a:solidFill>
                <a:hlinkClick r:id="" action="ppaction://noaction"/>
              </a:rPr>
              <a:t>Information Presentation – Feature Ranks (Stop Lights)</a:t>
            </a:r>
            <a:r>
              <a:rPr lang="en-US" sz="1000" dirty="0" smtClean="0">
                <a:solidFill>
                  <a:srgbClr val="333333"/>
                </a:solidFill>
              </a:rPr>
              <a:t> in the Appendix</a:t>
            </a:r>
            <a:r>
              <a:rPr lang="en-US" sz="1000" dirty="0" smtClean="0">
                <a:solidFill>
                  <a:srgbClr val="333333"/>
                </a:solidFill>
                <a:latin typeface="Arial"/>
              </a:rPr>
              <a:t>.</a:t>
            </a:r>
          </a:p>
        </p:txBody>
      </p:sp>
      <p:pic>
        <p:nvPicPr>
          <p:cNvPr id="27" name="Picture 3">
            <a:hlinkClick r:id="rId21"/>
          </p:cNvPr>
          <p:cNvPicPr>
            <a:picLocks noChangeAspect="1" noChangeArrowheads="1"/>
          </p:cNvPicPr>
          <p:nvPr/>
        </p:nvPicPr>
        <p:blipFill>
          <a:blip r:embed="rId22"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2451911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tx1"/>
              </a:buClr>
              <a:buSzPct val="120000"/>
            </a:pPr>
            <a:r>
              <a:rPr lang="en-CA" b="1" dirty="0" smtClean="0">
                <a:latin typeface="+mn-lt"/>
              </a:rPr>
              <a:t>Sign up for free trial membership to get practical</a:t>
            </a:r>
          </a:p>
          <a:p>
            <a:pPr lvl="0"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2"/>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a:hlinkClick r:id="rId3"/>
          </p:cNvPr>
          <p:cNvPicPr>
            <a:picLocks noChangeAspect="1"/>
          </p:cNvPicPr>
          <p:nvPr/>
        </p:nvPicPr>
        <p:blipFill>
          <a:blip r:embed="rId4"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5"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7" name="Group 16"/>
          <p:cNvGrpSpPr/>
          <p:nvPr/>
        </p:nvGrpSpPr>
        <p:grpSpPr>
          <a:xfrm>
            <a:off x="0" y="6422955"/>
            <a:ext cx="9144000" cy="437555"/>
            <a:chOff x="0" y="6422955"/>
            <a:chExt cx="9144000" cy="437555"/>
          </a:xfrm>
        </p:grpSpPr>
        <p:pic>
          <p:nvPicPr>
            <p:cNvPr id="1027" name="Picture 3">
              <a:hlinkClick r:id="rId3"/>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945379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9"/>
          </p:nvPr>
        </p:nvSpPr>
        <p:spPr>
          <a:xfrm>
            <a:off x="320674" y="1280160"/>
            <a:ext cx="8502651" cy="685800"/>
          </a:xfrm>
        </p:spPr>
        <p:txBody>
          <a:bodyPr/>
          <a:lstStyle/>
          <a:p>
            <a:r>
              <a:rPr lang="en-CA" dirty="0" smtClean="0"/>
              <a:t>Mid-Market Project Portfolio Management (PPM) vendors are trying to unify collaboration with high-level portfolio planning and reporting.</a:t>
            </a:r>
          </a:p>
          <a:p>
            <a:endParaRPr lang="en-CA" dirty="0"/>
          </a:p>
        </p:txBody>
      </p:sp>
      <p:sp>
        <p:nvSpPr>
          <p:cNvPr id="7" name="Title 6"/>
          <p:cNvSpPr>
            <a:spLocks noGrp="1"/>
          </p:cNvSpPr>
          <p:nvPr>
            <p:ph type="title"/>
          </p:nvPr>
        </p:nvSpPr>
        <p:spPr/>
        <p:txBody>
          <a:bodyPr/>
          <a:lstStyle/>
          <a:p>
            <a:r>
              <a:rPr lang="en-CA" dirty="0" smtClean="0"/>
              <a:t>Introduction</a:t>
            </a:r>
            <a:endParaRPr lang="en-CA" dirty="0"/>
          </a:p>
        </p:txBody>
      </p:sp>
      <p:sp>
        <p:nvSpPr>
          <p:cNvPr id="18" name="Text Placeholder 17"/>
          <p:cNvSpPr>
            <a:spLocks noGrp="1"/>
          </p:cNvSpPr>
          <p:nvPr>
            <p:ph type="body" sz="quarter" idx="16"/>
          </p:nvPr>
        </p:nvSpPr>
        <p:spPr>
          <a:xfrm>
            <a:off x="320674" y="2651443"/>
            <a:ext cx="4159251" cy="3566477"/>
          </a:xfrm>
        </p:spPr>
        <p:txBody>
          <a:bodyPr/>
          <a:lstStyle/>
          <a:p>
            <a:pPr>
              <a:lnSpc>
                <a:spcPct val="100000"/>
              </a:lnSpc>
              <a:spcBef>
                <a:spcPts val="600"/>
              </a:spcBef>
              <a:spcAft>
                <a:spcPts val="600"/>
              </a:spcAft>
            </a:pPr>
            <a:r>
              <a:rPr lang="en-CA" sz="1400" dirty="0" smtClean="0"/>
              <a:t>Mid-market organizations seeking to select a commercial solution for Project Portfolio Management (PPM).</a:t>
            </a:r>
            <a:endParaRPr lang="en-CA" sz="1400" dirty="0" smtClean="0">
              <a:solidFill>
                <a:srgbClr val="FF0000"/>
              </a:solidFill>
            </a:endParaRPr>
          </a:p>
          <a:p>
            <a:pPr>
              <a:lnSpc>
                <a:spcPct val="100000"/>
              </a:lnSpc>
              <a:spcBef>
                <a:spcPts val="600"/>
              </a:spcBef>
              <a:spcAft>
                <a:spcPts val="600"/>
              </a:spcAft>
            </a:pPr>
            <a:r>
              <a:rPr lang="en-CA" sz="1400" dirty="0" smtClean="0"/>
              <a:t>Organizations that:</a:t>
            </a:r>
          </a:p>
          <a:p>
            <a:pPr lvl="1">
              <a:lnSpc>
                <a:spcPct val="100000"/>
              </a:lnSpc>
              <a:spcBef>
                <a:spcPts val="300"/>
              </a:spcBef>
              <a:spcAft>
                <a:spcPts val="300"/>
              </a:spcAft>
            </a:pPr>
            <a:r>
              <a:rPr lang="en-CA" sz="1400" dirty="0"/>
              <a:t>N</a:t>
            </a:r>
            <a:r>
              <a:rPr lang="en-CA" sz="1400" dirty="0" smtClean="0"/>
              <a:t>eed to have visibility into both ad-hoc and project-based work that is being completed.</a:t>
            </a:r>
          </a:p>
          <a:p>
            <a:pPr lvl="1">
              <a:lnSpc>
                <a:spcPct val="100000"/>
              </a:lnSpc>
              <a:spcBef>
                <a:spcPts val="300"/>
              </a:spcBef>
              <a:spcAft>
                <a:spcPts val="300"/>
              </a:spcAft>
            </a:pPr>
            <a:r>
              <a:rPr lang="en-CA" sz="1400" dirty="0"/>
              <a:t>W</a:t>
            </a:r>
            <a:r>
              <a:rPr lang="en-CA" sz="1400" dirty="0" smtClean="0"/>
              <a:t>ant to ensure that projects are aligning with business goals.</a:t>
            </a:r>
          </a:p>
          <a:p>
            <a:pPr lvl="1">
              <a:lnSpc>
                <a:spcPct val="100000"/>
              </a:lnSpc>
              <a:spcBef>
                <a:spcPts val="300"/>
              </a:spcBef>
              <a:spcAft>
                <a:spcPts val="300"/>
              </a:spcAft>
            </a:pPr>
            <a:r>
              <a:rPr lang="en-CA" sz="1400" dirty="0"/>
              <a:t>R</a:t>
            </a:r>
            <a:r>
              <a:rPr lang="en-CA" sz="1400" dirty="0" smtClean="0"/>
              <a:t>equire the ability to effectively manage resources.</a:t>
            </a:r>
          </a:p>
          <a:p>
            <a:pPr lvl="1">
              <a:lnSpc>
                <a:spcPct val="100000"/>
              </a:lnSpc>
              <a:spcBef>
                <a:spcPts val="300"/>
              </a:spcBef>
              <a:spcAft>
                <a:spcPts val="300"/>
              </a:spcAft>
            </a:pPr>
            <a:r>
              <a:rPr lang="en-CA" sz="1400" dirty="0" smtClean="0"/>
              <a:t>Expect their project team members to interact with each other via the PPM solution on a daily basis.</a:t>
            </a:r>
          </a:p>
        </p:txBody>
      </p:sp>
      <p:sp>
        <p:nvSpPr>
          <p:cNvPr id="20" name="Text Placeholder 19"/>
          <p:cNvSpPr>
            <a:spLocks noGrp="1"/>
          </p:cNvSpPr>
          <p:nvPr>
            <p:ph type="body" sz="quarter" idx="21"/>
          </p:nvPr>
        </p:nvSpPr>
        <p:spPr>
          <a:xfrm>
            <a:off x="320675" y="2240280"/>
            <a:ext cx="4159250" cy="365760"/>
          </a:xfrm>
        </p:spPr>
        <p:txBody>
          <a:bodyPr anchor="ctr"/>
          <a:lstStyle/>
          <a:p>
            <a:r>
              <a:rPr lang="en-CA" dirty="0" smtClean="0"/>
              <a:t>This Research Is Designed For:</a:t>
            </a:r>
            <a:endParaRPr lang="en-CA" dirty="0"/>
          </a:p>
        </p:txBody>
      </p:sp>
      <p:sp>
        <p:nvSpPr>
          <p:cNvPr id="21" name="Text Placeholder 20"/>
          <p:cNvSpPr>
            <a:spLocks noGrp="1"/>
          </p:cNvSpPr>
          <p:nvPr>
            <p:ph type="body" sz="quarter" idx="22"/>
          </p:nvPr>
        </p:nvSpPr>
        <p:spPr>
          <a:xfrm>
            <a:off x="4664075" y="2240280"/>
            <a:ext cx="4159250" cy="365760"/>
          </a:xfrm>
        </p:spPr>
        <p:txBody>
          <a:bodyPr anchor="ctr"/>
          <a:lstStyle/>
          <a:p>
            <a:r>
              <a:rPr lang="en-CA" dirty="0" smtClean="0"/>
              <a:t>This Research Will Help You:</a:t>
            </a:r>
            <a:endParaRPr lang="en-CA" dirty="0"/>
          </a:p>
        </p:txBody>
      </p:sp>
      <p:sp>
        <p:nvSpPr>
          <p:cNvPr id="22" name="Text Placeholder 21"/>
          <p:cNvSpPr>
            <a:spLocks noGrp="1"/>
          </p:cNvSpPr>
          <p:nvPr>
            <p:ph type="body" sz="quarter" idx="23"/>
          </p:nvPr>
        </p:nvSpPr>
        <p:spPr>
          <a:xfrm>
            <a:off x="4664075" y="2651444"/>
            <a:ext cx="4159249" cy="2376264"/>
          </a:xfrm>
        </p:spPr>
        <p:txBody>
          <a:bodyPr/>
          <a:lstStyle/>
          <a:p>
            <a:pPr>
              <a:lnSpc>
                <a:spcPct val="100000"/>
              </a:lnSpc>
              <a:spcBef>
                <a:spcPts val="600"/>
              </a:spcBef>
              <a:spcAft>
                <a:spcPts val="600"/>
              </a:spcAft>
            </a:pPr>
            <a:r>
              <a:rPr lang="en-CA" sz="1400" dirty="0" smtClean="0"/>
              <a:t>Understand what’s new in the mid-market PPM space.</a:t>
            </a:r>
          </a:p>
          <a:p>
            <a:pPr>
              <a:lnSpc>
                <a:spcPct val="100000"/>
              </a:lnSpc>
              <a:spcBef>
                <a:spcPts val="600"/>
              </a:spcBef>
              <a:spcAft>
                <a:spcPts val="600"/>
              </a:spcAft>
            </a:pPr>
            <a:r>
              <a:rPr lang="en-CA" sz="1400" dirty="0" smtClean="0"/>
              <a:t>Evaluate Mid-Market PPM vendors and products for your enterprise needs.</a:t>
            </a:r>
          </a:p>
          <a:p>
            <a:pPr>
              <a:lnSpc>
                <a:spcPct val="100000"/>
              </a:lnSpc>
              <a:spcBef>
                <a:spcPts val="600"/>
              </a:spcBef>
              <a:spcAft>
                <a:spcPts val="600"/>
              </a:spcAft>
            </a:pPr>
            <a:r>
              <a:rPr lang="en-CA" sz="1400" dirty="0" smtClean="0"/>
              <a:t>Determine which products are most appropriate for particular use cases and scenarios.</a:t>
            </a:r>
          </a:p>
        </p:txBody>
      </p:sp>
      <p:cxnSp>
        <p:nvCxnSpPr>
          <p:cNvPr id="8" name="Straight Connector 7"/>
          <p:cNvCxnSpPr/>
          <p:nvPr/>
        </p:nvCxnSpPr>
        <p:spPr>
          <a:xfrm>
            <a:off x="4526280" y="2743199"/>
            <a:ext cx="1" cy="2926081"/>
          </a:xfrm>
          <a:prstGeom prst="line">
            <a:avLst/>
          </a:prstGeom>
          <a:ln w="3175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1879964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51520" y="260648"/>
            <a:ext cx="8625780" cy="864096"/>
          </a:xfrm>
        </p:spPr>
        <p:txBody>
          <a:bodyPr anchor="ctr"/>
          <a:lstStyle/>
          <a:p>
            <a:r>
              <a:rPr lang="en-US" dirty="0" smtClean="0"/>
              <a:t>How to use this Vendor Landscape</a:t>
            </a:r>
            <a:endParaRPr lang="en-US" dirty="0"/>
          </a:p>
        </p:txBody>
      </p:sp>
      <p:sp>
        <p:nvSpPr>
          <p:cNvPr id="8" name="Rectangle 7"/>
          <p:cNvSpPr/>
          <p:nvPr/>
        </p:nvSpPr>
        <p:spPr>
          <a:xfrm>
            <a:off x="999533" y="1978876"/>
            <a:ext cx="3090102" cy="806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9" name="Rectangle 8"/>
          <p:cNvSpPr/>
          <p:nvPr/>
        </p:nvSpPr>
        <p:spPr>
          <a:xfrm>
            <a:off x="4637233" y="1978876"/>
            <a:ext cx="3089447" cy="806823"/>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pic>
        <p:nvPicPr>
          <p:cNvPr id="10" name="Picture 9" descr="best-practice-blueprints.png"/>
          <p:cNvPicPr>
            <a:picLocks noChangeAspect="1"/>
          </p:cNvPicPr>
          <p:nvPr/>
        </p:nvPicPr>
        <p:blipFill>
          <a:blip r:embed="rId2" cstate="print"/>
          <a:stretch>
            <a:fillRect/>
          </a:stretch>
        </p:blipFill>
        <p:spPr>
          <a:xfrm>
            <a:off x="3028455" y="1889981"/>
            <a:ext cx="998444" cy="998444"/>
          </a:xfrm>
          <a:prstGeom prst="rect">
            <a:avLst/>
          </a:prstGeom>
          <a:effectLst>
            <a:outerShdw blurRad="50800" dist="38100" dir="2700000" algn="tl" rotWithShape="0">
              <a:prstClr val="black">
                <a:alpha val="40000"/>
              </a:prstClr>
            </a:outerShdw>
          </a:effectLst>
        </p:spPr>
      </p:pic>
      <p:sp>
        <p:nvSpPr>
          <p:cNvPr id="12" name="TextBox 11"/>
          <p:cNvSpPr txBox="1"/>
          <p:nvPr/>
        </p:nvSpPr>
        <p:spPr>
          <a:xfrm>
            <a:off x="4580642" y="5970009"/>
            <a:ext cx="2175597" cy="300082"/>
          </a:xfrm>
          <a:prstGeom prst="rect">
            <a:avLst/>
          </a:prstGeom>
          <a:noFill/>
        </p:spPr>
        <p:txBody>
          <a:bodyPr wrap="none" rtlCol="0">
            <a:spAutoFit/>
          </a:bodyPr>
          <a:lstStyle/>
          <a:p>
            <a:r>
              <a:rPr lang="en-CA" sz="1350" dirty="0" smtClean="0"/>
              <a:t>*</a:t>
            </a:r>
            <a:r>
              <a:rPr lang="en-CA" sz="900" dirty="0" smtClean="0"/>
              <a:t>Gold </a:t>
            </a:r>
            <a:r>
              <a:rPr lang="en-CA" sz="900" dirty="0"/>
              <a:t>and Silver level subscribers only</a:t>
            </a:r>
          </a:p>
        </p:txBody>
      </p:sp>
      <p:sp>
        <p:nvSpPr>
          <p:cNvPr id="13" name="TextBox 12"/>
          <p:cNvSpPr txBox="1"/>
          <p:nvPr/>
        </p:nvSpPr>
        <p:spPr>
          <a:xfrm>
            <a:off x="251521" y="1182478"/>
            <a:ext cx="8508432" cy="646331"/>
          </a:xfrm>
          <a:prstGeom prst="rect">
            <a:avLst/>
          </a:prstGeom>
          <a:noFill/>
        </p:spPr>
        <p:txBody>
          <a:bodyPr wrap="square" rtlCol="0">
            <a:spAutoFit/>
          </a:bodyPr>
          <a:lstStyle/>
          <a:p>
            <a:pPr algn="l"/>
            <a:r>
              <a:rPr lang="en-US" b="1" dirty="0" smtClean="0"/>
              <a:t>There are multiple ways you can use this Info-Tech Vendor Landscape in your organization. Choose the option that best fits your needs:</a:t>
            </a:r>
            <a:endParaRPr lang="en-US" b="1" dirty="0"/>
          </a:p>
        </p:txBody>
      </p:sp>
      <p:sp>
        <p:nvSpPr>
          <p:cNvPr id="14" name="TextBox 13"/>
          <p:cNvSpPr txBox="1"/>
          <p:nvPr/>
        </p:nvSpPr>
        <p:spPr>
          <a:xfrm>
            <a:off x="1242595" y="2089899"/>
            <a:ext cx="1353312" cy="584775"/>
          </a:xfrm>
          <a:prstGeom prst="rect">
            <a:avLst/>
          </a:prstGeom>
          <a:noFill/>
        </p:spPr>
        <p:txBody>
          <a:bodyPr wrap="square" rtlCol="0">
            <a:spAutoFit/>
          </a:bodyPr>
          <a:lstStyle/>
          <a:p>
            <a:pPr algn="ctr"/>
            <a:r>
              <a:rPr lang="en-US" sz="1600" b="1" dirty="0" smtClean="0">
                <a:solidFill>
                  <a:schemeClr val="bg1"/>
                </a:solidFill>
                <a:effectLst>
                  <a:outerShdw blurRad="50800" dist="38100" dir="2700000" algn="tl" rotWithShape="0">
                    <a:prstClr val="black">
                      <a:alpha val="40000"/>
                    </a:prstClr>
                  </a:outerShdw>
                </a:effectLst>
              </a:rPr>
              <a:t>Vendor Landscape</a:t>
            </a:r>
            <a:endParaRPr lang="en-US" sz="1600" b="1" dirty="0">
              <a:solidFill>
                <a:schemeClr val="bg1"/>
              </a:solidFill>
              <a:effectLst>
                <a:outerShdw blurRad="50800" dist="38100" dir="2700000" algn="tl" rotWithShape="0">
                  <a:prstClr val="black">
                    <a:alpha val="40000"/>
                  </a:prstClr>
                </a:outerShdw>
              </a:effectLst>
            </a:endParaRPr>
          </a:p>
        </p:txBody>
      </p:sp>
      <p:sp>
        <p:nvSpPr>
          <p:cNvPr id="15" name="TextBox 14"/>
          <p:cNvSpPr txBox="1"/>
          <p:nvPr/>
        </p:nvSpPr>
        <p:spPr>
          <a:xfrm>
            <a:off x="4817580" y="2089898"/>
            <a:ext cx="1701719" cy="584775"/>
          </a:xfrm>
          <a:prstGeom prst="rect">
            <a:avLst/>
          </a:prstGeom>
          <a:noFill/>
        </p:spPr>
        <p:txBody>
          <a:bodyPr wrap="square" rtlCol="0">
            <a:spAutoFit/>
          </a:bodyPr>
          <a:lstStyle/>
          <a:p>
            <a:pPr algn="ctr"/>
            <a:r>
              <a:rPr lang="en-US" sz="1600" b="1" dirty="0" smtClean="0">
                <a:solidFill>
                  <a:schemeClr val="bg1"/>
                </a:solidFill>
                <a:effectLst>
                  <a:outerShdw blurRad="50800" dist="38100" dir="2700000" algn="tl" rotWithShape="0">
                    <a:prstClr val="black">
                      <a:alpha val="40000"/>
                    </a:prstClr>
                  </a:outerShdw>
                </a:effectLst>
              </a:rPr>
              <a:t>Free Guided Implementation</a:t>
            </a:r>
            <a:endParaRPr lang="en-US" sz="1600" b="1" dirty="0">
              <a:solidFill>
                <a:schemeClr val="bg1"/>
              </a:solidFill>
              <a:effectLst>
                <a:outerShdw blurRad="50800" dist="38100" dir="2700000" algn="tl" rotWithShape="0">
                  <a:prstClr val="black">
                    <a:alpha val="40000"/>
                  </a:prstClr>
                </a:outerShdw>
              </a:effectLst>
            </a:endParaRPr>
          </a:p>
        </p:txBody>
      </p:sp>
      <p:sp>
        <p:nvSpPr>
          <p:cNvPr id="16" name="TextBox 15"/>
          <p:cNvSpPr txBox="1"/>
          <p:nvPr/>
        </p:nvSpPr>
        <p:spPr>
          <a:xfrm>
            <a:off x="999533" y="2785697"/>
            <a:ext cx="3090102" cy="2108269"/>
          </a:xfrm>
          <a:prstGeom prst="rect">
            <a:avLst/>
          </a:prstGeom>
          <a:noFill/>
        </p:spPr>
        <p:txBody>
          <a:bodyPr wrap="square" rtlCol="0">
            <a:spAutoFit/>
          </a:bodyPr>
          <a:lstStyle/>
          <a:p>
            <a:pPr algn="l">
              <a:spcAft>
                <a:spcPts val="600"/>
              </a:spcAft>
            </a:pPr>
            <a:r>
              <a:rPr lang="en-US" sz="1400" b="1" dirty="0" smtClean="0"/>
              <a:t>Do-It-Yourself</a:t>
            </a:r>
          </a:p>
          <a:p>
            <a:pPr algn="l">
              <a:spcAft>
                <a:spcPts val="600"/>
              </a:spcAft>
            </a:pPr>
            <a:r>
              <a:rPr lang="en-US" sz="1400" dirty="0" smtClean="0"/>
              <a:t>Use this Vendor Landscape to help you complete your purchasing decision. The slides in this VL will walk you through our recommended evaluated vendors in this market space with supporting tools and deliverables ready for you to make your decision.</a:t>
            </a:r>
            <a:endParaRPr lang="en-US" sz="1400" dirty="0"/>
          </a:p>
        </p:txBody>
      </p:sp>
      <p:sp>
        <p:nvSpPr>
          <p:cNvPr id="17" name="TextBox 16"/>
          <p:cNvSpPr txBox="1"/>
          <p:nvPr/>
        </p:nvSpPr>
        <p:spPr>
          <a:xfrm>
            <a:off x="4637233" y="2772638"/>
            <a:ext cx="3090102" cy="2323713"/>
          </a:xfrm>
          <a:prstGeom prst="rect">
            <a:avLst/>
          </a:prstGeom>
          <a:noFill/>
        </p:spPr>
        <p:txBody>
          <a:bodyPr wrap="square" rtlCol="0">
            <a:spAutoFit/>
          </a:bodyPr>
          <a:lstStyle/>
          <a:p>
            <a:pPr algn="l">
              <a:spcAft>
                <a:spcPts val="600"/>
              </a:spcAft>
            </a:pPr>
            <a:r>
              <a:rPr lang="en-US" sz="1400" dirty="0" smtClean="0"/>
              <a:t>We recommend that you supplement the Vendor Landscape with a </a:t>
            </a:r>
            <a:r>
              <a:rPr lang="en-US" sz="1400" b="1" dirty="0" smtClean="0"/>
              <a:t>Guided Implementation.</a:t>
            </a:r>
          </a:p>
          <a:p>
            <a:pPr algn="l">
              <a:spcAft>
                <a:spcPts val="600"/>
              </a:spcAft>
            </a:pPr>
            <a:r>
              <a:rPr lang="en-US" sz="1400" dirty="0" smtClean="0"/>
              <a:t>At no additional cost to you*, our expert analysts will provide telephone assistance to you and your team at key milestones in the decision to review your materials, answer your questions, and explain our methodologies.</a:t>
            </a:r>
            <a:endParaRPr lang="en-US" sz="1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5844" y="2075888"/>
            <a:ext cx="677676" cy="605498"/>
          </a:xfrm>
          <a:prstGeom prst="rect">
            <a:avLst/>
          </a:prstGeom>
        </p:spPr>
      </p:pic>
      <p:pic>
        <p:nvPicPr>
          <p:cNvPr id="18" name="Picture 3">
            <a:hlinkClick r:id="rId4"/>
          </p:cNvPr>
          <p:cNvPicPr>
            <a:picLocks noChangeAspect="1" noChangeArrowheads="1"/>
          </p:cNvPicPr>
          <p:nvPr/>
        </p:nvPicPr>
        <p:blipFill>
          <a:blip r:embed="rId5"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1958268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p:txBody>
          <a:bodyPr/>
          <a:lstStyle/>
          <a:p>
            <a:r>
              <a:rPr lang="en-US" sz="1400" dirty="0" smtClean="0"/>
              <a:t>Book a Guided Implementation Today:</a:t>
            </a:r>
            <a:r>
              <a:rPr lang="en-US" sz="1400" b="0" dirty="0" smtClean="0"/>
              <a:t> Info-Tech is just a phone call away and can assist you with your evaluation. Our expert Analysts can guide you to successful technology selection.</a:t>
            </a:r>
          </a:p>
          <a:p>
            <a:pPr>
              <a:spcBef>
                <a:spcPts val="600"/>
              </a:spcBef>
            </a:pPr>
            <a:r>
              <a:rPr lang="en-US" sz="1400" b="0" i="1" dirty="0" smtClean="0"/>
              <a:t>Here are the suggested Guided Implementation points for the Mid-Market PPM Vendor Landscape:</a:t>
            </a:r>
            <a:endParaRPr lang="en-US" sz="1400" i="1" dirty="0"/>
          </a:p>
        </p:txBody>
      </p:sp>
      <p:sp>
        <p:nvSpPr>
          <p:cNvPr id="4" name="Title 3"/>
          <p:cNvSpPr>
            <a:spLocks noGrp="1"/>
          </p:cNvSpPr>
          <p:nvPr>
            <p:ph type="title"/>
          </p:nvPr>
        </p:nvSpPr>
        <p:spPr/>
        <p:txBody>
          <a:bodyPr anchor="ctr"/>
          <a:lstStyle/>
          <a:p>
            <a:r>
              <a:rPr lang="en-US" dirty="0"/>
              <a:t>Guided Implementation points in the </a:t>
            </a:r>
            <a:r>
              <a:rPr lang="en-US" dirty="0" smtClean="0"/>
              <a:t>Mid-Market PPM</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1497" y="2344833"/>
            <a:ext cx="1371600" cy="1371600"/>
          </a:xfrm>
          <a:prstGeom prst="rect">
            <a:avLst/>
          </a:prstGeom>
          <a:effectLst>
            <a:outerShdw blurRad="50800" dist="38100" dir="2700000" algn="tl" rotWithShape="0">
              <a:prstClr val="black">
                <a:alpha val="40000"/>
              </a:prstClr>
            </a:outerShdw>
          </a:effectLst>
        </p:spPr>
      </p:pic>
      <p:graphicFrame>
        <p:nvGraphicFramePr>
          <p:cNvPr id="9" name="Table 8"/>
          <p:cNvGraphicFramePr>
            <a:graphicFrameLocks noGrp="1"/>
          </p:cNvGraphicFramePr>
          <p:nvPr>
            <p:extLst>
              <p:ext uri="{D42A27DB-BD31-4B8C-83A1-F6EECF244321}">
                <p14:modId xmlns:p14="http://schemas.microsoft.com/office/powerpoint/2010/main" val="1769839491"/>
              </p:ext>
            </p:extLst>
          </p:nvPr>
        </p:nvGraphicFramePr>
        <p:xfrm>
          <a:off x="368373" y="2344833"/>
          <a:ext cx="6486144" cy="2667000"/>
        </p:xfrm>
        <a:graphic>
          <a:graphicData uri="http://schemas.openxmlformats.org/drawingml/2006/table">
            <a:tbl>
              <a:tblPr firstRow="1" bandRow="1">
                <a:tableStyleId>{5C22544A-7EE6-4342-B048-85BDC9FD1C3A}</a:tableStyleId>
              </a:tblPr>
              <a:tblGrid>
                <a:gridCol w="6486144"/>
              </a:tblGrid>
              <a:tr h="370840">
                <a:tc>
                  <a:txBody>
                    <a:bodyPr/>
                    <a:lstStyle/>
                    <a:p>
                      <a:r>
                        <a:rPr lang="en-US" sz="1200" dirty="0" smtClean="0">
                          <a:solidFill>
                            <a:srgbClr val="C77709"/>
                          </a:solidFill>
                          <a:latin typeface="+mn-lt"/>
                        </a:rPr>
                        <a:t>Section 1: </a:t>
                      </a:r>
                      <a:r>
                        <a:rPr lang="en-US" sz="1200" dirty="0" smtClean="0">
                          <a:solidFill>
                            <a:schemeClr val="tx1"/>
                          </a:solidFill>
                          <a:latin typeface="+mn-lt"/>
                        </a:rPr>
                        <a:t>Shortlist</a:t>
                      </a:r>
                      <a:r>
                        <a:rPr lang="en-US" sz="1200" baseline="0" dirty="0" smtClean="0">
                          <a:solidFill>
                            <a:schemeClr val="tx1"/>
                          </a:solidFill>
                          <a:latin typeface="+mn-lt"/>
                        </a:rPr>
                        <a:t> Assistance and Requirements</a:t>
                      </a:r>
                      <a:endParaRPr lang="en-US" sz="1200" dirty="0">
                        <a:solidFill>
                          <a:srgbClr val="C77709"/>
                        </a:solidFill>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85000"/>
                      </a:schemeClr>
                    </a:solidFill>
                  </a:tcPr>
                </a:tc>
              </a:tr>
              <a:tr h="370840">
                <a:tc>
                  <a:txBody>
                    <a:bodyPr/>
                    <a:lstStyle/>
                    <a:p>
                      <a:r>
                        <a:rPr lang="en-US" sz="1200" dirty="0" smtClean="0">
                          <a:latin typeface="+mn-lt"/>
                        </a:rPr>
                        <a:t>Get off to a productive start:</a:t>
                      </a:r>
                      <a:r>
                        <a:rPr lang="en-US" sz="1200" baseline="0" dirty="0" smtClean="0">
                          <a:latin typeface="+mn-lt"/>
                        </a:rPr>
                        <a:t> Discuss the market space and how vendors are evaluated. Decide on which deployment option suits you best and narrow down the options based on customized requirements.</a:t>
                      </a:r>
                      <a:endParaRPr lang="en-US" sz="1200" dirty="0">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C77709"/>
                          </a:solidFill>
                          <a:effectLst/>
                          <a:uLnTx/>
                          <a:uFillTx/>
                          <a:latin typeface="+mn-lt"/>
                        </a:rPr>
                        <a:t>Section 2: </a:t>
                      </a:r>
                      <a:r>
                        <a:rPr kumimoji="0" lang="en-US" sz="1200" b="1" i="0" u="none" strike="noStrike" kern="1200" cap="none" spc="0" normalizeH="0" baseline="0" noProof="0" dirty="0" smtClean="0">
                          <a:ln>
                            <a:noFill/>
                          </a:ln>
                          <a:solidFill>
                            <a:schemeClr val="tx1"/>
                          </a:solidFill>
                          <a:effectLst/>
                          <a:uLnTx/>
                          <a:uFillTx/>
                          <a:latin typeface="+mn-lt"/>
                        </a:rPr>
                        <a:t>RFP and Budget Review</a:t>
                      </a:r>
                      <a:endParaRPr lang="en-US" sz="1200" dirty="0">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85000"/>
                      </a:schemeClr>
                    </a:solidFill>
                  </a:tcPr>
                </a:tc>
              </a:tr>
              <a:tr h="370840">
                <a:tc>
                  <a:txBody>
                    <a:bodyPr/>
                    <a:lstStyle/>
                    <a:p>
                      <a:pPr algn="l"/>
                      <a:r>
                        <a:rPr lang="en-US" sz="1200" dirty="0" smtClean="0">
                          <a:latin typeface="+mn-lt"/>
                        </a:rPr>
                        <a:t>Interpret</a:t>
                      </a:r>
                      <a:r>
                        <a:rPr lang="en-US" sz="1200" baseline="0" dirty="0" smtClean="0">
                          <a:latin typeface="+mn-lt"/>
                        </a:rPr>
                        <a:t> and act on RFP results: Review vendor RFPs and ensure the solution will meet your needs. Discuss average pricing of solutions and what can fit into your budget.</a:t>
                      </a:r>
                      <a:endParaRPr lang="en-US" sz="1200" dirty="0">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C77709"/>
                          </a:solidFill>
                          <a:effectLst/>
                          <a:uLnTx/>
                          <a:uFillTx/>
                          <a:latin typeface="+mn-lt"/>
                        </a:rPr>
                        <a:t>Section 3:</a:t>
                      </a:r>
                      <a:r>
                        <a:rPr kumimoji="0" lang="en-US" sz="1200" b="1" i="0" u="none" strike="noStrike" kern="1200" cap="none" spc="0" normalizeH="0" baseline="0" noProof="0" dirty="0" smtClean="0">
                          <a:ln>
                            <a:noFill/>
                          </a:ln>
                          <a:solidFill>
                            <a:schemeClr val="tx1"/>
                          </a:solidFill>
                          <a:effectLst/>
                          <a:uLnTx/>
                          <a:uFillTx/>
                          <a:latin typeface="+mn-lt"/>
                        </a:rPr>
                        <a:t> Negotiation and Contract Review</a:t>
                      </a:r>
                      <a:endParaRPr lang="en-US" sz="1200" dirty="0">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85000"/>
                      </a:schemeClr>
                    </a:solidFill>
                  </a:tcPr>
                </a:tc>
              </a:tr>
              <a:tr h="370840">
                <a:tc>
                  <a:txBody>
                    <a:bodyPr/>
                    <a:lstStyle/>
                    <a:p>
                      <a:r>
                        <a:rPr lang="en-US" sz="1200" dirty="0" smtClean="0">
                          <a:latin typeface="+mn-lt"/>
                        </a:rPr>
                        <a:t>Purchase optimization: Review contracts and discuss best practices</a:t>
                      </a:r>
                      <a:r>
                        <a:rPr lang="en-US" sz="1200" baseline="0" dirty="0" smtClean="0">
                          <a:latin typeface="+mn-lt"/>
                        </a:rPr>
                        <a:t> in negotiation tactics to get the best price for your solution.</a:t>
                      </a:r>
                      <a:endParaRPr lang="en-US" sz="1200" dirty="0">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TextBox 9"/>
          <p:cNvSpPr txBox="1"/>
          <p:nvPr/>
        </p:nvSpPr>
        <p:spPr>
          <a:xfrm>
            <a:off x="7236198" y="3807777"/>
            <a:ext cx="1442197" cy="646331"/>
          </a:xfrm>
          <a:prstGeom prst="rect">
            <a:avLst/>
          </a:prstGeom>
          <a:noFill/>
        </p:spPr>
        <p:txBody>
          <a:bodyPr wrap="square" rtlCol="0">
            <a:spAutoFit/>
          </a:bodyPr>
          <a:lstStyle/>
          <a:p>
            <a:pPr algn="ctr"/>
            <a:r>
              <a:rPr lang="en-US" sz="900" dirty="0" smtClean="0"/>
              <a:t>This symbol signifies when you’ve reached a Guided Implementation point in your project.</a:t>
            </a:r>
            <a:endParaRPr lang="en-US" sz="900" dirty="0"/>
          </a:p>
        </p:txBody>
      </p:sp>
      <p:sp>
        <p:nvSpPr>
          <p:cNvPr id="11" name="TextBox 10"/>
          <p:cNvSpPr txBox="1"/>
          <p:nvPr/>
        </p:nvSpPr>
        <p:spPr>
          <a:xfrm>
            <a:off x="251520" y="5237500"/>
            <a:ext cx="8522208" cy="523220"/>
          </a:xfrm>
          <a:prstGeom prst="rect">
            <a:avLst/>
          </a:prstGeom>
          <a:noFill/>
        </p:spPr>
        <p:txBody>
          <a:bodyPr wrap="square" rtlCol="0">
            <a:spAutoFit/>
          </a:bodyPr>
          <a:lstStyle/>
          <a:p>
            <a:pPr algn="ctr"/>
            <a:r>
              <a:rPr lang="en-US" sz="1400" dirty="0" smtClean="0"/>
              <a:t>To enroll, send an email to </a:t>
            </a:r>
            <a:r>
              <a:rPr lang="en-US" sz="1400" dirty="0" smtClean="0">
                <a:hlinkClick r:id="rId3"/>
              </a:rPr>
              <a:t>GuidedImplementations@InfoTech.com</a:t>
            </a:r>
            <a:r>
              <a:rPr lang="en-US" sz="1400" dirty="0" smtClean="0"/>
              <a:t> or call 1-888-670-8889 and ask for the Guided Implementation Coordinator.</a:t>
            </a:r>
            <a:endParaRPr lang="en-US" sz="1400" dirty="0"/>
          </a:p>
        </p:txBody>
      </p:sp>
      <p:pic>
        <p:nvPicPr>
          <p:cNvPr id="12" name="Picture 3">
            <a:hlinkClick r:id="rId4"/>
          </p:cNvPr>
          <p:cNvPicPr>
            <a:picLocks noChangeAspect="1" noChangeArrowheads="1"/>
          </p:cNvPicPr>
          <p:nvPr/>
        </p:nvPicPr>
        <p:blipFill>
          <a:blip r:embed="rId5"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2972325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27546"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Group 33"/>
          <p:cNvGrpSpPr/>
          <p:nvPr>
            <p:custDataLst>
              <p:tags r:id="rId3"/>
            </p:custDataLst>
          </p:nvPr>
        </p:nvGrpSpPr>
        <p:grpSpPr>
          <a:xfrm>
            <a:off x="3657600" y="1920240"/>
            <a:ext cx="5166360" cy="4354116"/>
            <a:chOff x="5543549" y="1364867"/>
            <a:chExt cx="3295651" cy="5565121"/>
          </a:xfrm>
        </p:grpSpPr>
        <p:sp>
          <p:nvSpPr>
            <p:cNvPr id="9" name="Rectangle 8"/>
            <p:cNvSpPr/>
            <p:nvPr/>
          </p:nvSpPr>
          <p:spPr>
            <a:xfrm>
              <a:off x="5543549" y="1775940"/>
              <a:ext cx="3295651" cy="5154048"/>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lnSpc>
                  <a:spcPct val="150000"/>
                </a:lnSpc>
                <a:spcBef>
                  <a:spcPts val="300"/>
                </a:spcBef>
                <a:spcAft>
                  <a:spcPts val="300"/>
                </a:spcAft>
              </a:pPr>
              <a:endParaRPr lang="en-US" sz="1200" b="1" i="1" dirty="0" smtClean="0">
                <a:solidFill>
                  <a:srgbClr val="333333">
                    <a:lumMod val="50000"/>
                  </a:srgbClr>
                </a:solidFill>
                <a:latin typeface="Georgia" pitchFamily="18" charset="0"/>
              </a:endParaRPr>
            </a:p>
          </p:txBody>
        </p:sp>
        <p:sp>
          <p:nvSpPr>
            <p:cNvPr id="10" name="Round Same Side Corner Rectangle 9"/>
            <p:cNvSpPr/>
            <p:nvPr/>
          </p:nvSpPr>
          <p:spPr>
            <a:xfrm>
              <a:off x="5543549" y="1364867"/>
              <a:ext cx="3295650" cy="626183"/>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Commercial PPM solutions have 16% market share within Info-Tech’s client base</a:t>
              </a:r>
              <a:endParaRPr lang="en-CA" sz="1400" b="1" dirty="0">
                <a:solidFill>
                  <a:srgbClr val="FFFFFF"/>
                </a:solidFill>
              </a:endParaRPr>
            </a:p>
          </p:txBody>
        </p:sp>
      </p:grpSp>
      <p:sp>
        <p:nvSpPr>
          <p:cNvPr id="5" name="Rectangle 4"/>
          <p:cNvSpPr/>
          <p:nvPr>
            <p:custDataLst>
              <p:tags r:id="rId4"/>
            </p:custDataLst>
          </p:nvPr>
        </p:nvSpPr>
        <p:spPr>
          <a:xfrm>
            <a:off x="3794760" y="2488704"/>
            <a:ext cx="4937760" cy="3785652"/>
          </a:xfrm>
          <a:prstGeom prst="rect">
            <a:avLst/>
          </a:prstGeom>
        </p:spPr>
        <p:txBody>
          <a:bodyPr wrap="square">
            <a:spAutoFit/>
          </a:bodyPr>
          <a:lstStyle/>
          <a:p>
            <a:pPr algn="l">
              <a:defRPr/>
            </a:pPr>
            <a:r>
              <a:rPr lang="en-US" sz="1200" b="1" dirty="0" smtClean="0">
                <a:solidFill>
                  <a:srgbClr val="FFFFFF">
                    <a:lumMod val="10000"/>
                  </a:srgbClr>
                </a:solidFill>
                <a:latin typeface="Arial" pitchFamily="34" charset="0"/>
                <a:ea typeface="Calibri"/>
                <a:cs typeface="Arial" pitchFamily="34" charset="0"/>
              </a:rPr>
              <a:t>Commercial PPM solutions </a:t>
            </a:r>
            <a:r>
              <a:rPr lang="en-US" sz="1200" dirty="0" smtClean="0">
                <a:solidFill>
                  <a:srgbClr val="FFFFFF">
                    <a:lumMod val="10000"/>
                  </a:srgbClr>
                </a:solidFill>
                <a:latin typeface="Arial" pitchFamily="34" charset="0"/>
                <a:ea typeface="Calibri"/>
                <a:cs typeface="Arial" pitchFamily="34" charset="0"/>
              </a:rPr>
              <a:t>have evolved to become comprehensive work management suites that pull project teams into a collaborative work management ecosystem with the PMO and the executive leadership team. </a:t>
            </a:r>
            <a:endParaRPr lang="en-US" sz="1200" dirty="0">
              <a:solidFill>
                <a:srgbClr val="FFFFFF">
                  <a:lumMod val="10000"/>
                </a:srgbClr>
              </a:solidFill>
              <a:latin typeface="Arial" pitchFamily="34" charset="0"/>
              <a:ea typeface="Calibri"/>
              <a:cs typeface="Arial" pitchFamily="34" charset="0"/>
            </a:endParaRPr>
          </a:p>
          <a:p>
            <a:pPr algn="l">
              <a:defRPr/>
            </a:pPr>
            <a:endParaRPr lang="en-US" sz="1200" dirty="0" smtClean="0">
              <a:solidFill>
                <a:srgbClr val="FFFFFF">
                  <a:lumMod val="10000"/>
                </a:srgbClr>
              </a:solidFill>
              <a:latin typeface="Arial" pitchFamily="34" charset="0"/>
              <a:ea typeface="Calibri"/>
              <a:cs typeface="Arial" pitchFamily="34" charset="0"/>
            </a:endParaRPr>
          </a:p>
          <a:p>
            <a:pPr algn="l">
              <a:defRPr/>
            </a:pPr>
            <a:r>
              <a:rPr lang="en-US" sz="1200" b="1" dirty="0" smtClean="0">
                <a:solidFill>
                  <a:srgbClr val="FFFFFF">
                    <a:lumMod val="10000"/>
                  </a:srgbClr>
                </a:solidFill>
                <a:latin typeface="Arial" pitchFamily="34" charset="0"/>
                <a:ea typeface="Calibri"/>
                <a:cs typeface="Arial" pitchFamily="34" charset="0"/>
              </a:rPr>
              <a:t>The benefits</a:t>
            </a:r>
            <a:r>
              <a:rPr lang="en-US" sz="1200" dirty="0" smtClean="0">
                <a:solidFill>
                  <a:srgbClr val="FFFFFF">
                    <a:lumMod val="10000"/>
                  </a:srgbClr>
                </a:solidFill>
                <a:latin typeface="Arial" pitchFamily="34" charset="0"/>
                <a:ea typeface="Calibri"/>
                <a:cs typeface="Arial" pitchFamily="34" charset="0"/>
              </a:rPr>
              <a:t> of these solutions come from improved use of your team’s time. If you can avoid wasting just a few hours per user per year, the value of that time pays for the PPM software. </a:t>
            </a:r>
          </a:p>
          <a:p>
            <a:pPr algn="l">
              <a:defRPr/>
            </a:pPr>
            <a:endParaRPr lang="en-US" sz="1200" dirty="0">
              <a:solidFill>
                <a:srgbClr val="FFFFFF">
                  <a:lumMod val="10000"/>
                </a:srgbClr>
              </a:solidFill>
              <a:latin typeface="Arial" pitchFamily="34" charset="0"/>
              <a:ea typeface="Calibri"/>
              <a:cs typeface="Arial" pitchFamily="34" charset="0"/>
            </a:endParaRPr>
          </a:p>
          <a:p>
            <a:pPr algn="l">
              <a:defRPr/>
            </a:pPr>
            <a:r>
              <a:rPr lang="en-US" sz="1200" b="1" dirty="0" smtClean="0">
                <a:solidFill>
                  <a:srgbClr val="FFFFFF">
                    <a:lumMod val="10000"/>
                  </a:srgbClr>
                </a:solidFill>
                <a:latin typeface="Arial" pitchFamily="34" charset="0"/>
                <a:ea typeface="Calibri"/>
                <a:cs typeface="Arial" pitchFamily="34" charset="0"/>
              </a:rPr>
              <a:t>The costs</a:t>
            </a:r>
            <a:r>
              <a:rPr lang="en-US" sz="1200" dirty="0" smtClean="0">
                <a:solidFill>
                  <a:srgbClr val="FFFFFF">
                    <a:lumMod val="10000"/>
                  </a:srgbClr>
                </a:solidFill>
                <a:latin typeface="Arial" pitchFamily="34" charset="0"/>
                <a:ea typeface="Calibri"/>
                <a:cs typeface="Arial" pitchFamily="34" charset="0"/>
              </a:rPr>
              <a:t> go beyond the Total Cost of Ownership for the solution because of a relatively high Cost-In-Use that demands </a:t>
            </a:r>
            <a:r>
              <a:rPr lang="en-US" sz="1200" i="1" dirty="0" smtClean="0">
                <a:solidFill>
                  <a:srgbClr val="FFFFFF">
                    <a:lumMod val="10000"/>
                  </a:srgbClr>
                </a:solidFill>
                <a:latin typeface="Arial" pitchFamily="34" charset="0"/>
                <a:ea typeface="Calibri"/>
                <a:cs typeface="Arial" pitchFamily="34" charset="0"/>
              </a:rPr>
              <a:t>coordinated and continual</a:t>
            </a:r>
            <a:r>
              <a:rPr lang="en-US" sz="1200" dirty="0" smtClean="0">
                <a:solidFill>
                  <a:srgbClr val="FFFFFF">
                    <a:lumMod val="10000"/>
                  </a:srgbClr>
                </a:solidFill>
                <a:latin typeface="Arial" pitchFamily="34" charset="0"/>
                <a:ea typeface="Calibri"/>
                <a:cs typeface="Arial" pitchFamily="34" charset="0"/>
              </a:rPr>
              <a:t> adoption by the project teams, project managers, PMO, and executives. </a:t>
            </a:r>
          </a:p>
          <a:p>
            <a:pPr algn="l">
              <a:defRPr/>
            </a:pPr>
            <a:endParaRPr lang="en-US" sz="1200" dirty="0">
              <a:solidFill>
                <a:srgbClr val="FFFFFF">
                  <a:lumMod val="10000"/>
                </a:srgbClr>
              </a:solidFill>
              <a:latin typeface="Arial" pitchFamily="34" charset="0"/>
              <a:ea typeface="Calibri"/>
              <a:cs typeface="Arial" pitchFamily="34" charset="0"/>
            </a:endParaRPr>
          </a:p>
          <a:p>
            <a:pPr algn="l">
              <a:defRPr/>
            </a:pPr>
            <a:r>
              <a:rPr lang="en-US" sz="1200" b="1" dirty="0" smtClean="0">
                <a:solidFill>
                  <a:srgbClr val="FFFFFF">
                    <a:lumMod val="10000"/>
                  </a:srgbClr>
                </a:solidFill>
                <a:latin typeface="Arial" pitchFamily="34" charset="0"/>
                <a:ea typeface="Calibri"/>
                <a:cs typeface="Arial" pitchFamily="34" charset="0"/>
              </a:rPr>
              <a:t>Alternative approaches </a:t>
            </a:r>
            <a:r>
              <a:rPr lang="en-US" sz="1200" dirty="0" smtClean="0">
                <a:solidFill>
                  <a:srgbClr val="FFFFFF">
                    <a:lumMod val="10000"/>
                  </a:srgbClr>
                </a:solidFill>
                <a:latin typeface="Arial" pitchFamily="34" charset="0"/>
                <a:ea typeface="Calibri"/>
                <a:cs typeface="Arial" pitchFamily="34" charset="0"/>
              </a:rPr>
              <a:t>such as spreadsheets and intranets have diminished the opportunity to centrally optimize resource utilization, reducing the potential benefits of PPM. However, they have dramatically lower complexity and Cost-In-Use than commercial solutions because they </a:t>
            </a:r>
            <a:r>
              <a:rPr lang="en-US" sz="1200" i="1" dirty="0" smtClean="0">
                <a:solidFill>
                  <a:srgbClr val="FFFFFF">
                    <a:lumMod val="10000"/>
                  </a:srgbClr>
                </a:solidFill>
                <a:latin typeface="Arial" pitchFamily="34" charset="0"/>
                <a:ea typeface="Calibri"/>
                <a:cs typeface="Arial" pitchFamily="34" charset="0"/>
              </a:rPr>
              <a:t>don’t</a:t>
            </a:r>
            <a:r>
              <a:rPr lang="en-US" sz="1200" dirty="0" smtClean="0">
                <a:solidFill>
                  <a:srgbClr val="FFFFFF">
                    <a:lumMod val="10000"/>
                  </a:srgbClr>
                </a:solidFill>
                <a:latin typeface="Arial" pitchFamily="34" charset="0"/>
                <a:ea typeface="Calibri"/>
                <a:cs typeface="Arial" pitchFamily="34" charset="0"/>
              </a:rPr>
              <a:t> require coordinated and continual adoption by the project teams, projects managers, and executives. </a:t>
            </a:r>
            <a:endParaRPr lang="en-US" sz="1200" b="1" dirty="0">
              <a:solidFill>
                <a:srgbClr val="FFFFFF">
                  <a:lumMod val="10000"/>
                </a:srgbClr>
              </a:solidFill>
              <a:latin typeface="Arial" pitchFamily="34" charset="0"/>
              <a:ea typeface="Calibri"/>
              <a:cs typeface="Arial" pitchFamily="34" charset="0"/>
            </a:endParaRPr>
          </a:p>
        </p:txBody>
      </p:sp>
      <p:sp>
        <p:nvSpPr>
          <p:cNvPr id="16" name="Text Placeholder 1"/>
          <p:cNvSpPr>
            <a:spLocks noGrp="1"/>
          </p:cNvSpPr>
          <p:nvPr>
            <p:ph type="body" sz="quarter" idx="4294967295"/>
          </p:nvPr>
        </p:nvSpPr>
        <p:spPr>
          <a:xfrm>
            <a:off x="257176" y="1160748"/>
            <a:ext cx="8620124" cy="657225"/>
          </a:xfrm>
          <a:prstGeom prst="rect">
            <a:avLst/>
          </a:prstGeom>
        </p:spPr>
        <p:txBody>
          <a:bodyPr/>
          <a:lstStyle/>
          <a:p>
            <a:pPr marL="0" indent="0">
              <a:buNone/>
            </a:pPr>
            <a:r>
              <a:rPr lang="en-US" sz="1800" b="1" dirty="0" smtClean="0">
                <a:cs typeface="Arial" pitchFamily="34" charset="0"/>
              </a:rPr>
              <a:t>The PPM market has not yet developed to the advantage of the commercial vendors. Identify the right </a:t>
            </a:r>
            <a:r>
              <a:rPr lang="en-US" sz="1800" b="1" i="1" dirty="0" smtClean="0">
                <a:cs typeface="Arial" pitchFamily="34" charset="0"/>
              </a:rPr>
              <a:t>class</a:t>
            </a:r>
            <a:r>
              <a:rPr lang="en-US" sz="1800" b="1" dirty="0" smtClean="0">
                <a:cs typeface="Arial" pitchFamily="34" charset="0"/>
              </a:rPr>
              <a:t> of solution before you buy</a:t>
            </a:r>
            <a:r>
              <a:rPr lang="en-CA" sz="1800" b="1" dirty="0" smtClean="0"/>
              <a:t>.</a:t>
            </a:r>
            <a:endParaRPr lang="en-US" sz="1800" b="1" dirty="0">
              <a:solidFill>
                <a:schemeClr val="bg1"/>
              </a:solidFill>
              <a:cs typeface="Arial" pitchFamily="34" charset="0"/>
            </a:endParaRPr>
          </a:p>
          <a:p>
            <a:endParaRPr lang="en-US" sz="1800" b="1" dirty="0"/>
          </a:p>
        </p:txBody>
      </p:sp>
      <p:graphicFrame>
        <p:nvGraphicFramePr>
          <p:cNvPr id="17" name="Chart 16"/>
          <p:cNvGraphicFramePr/>
          <p:nvPr>
            <p:extLst/>
          </p:nvPr>
        </p:nvGraphicFramePr>
        <p:xfrm>
          <a:off x="158750" y="51655"/>
          <a:ext cx="4932548" cy="6231592"/>
        </p:xfrm>
        <a:graphic>
          <a:graphicData uri="http://schemas.openxmlformats.org/drawingml/2006/chart">
            <c:chart xmlns:c="http://schemas.openxmlformats.org/drawingml/2006/chart" xmlns:r="http://schemas.openxmlformats.org/officeDocument/2006/relationships" r:id="rId10"/>
          </a:graphicData>
        </a:graphic>
      </p:graphicFrame>
      <p:sp>
        <p:nvSpPr>
          <p:cNvPr id="3" name="Right Brace 2"/>
          <p:cNvSpPr/>
          <p:nvPr/>
        </p:nvSpPr>
        <p:spPr>
          <a:xfrm>
            <a:off x="2968204" y="3200400"/>
            <a:ext cx="548640" cy="109728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custDataLst>
              <p:tags r:id="rId5"/>
            </p:custDataLst>
          </p:nvPr>
        </p:nvSpPr>
        <p:spPr/>
        <p:txBody>
          <a:bodyPr/>
          <a:lstStyle/>
          <a:p>
            <a:r>
              <a:rPr lang="en-US" dirty="0" smtClean="0"/>
              <a:t>What your peers are using</a:t>
            </a:r>
            <a:endParaRPr lang="en-US" dirty="0"/>
          </a:p>
        </p:txBody>
      </p:sp>
      <p:pic>
        <p:nvPicPr>
          <p:cNvPr id="12" name="Picture 3">
            <a:hlinkClick r:id="rId11"/>
          </p:cNvPr>
          <p:cNvPicPr>
            <a:picLocks noChangeAspect="1" noChangeArrowheads="1"/>
          </p:cNvPicPr>
          <p:nvPr/>
        </p:nvPicPr>
        <p:blipFill>
          <a:blip r:embed="rId12"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3547536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24493" name="think-cell Slide" r:id="rId13" imgW="360" imgH="360" progId="">
                  <p:embed/>
                </p:oleObj>
              </mc:Choice>
              <mc:Fallback>
                <p:oleObj name="think-cell Slide" r:id="rId13" imgW="360" imgH="36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ounded Rectangle 6"/>
          <p:cNvSpPr/>
          <p:nvPr>
            <p:custDataLst>
              <p:tags r:id="rId3"/>
            </p:custDataLst>
          </p:nvPr>
        </p:nvSpPr>
        <p:spPr>
          <a:xfrm rot="10800000">
            <a:off x="320040" y="4937760"/>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chemeClr val="tx1"/>
              </a:solidFill>
            </a:endParaRPr>
          </a:p>
        </p:txBody>
      </p:sp>
      <p:sp>
        <p:nvSpPr>
          <p:cNvPr id="8" name="Rounded Rectangle 7"/>
          <p:cNvSpPr/>
          <p:nvPr>
            <p:custDataLst>
              <p:tags r:id="rId4"/>
            </p:custDataLst>
          </p:nvPr>
        </p:nvSpPr>
        <p:spPr>
          <a:xfrm rot="10800000">
            <a:off x="4663440" y="4937759"/>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chemeClr val="tx1"/>
              </a:solidFill>
            </a:endParaRPr>
          </a:p>
        </p:txBody>
      </p:sp>
      <p:sp>
        <p:nvSpPr>
          <p:cNvPr id="2" name="Title 1"/>
          <p:cNvSpPr>
            <a:spLocks noGrp="1"/>
          </p:cNvSpPr>
          <p:nvPr>
            <p:ph type="title"/>
            <p:custDataLst>
              <p:tags r:id="rId5"/>
            </p:custDataLst>
          </p:nvPr>
        </p:nvSpPr>
        <p:spPr/>
        <p:txBody>
          <a:bodyPr/>
          <a:lstStyle/>
          <a:p>
            <a:r>
              <a:rPr lang="en-US" dirty="0" smtClean="0"/>
              <a:t>Market Overview</a:t>
            </a:r>
            <a:endParaRPr lang="en-US" dirty="0"/>
          </a:p>
        </p:txBody>
      </p:sp>
      <p:sp>
        <p:nvSpPr>
          <p:cNvPr id="4" name="Rectangle 3"/>
          <p:cNvSpPr/>
          <p:nvPr>
            <p:custDataLst>
              <p:tags r:id="rId6"/>
            </p:custDataLst>
          </p:nvPr>
        </p:nvSpPr>
        <p:spPr>
          <a:xfrm>
            <a:off x="320675" y="1554480"/>
            <a:ext cx="4159250" cy="3600986"/>
          </a:xfrm>
          <a:prstGeom prst="rect">
            <a:avLst/>
          </a:prstGeom>
        </p:spPr>
        <p:txBody>
          <a:bodyPr wrap="square">
            <a:spAutoFit/>
          </a:bodyPr>
          <a:lstStyle/>
          <a:p>
            <a:pPr marL="169863" indent="-169863" algn="l">
              <a:buFont typeface="Arial" pitchFamily="34" charset="0"/>
              <a:buChar char="•"/>
            </a:pPr>
            <a:r>
              <a:rPr lang="en-US" sz="1200" dirty="0" smtClean="0"/>
              <a:t>Collaborative browser-based PPM emerged in the late 1990s as an improvement over single user project management tools like Harvard Project Manager and general purpose tools like Excel, whiteboards, and sticky notes.</a:t>
            </a:r>
          </a:p>
          <a:p>
            <a:pPr marL="169863" indent="-169863" algn="l">
              <a:buFont typeface="Arial" pitchFamily="34" charset="0"/>
              <a:buChar char="•"/>
            </a:pPr>
            <a:endParaRPr lang="en-US" sz="1200" dirty="0" smtClean="0"/>
          </a:p>
          <a:p>
            <a:pPr marL="169863" indent="-169863" algn="l">
              <a:buFont typeface="Arial" pitchFamily="34" charset="0"/>
              <a:buChar char="•"/>
            </a:pPr>
            <a:r>
              <a:rPr lang="en-US" sz="1200" dirty="0" smtClean="0"/>
              <a:t>Mid-market PPM is </a:t>
            </a:r>
            <a:r>
              <a:rPr lang="en-US" sz="1200" i="1" dirty="0" smtClean="0"/>
              <a:t>not</a:t>
            </a:r>
            <a:r>
              <a:rPr lang="en-US" sz="1200" dirty="0" smtClean="0"/>
              <a:t> the same as enterprise PPM. Specifically, mid-market PPM differentiates itself by:  </a:t>
            </a:r>
          </a:p>
          <a:p>
            <a:pPr marL="628650" lvl="1" indent="-171450" algn="l">
              <a:buFont typeface="Courier New" pitchFamily="49" charset="0"/>
              <a:buChar char="o"/>
            </a:pPr>
            <a:r>
              <a:rPr lang="en-US" sz="1200" dirty="0" smtClean="0"/>
              <a:t>Driving </a:t>
            </a:r>
            <a:r>
              <a:rPr lang="en-US" sz="1200" i="1" dirty="0" smtClean="0"/>
              <a:t>user adoption</a:t>
            </a:r>
            <a:r>
              <a:rPr lang="en-US" sz="1200" dirty="0" smtClean="0"/>
              <a:t>.</a:t>
            </a:r>
            <a:r>
              <a:rPr lang="en-US" sz="1200" i="1" dirty="0" smtClean="0"/>
              <a:t> </a:t>
            </a:r>
          </a:p>
          <a:p>
            <a:pPr marL="628650" lvl="1" indent="-171450" algn="l">
              <a:buFont typeface="Courier New" pitchFamily="49" charset="0"/>
              <a:buChar char="o"/>
            </a:pPr>
            <a:r>
              <a:rPr lang="en-US" sz="1200" dirty="0" smtClean="0"/>
              <a:t>Facilitating collaboration.</a:t>
            </a:r>
          </a:p>
          <a:p>
            <a:pPr marL="628650" lvl="1" indent="-171450" algn="l">
              <a:buFont typeface="Courier New" pitchFamily="49" charset="0"/>
              <a:buChar char="o"/>
            </a:pPr>
            <a:r>
              <a:rPr lang="en-US" sz="1200" dirty="0" smtClean="0"/>
              <a:t>Supporting geographically distributed teams.</a:t>
            </a:r>
          </a:p>
          <a:p>
            <a:pPr marL="628650" lvl="1" indent="-171450" algn="l">
              <a:buFont typeface="Courier New" pitchFamily="49" charset="0"/>
              <a:buChar char="o"/>
            </a:pPr>
            <a:r>
              <a:rPr lang="en-US" sz="1200" dirty="0" smtClean="0"/>
              <a:t>Providing real-time visibility into the work people are actually doing.</a:t>
            </a:r>
          </a:p>
          <a:p>
            <a:pPr marL="169863" indent="-169863" algn="l">
              <a:buFont typeface="Arial" pitchFamily="34" charset="0"/>
              <a:buChar char="•"/>
            </a:pPr>
            <a:endParaRPr lang="en-US" sz="1200" dirty="0" smtClean="0"/>
          </a:p>
          <a:p>
            <a:pPr marL="169863" indent="-169863" algn="l">
              <a:buFont typeface="Arial" pitchFamily="34" charset="0"/>
              <a:buChar char="•"/>
            </a:pPr>
            <a:r>
              <a:rPr lang="en-US" sz="1200" dirty="0" smtClean="0"/>
              <a:t>This approach is a significant shift away from the project management of the past, which was tailored to a very “deterministic” style of planning defined by rigid timelines and strict parameters. Today, it’s different--  organizations want more agility.</a:t>
            </a:r>
          </a:p>
        </p:txBody>
      </p:sp>
      <p:sp>
        <p:nvSpPr>
          <p:cNvPr id="5" name="Rectangle 4"/>
          <p:cNvSpPr/>
          <p:nvPr>
            <p:custDataLst>
              <p:tags r:id="rId7"/>
            </p:custDataLst>
          </p:nvPr>
        </p:nvSpPr>
        <p:spPr>
          <a:xfrm>
            <a:off x="4664075" y="1552218"/>
            <a:ext cx="4159250" cy="3724096"/>
          </a:xfrm>
          <a:prstGeom prst="rect">
            <a:avLst/>
          </a:prstGeom>
        </p:spPr>
        <p:txBody>
          <a:bodyPr wrap="square">
            <a:spAutoFit/>
          </a:bodyPr>
          <a:lstStyle/>
          <a:p>
            <a:pPr marL="169863" indent="-169863" algn="l">
              <a:spcAft>
                <a:spcPts val="600"/>
              </a:spcAft>
              <a:buFont typeface="Arial" pitchFamily="34" charset="0"/>
              <a:buChar char="•"/>
            </a:pPr>
            <a:r>
              <a:rPr lang="en-US" sz="1200" dirty="0" smtClean="0"/>
              <a:t>Social functionality such as activity streams, discussion threads, and user avatars are becoming table stakes in mid-market PPM.</a:t>
            </a:r>
          </a:p>
          <a:p>
            <a:pPr marL="169863" indent="-169863" algn="l">
              <a:spcAft>
                <a:spcPts val="600"/>
              </a:spcAft>
              <a:buFont typeface="Arial" pitchFamily="34" charset="0"/>
              <a:buChar char="•"/>
            </a:pPr>
            <a:r>
              <a:rPr lang="en-US" sz="1200" dirty="0" smtClean="0"/>
              <a:t>Interoperability and adaptability across user contexts will become even more critical for adoption (such as mobile, or within other applications such as email and file-sharing).</a:t>
            </a:r>
            <a:endParaRPr lang="en-US" sz="1200" dirty="0" smtClean="0">
              <a:solidFill>
                <a:srgbClr val="FF0000"/>
              </a:solidFill>
            </a:endParaRPr>
          </a:p>
          <a:p>
            <a:pPr marL="169863" indent="-169863" algn="l">
              <a:spcAft>
                <a:spcPts val="600"/>
              </a:spcAft>
              <a:buFont typeface="Arial" pitchFamily="34" charset="0"/>
              <a:buChar char="•"/>
            </a:pPr>
            <a:r>
              <a:rPr lang="en-US" sz="1200" dirty="0" smtClean="0"/>
              <a:t>The challenge for mid-market PPM going forward will be to improve the quality and currency of the data used in portfolio-level analysis and reporting by driving more consistent end-user adoption.</a:t>
            </a:r>
          </a:p>
          <a:p>
            <a:pPr marL="169863" indent="-169863" algn="l">
              <a:spcAft>
                <a:spcPts val="600"/>
              </a:spcAft>
              <a:buFont typeface="Arial" pitchFamily="34" charset="0"/>
              <a:buChar char="•"/>
            </a:pPr>
            <a:r>
              <a:rPr lang="en-US" sz="1200" dirty="0" smtClean="0"/>
              <a:t>Mid-market PPM vendors continue to improve the Agile functionality in their tools, but actual adoption of commercial PPM tools by Agile teams is unclear.</a:t>
            </a:r>
          </a:p>
          <a:p>
            <a:pPr marL="169863" indent="-169863" algn="l">
              <a:spcAft>
                <a:spcPts val="600"/>
              </a:spcAft>
              <a:buFont typeface="Arial" pitchFamily="34" charset="0"/>
              <a:buChar char="•"/>
            </a:pPr>
            <a:r>
              <a:rPr lang="en-US" sz="1200" dirty="0" smtClean="0"/>
              <a:t>Interestingly, some mid-market PPM vendors are increasingly Agile in their own development, and showed Info-Tech how they use their own solutions to manage shorter development and release cycles.</a:t>
            </a:r>
            <a:endParaRPr lang="en-US" sz="1200" dirty="0" smtClean="0">
              <a:solidFill>
                <a:srgbClr val="FF0000"/>
              </a:solidFill>
            </a:endParaRPr>
          </a:p>
        </p:txBody>
      </p:sp>
      <p:sp>
        <p:nvSpPr>
          <p:cNvPr id="16" name="Rounded Rectangle 15"/>
          <p:cNvSpPr/>
          <p:nvPr>
            <p:custDataLst>
              <p:tags r:id="rId8"/>
            </p:custDataLst>
          </p:nvPr>
        </p:nvSpPr>
        <p:spPr>
          <a:xfrm>
            <a:off x="320675" y="1189038"/>
            <a:ext cx="415925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i="1" dirty="0" smtClean="0">
                <a:solidFill>
                  <a:schemeClr val="tx1"/>
                </a:solidFill>
              </a:rPr>
              <a:t>How it got here</a:t>
            </a:r>
            <a:endParaRPr lang="en-CA" b="1" i="1" dirty="0">
              <a:solidFill>
                <a:schemeClr val="tx1"/>
              </a:solidFill>
            </a:endParaRPr>
          </a:p>
        </p:txBody>
      </p:sp>
      <p:sp>
        <p:nvSpPr>
          <p:cNvPr id="17" name="Rounded Rectangle 16"/>
          <p:cNvSpPr/>
          <p:nvPr>
            <p:custDataLst>
              <p:tags r:id="rId9"/>
            </p:custDataLst>
          </p:nvPr>
        </p:nvSpPr>
        <p:spPr>
          <a:xfrm>
            <a:off x="4664075" y="1189038"/>
            <a:ext cx="4159250" cy="37147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i="1" dirty="0" smtClean="0">
                <a:solidFill>
                  <a:schemeClr val="tx1"/>
                </a:solidFill>
              </a:rPr>
              <a:t>Where it’s going</a:t>
            </a:r>
            <a:endParaRPr lang="en-CA" b="1" i="1" dirty="0">
              <a:solidFill>
                <a:schemeClr val="tx1"/>
              </a:solidFill>
            </a:endParaRPr>
          </a:p>
        </p:txBody>
      </p:sp>
      <p:grpSp>
        <p:nvGrpSpPr>
          <p:cNvPr id="9" name="Group 135"/>
          <p:cNvGrpSpPr/>
          <p:nvPr>
            <p:custDataLst>
              <p:tags r:id="rId10"/>
            </p:custDataLst>
          </p:nvPr>
        </p:nvGrpSpPr>
        <p:grpSpPr>
          <a:xfrm>
            <a:off x="251520" y="5445224"/>
            <a:ext cx="8625780" cy="838201"/>
            <a:chOff x="328291" y="4509120"/>
            <a:chExt cx="8491858" cy="838201"/>
          </a:xfrm>
        </p:grpSpPr>
        <p:sp>
          <p:nvSpPr>
            <p:cNvPr id="10" name="Rounded Rectangle 9"/>
            <p:cNvSpPr/>
            <p:nvPr/>
          </p:nvSpPr>
          <p:spPr>
            <a:xfrm>
              <a:off x="328613" y="4509120"/>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algn="l"/>
              <a:r>
                <a:rPr lang="en-CA" sz="1200" dirty="0" smtClean="0">
                  <a:solidFill>
                    <a:schemeClr val="tx1"/>
                  </a:solidFill>
                </a:rPr>
                <a:t>The influx of collaboration features into PPM tools has been partly negated by adoption of Agile methodologies (source: Info-Tech’s </a:t>
              </a:r>
              <a:r>
                <a:rPr lang="en-US" sz="1200" i="1" dirty="0">
                  <a:hlinkClick r:id="rId15"/>
                </a:rPr>
                <a:t>Develop a Project Portfolio Management </a:t>
              </a:r>
              <a:r>
                <a:rPr lang="en-US" sz="1200" i="1" dirty="0" smtClean="0">
                  <a:hlinkClick r:id="rId15"/>
                </a:rPr>
                <a:t>Strategy</a:t>
              </a:r>
              <a:r>
                <a:rPr lang="en-US" sz="1200" dirty="0" smtClean="0">
                  <a:solidFill>
                    <a:schemeClr val="tx1"/>
                  </a:solidFill>
                </a:rPr>
                <a:t>). Organizations trying to implement PPM should establish effectiveness at the portfolio level before imposing new demands on Agile or high-autonomy teams.</a:t>
              </a:r>
              <a:endParaRPr lang="en-US" sz="1200" dirty="0">
                <a:solidFill>
                  <a:schemeClr val="tx1"/>
                </a:solidFill>
              </a:endParaRPr>
            </a:p>
          </p:txBody>
        </p:sp>
        <p:pic>
          <p:nvPicPr>
            <p:cNvPr id="11" name="Picture 10" descr="insight.png"/>
            <p:cNvPicPr>
              <a:picLocks noChangeAspect="1"/>
            </p:cNvPicPr>
            <p:nvPr/>
          </p:nvPicPr>
          <p:blipFill>
            <a:blip r:embed="rId16" cstate="print"/>
            <a:stretch>
              <a:fillRect/>
            </a:stretch>
          </p:blipFill>
          <p:spPr>
            <a:xfrm>
              <a:off x="328291" y="4509120"/>
              <a:ext cx="1000207" cy="838201"/>
            </a:xfrm>
            <a:prstGeom prst="rect">
              <a:avLst/>
            </a:prstGeom>
          </p:spPr>
        </p:pic>
      </p:grpSp>
      <p:pic>
        <p:nvPicPr>
          <p:cNvPr id="13" name="Picture 3">
            <a:hlinkClick r:id="rId17"/>
          </p:cNvPr>
          <p:cNvPicPr>
            <a:picLocks noChangeAspect="1" noChangeArrowheads="1"/>
          </p:cNvPicPr>
          <p:nvPr/>
        </p:nvPicPr>
        <p:blipFill>
          <a:blip r:embed="rId18"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3783605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4700"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2"/>
          <p:cNvSpPr>
            <a:spLocks noGrp="1"/>
          </p:cNvSpPr>
          <p:nvPr>
            <p:ph type="title"/>
          </p:nvPr>
        </p:nvSpPr>
        <p:spPr/>
        <p:txBody>
          <a:bodyPr/>
          <a:lstStyle/>
          <a:p>
            <a:pPr lvl="0"/>
            <a:r>
              <a:rPr lang="en-US" dirty="0" smtClean="0"/>
              <a:t>Mid-Market PPM vendor selection / knock-out criteria: market share, mind share, and platform coverage</a:t>
            </a:r>
            <a:endParaRPr lang="en-US" dirty="0"/>
          </a:p>
        </p:txBody>
      </p:sp>
      <p:grpSp>
        <p:nvGrpSpPr>
          <p:cNvPr id="15" name="Group 33"/>
          <p:cNvGrpSpPr/>
          <p:nvPr/>
        </p:nvGrpSpPr>
        <p:grpSpPr>
          <a:xfrm>
            <a:off x="320675" y="2331720"/>
            <a:ext cx="8502650" cy="3291842"/>
            <a:chOff x="5543549" y="2722422"/>
            <a:chExt cx="3295651" cy="3097586"/>
          </a:xfrm>
        </p:grpSpPr>
        <p:sp>
          <p:nvSpPr>
            <p:cNvPr id="18" name="Rectangle 17"/>
            <p:cNvSpPr/>
            <p:nvPr/>
          </p:nvSpPr>
          <p:spPr>
            <a:xfrm>
              <a:off x="5543549" y="3023578"/>
              <a:ext cx="3295651" cy="2796430"/>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spcBef>
                  <a:spcPts val="1200"/>
                </a:spcBef>
                <a:spcAft>
                  <a:spcPts val="0"/>
                </a:spcAft>
                <a:buFont typeface="Arial" pitchFamily="34" charset="0"/>
                <a:buChar char="•"/>
              </a:pPr>
              <a:r>
                <a:rPr lang="en-US" sz="1200" b="1" dirty="0" err="1" smtClean="0">
                  <a:solidFill>
                    <a:schemeClr val="tx1"/>
                  </a:solidFill>
                </a:rPr>
                <a:t>AtTask</a:t>
              </a:r>
              <a:r>
                <a:rPr lang="en-US" sz="1200" b="1" dirty="0" smtClean="0">
                  <a:solidFill>
                    <a:schemeClr val="tx1"/>
                  </a:solidFill>
                </a:rPr>
                <a:t>.</a:t>
              </a:r>
              <a:r>
                <a:rPr lang="en-US" sz="1200" dirty="0" smtClean="0">
                  <a:solidFill>
                    <a:schemeClr val="tx1"/>
                  </a:solidFill>
                </a:rPr>
                <a:t> </a:t>
              </a:r>
              <a:r>
                <a:rPr lang="en-US" sz="1200" dirty="0">
                  <a:solidFill>
                    <a:schemeClr val="tx1"/>
                  </a:solidFill>
                </a:rPr>
                <a:t>Leader and innovator in </a:t>
              </a:r>
              <a:r>
                <a:rPr lang="en-US" sz="1200" dirty="0" smtClean="0">
                  <a:solidFill>
                    <a:schemeClr val="tx1"/>
                  </a:solidFill>
                </a:rPr>
                <a:t>mid-market </a:t>
              </a:r>
              <a:r>
                <a:rPr lang="en-US" sz="1200" dirty="0">
                  <a:solidFill>
                    <a:schemeClr val="tx1"/>
                  </a:solidFill>
                </a:rPr>
                <a:t>PPM with an </a:t>
              </a:r>
              <a:r>
                <a:rPr lang="en-US" sz="1200" dirty="0" smtClean="0">
                  <a:solidFill>
                    <a:schemeClr val="tx1"/>
                  </a:solidFill>
                </a:rPr>
                <a:t>elegant collaborative interface.</a:t>
              </a:r>
              <a:endParaRPr lang="en-US" sz="1200" dirty="0">
                <a:solidFill>
                  <a:schemeClr val="tx1"/>
                </a:solidFill>
              </a:endParaRPr>
            </a:p>
            <a:p>
              <a:pPr marL="233363" indent="-233363" algn="l">
                <a:spcBef>
                  <a:spcPts val="1200"/>
                </a:spcBef>
                <a:spcAft>
                  <a:spcPts val="0"/>
                </a:spcAft>
                <a:buFont typeface="Arial" pitchFamily="34" charset="0"/>
                <a:buChar char="•"/>
              </a:pPr>
              <a:r>
                <a:rPr lang="en-US" sz="1200" b="1" dirty="0" err="1" smtClean="0">
                  <a:solidFill>
                    <a:schemeClr val="tx1"/>
                  </a:solidFill>
                </a:rPr>
                <a:t>Clarizen</a:t>
              </a:r>
              <a:r>
                <a:rPr lang="en-US" sz="1200" b="1" dirty="0" smtClean="0">
                  <a:solidFill>
                    <a:schemeClr val="tx1"/>
                  </a:solidFill>
                </a:rPr>
                <a:t>.</a:t>
              </a:r>
              <a:r>
                <a:rPr lang="en-US" sz="1200" dirty="0" smtClean="0">
                  <a:solidFill>
                    <a:schemeClr val="tx1"/>
                  </a:solidFill>
                </a:rPr>
                <a:t> </a:t>
              </a:r>
              <a:r>
                <a:rPr lang="en-US" sz="1200" dirty="0">
                  <a:solidFill>
                    <a:schemeClr val="tx1"/>
                  </a:solidFill>
                </a:rPr>
                <a:t>Comprehensive SaaS solution </a:t>
              </a:r>
              <a:r>
                <a:rPr lang="en-US" sz="1200" dirty="0" smtClean="0">
                  <a:solidFill>
                    <a:schemeClr val="tx1"/>
                  </a:solidFill>
                </a:rPr>
                <a:t>aimed at improving team collaboration and productivity.</a:t>
              </a:r>
              <a:endParaRPr lang="en-US" sz="1200" dirty="0">
                <a:solidFill>
                  <a:schemeClr val="tx1"/>
                </a:solidFill>
              </a:endParaRPr>
            </a:p>
            <a:p>
              <a:pPr marL="233363" indent="-233363" algn="l">
                <a:spcBef>
                  <a:spcPts val="1200"/>
                </a:spcBef>
                <a:spcAft>
                  <a:spcPts val="0"/>
                </a:spcAft>
                <a:buFont typeface="Arial" pitchFamily="34" charset="0"/>
                <a:buChar char="•"/>
              </a:pPr>
              <a:r>
                <a:rPr lang="en-US" sz="1200" b="1" dirty="0" err="1" smtClean="0">
                  <a:solidFill>
                    <a:schemeClr val="tx1"/>
                  </a:solidFill>
                </a:rPr>
                <a:t>Daptiv</a:t>
              </a:r>
              <a:r>
                <a:rPr lang="en-US" sz="1200" b="1" dirty="0" smtClean="0">
                  <a:solidFill>
                    <a:schemeClr val="tx1"/>
                  </a:solidFill>
                </a:rPr>
                <a:t>.</a:t>
              </a:r>
              <a:r>
                <a:rPr lang="en-US" sz="1200" dirty="0" smtClean="0">
                  <a:solidFill>
                    <a:schemeClr val="tx1"/>
                  </a:solidFill>
                </a:rPr>
                <a:t> Robust platform for customizing and integrating project data with enterprise applications.</a:t>
              </a:r>
            </a:p>
            <a:p>
              <a:pPr marL="233363" lvl="0" indent="-233363" algn="l">
                <a:spcBef>
                  <a:spcPts val="1200"/>
                </a:spcBef>
                <a:spcAft>
                  <a:spcPts val="0"/>
                </a:spcAft>
                <a:buFont typeface="Arial" pitchFamily="34" charset="0"/>
                <a:buChar char="•"/>
              </a:pPr>
              <a:r>
                <a:rPr lang="en-US" sz="1200" b="1" dirty="0" err="1" smtClean="0">
                  <a:solidFill>
                    <a:schemeClr val="tx1"/>
                  </a:solidFill>
                </a:rPr>
                <a:t>Innotas</a:t>
              </a:r>
              <a:r>
                <a:rPr lang="en-US" sz="1200" b="1" dirty="0" smtClean="0">
                  <a:solidFill>
                    <a:schemeClr val="tx1"/>
                  </a:solidFill>
                </a:rPr>
                <a:t>.</a:t>
              </a:r>
              <a:r>
                <a:rPr lang="en-US" sz="1200" dirty="0" smtClean="0">
                  <a:solidFill>
                    <a:schemeClr val="tx1"/>
                  </a:solidFill>
                </a:rPr>
                <a:t> </a:t>
              </a:r>
              <a:r>
                <a:rPr lang="en-US" sz="1200" dirty="0">
                  <a:solidFill>
                    <a:schemeClr val="tx1"/>
                  </a:solidFill>
                </a:rPr>
                <a:t>F</a:t>
              </a:r>
              <a:r>
                <a:rPr lang="en-US" sz="1200" dirty="0" smtClean="0">
                  <a:solidFill>
                    <a:schemeClr val="tx1"/>
                  </a:solidFill>
                </a:rPr>
                <a:t>lexible project and asset portfolio management solution for IT departments in mid-sized to large enterprises.</a:t>
              </a:r>
              <a:endParaRPr lang="en-US" sz="1200" dirty="0">
                <a:solidFill>
                  <a:schemeClr val="tx1"/>
                </a:solidFill>
              </a:endParaRPr>
            </a:p>
            <a:p>
              <a:pPr marL="233363" indent="-233363" algn="l">
                <a:spcBef>
                  <a:spcPts val="1200"/>
                </a:spcBef>
                <a:spcAft>
                  <a:spcPts val="0"/>
                </a:spcAft>
                <a:buFont typeface="Arial" pitchFamily="34" charset="0"/>
                <a:buChar char="•"/>
              </a:pPr>
              <a:r>
                <a:rPr lang="en-US" sz="1200" b="1" dirty="0" err="1" smtClean="0">
                  <a:solidFill>
                    <a:schemeClr val="tx1"/>
                  </a:solidFill>
                </a:rPr>
                <a:t>LiquidPlanner</a:t>
              </a:r>
              <a:r>
                <a:rPr lang="en-US" sz="1200" b="1" dirty="0" smtClean="0">
                  <a:solidFill>
                    <a:schemeClr val="tx1"/>
                  </a:solidFill>
                </a:rPr>
                <a:t>.</a:t>
              </a:r>
              <a:r>
                <a:rPr lang="en-US" sz="1200" dirty="0" smtClean="0">
                  <a:solidFill>
                    <a:schemeClr val="tx1"/>
                  </a:solidFill>
                </a:rPr>
                <a:t> Unique, flexible solution for team planning, scheduling, and coordination.</a:t>
              </a:r>
            </a:p>
            <a:p>
              <a:pPr marL="233363" indent="-233363" algn="l">
                <a:spcBef>
                  <a:spcPts val="1200"/>
                </a:spcBef>
                <a:spcAft>
                  <a:spcPts val="0"/>
                </a:spcAft>
                <a:buFont typeface="Arial" pitchFamily="34" charset="0"/>
                <a:buChar char="•"/>
              </a:pPr>
              <a:r>
                <a:rPr lang="en-US" sz="1200" b="1" dirty="0" smtClean="0">
                  <a:solidFill>
                    <a:schemeClr val="tx1"/>
                  </a:solidFill>
                </a:rPr>
                <a:t>Project Insight.</a:t>
              </a:r>
              <a:r>
                <a:rPr lang="en-US" sz="1200" dirty="0" smtClean="0">
                  <a:solidFill>
                    <a:schemeClr val="tx1"/>
                  </a:solidFill>
                </a:rPr>
                <a:t> Comprehensive solution with good customization capabilities and enterprise support.</a:t>
              </a:r>
            </a:p>
            <a:p>
              <a:pPr marL="233363" indent="-233363" algn="l">
                <a:spcBef>
                  <a:spcPts val="1200"/>
                </a:spcBef>
                <a:spcAft>
                  <a:spcPts val="0"/>
                </a:spcAft>
                <a:buFont typeface="Arial" pitchFamily="34" charset="0"/>
                <a:buChar char="•"/>
              </a:pPr>
              <a:r>
                <a:rPr lang="en-US" sz="1200" b="1" dirty="0" err="1" smtClean="0">
                  <a:solidFill>
                    <a:schemeClr val="tx1"/>
                  </a:solidFill>
                </a:rPr>
                <a:t>TeamDynamix</a:t>
              </a:r>
              <a:r>
                <a:rPr lang="en-US" sz="1200" b="1" dirty="0" smtClean="0">
                  <a:solidFill>
                    <a:schemeClr val="tx1"/>
                  </a:solidFill>
                </a:rPr>
                <a:t>.</a:t>
              </a:r>
              <a:r>
                <a:rPr lang="en-US" sz="1200" dirty="0" smtClean="0">
                  <a:solidFill>
                    <a:schemeClr val="tx1"/>
                  </a:solidFill>
                </a:rPr>
                <a:t> Focused on the higher education vertical with integrated PPM and service desk functions.</a:t>
              </a:r>
            </a:p>
            <a:p>
              <a:pPr marL="233363" indent="-233363" algn="l">
                <a:spcBef>
                  <a:spcPts val="1200"/>
                </a:spcBef>
                <a:spcAft>
                  <a:spcPts val="0"/>
                </a:spcAft>
                <a:buFont typeface="Arial" pitchFamily="34" charset="0"/>
                <a:buChar char="•"/>
              </a:pPr>
              <a:r>
                <a:rPr lang="en-US" sz="1200" b="1" dirty="0" smtClean="0">
                  <a:solidFill>
                    <a:schemeClr val="tx1"/>
                  </a:solidFill>
                </a:rPr>
                <a:t>Wrike.</a:t>
              </a:r>
              <a:r>
                <a:rPr lang="en-US" sz="1200" dirty="0" smtClean="0">
                  <a:solidFill>
                    <a:schemeClr val="tx1"/>
                  </a:solidFill>
                </a:rPr>
                <a:t> Team-oriented tool focused on “bottom-up” collaboration and productivity.</a:t>
              </a:r>
            </a:p>
          </p:txBody>
        </p:sp>
        <p:sp>
          <p:nvSpPr>
            <p:cNvPr id="19" name="Round Same Side Corner Rectangle 18"/>
            <p:cNvSpPr/>
            <p:nvPr/>
          </p:nvSpPr>
          <p:spPr>
            <a:xfrm>
              <a:off x="5543549" y="2722422"/>
              <a:ext cx="3295650" cy="301155"/>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Included in this Vendor Landscape:</a:t>
              </a:r>
              <a:endParaRPr lang="en-CA" sz="1400" b="1" dirty="0">
                <a:solidFill>
                  <a:srgbClr val="FFFFFF"/>
                </a:solidFill>
              </a:endParaRPr>
            </a:p>
          </p:txBody>
        </p:sp>
      </p:grpSp>
      <p:sp>
        <p:nvSpPr>
          <p:cNvPr id="20" name="Text Placeholder 2"/>
          <p:cNvSpPr>
            <a:spLocks noGrp="1"/>
          </p:cNvSpPr>
          <p:nvPr>
            <p:ph type="body" sz="quarter" idx="4294967295"/>
          </p:nvPr>
        </p:nvSpPr>
        <p:spPr>
          <a:xfrm>
            <a:off x="320675" y="1189038"/>
            <a:ext cx="8502650" cy="1279525"/>
          </a:xfrm>
          <a:prstGeom prst="rect">
            <a:avLst/>
          </a:prstGeom>
        </p:spPr>
        <p:txBody>
          <a:bodyPr>
            <a:noAutofit/>
          </a:bodyPr>
          <a:lstStyle/>
          <a:p>
            <a:pPr marL="182563" indent="-182563">
              <a:buFont typeface="Arial" pitchFamily="34" charset="0"/>
              <a:buChar char="•"/>
            </a:pPr>
            <a:r>
              <a:rPr lang="en-US" dirty="0" smtClean="0"/>
              <a:t>Mid-market PPM solutions are driving more toward a “bottom-up” approach, focused at the team collaboration and task level. Adoption continues to be a challenge, so it’s critical that customers keep sight of high-level portfolio reporting.</a:t>
            </a:r>
          </a:p>
          <a:p>
            <a:pPr marL="182563" indent="-182563">
              <a:spcBef>
                <a:spcPts val="600"/>
              </a:spcBef>
              <a:buFont typeface="Arial" pitchFamily="34" charset="0"/>
              <a:buChar char="•"/>
            </a:pPr>
            <a:r>
              <a:rPr lang="en-US" dirty="0" smtClean="0"/>
              <a:t>For this Vendor Landscape, Info-Tech focused on those vendors that offer broad capabilities across multiple platforms and that have a strong market presence and/or reputational presence among mid-sized enterprises.</a:t>
            </a:r>
          </a:p>
        </p:txBody>
      </p:sp>
      <p:pic>
        <p:nvPicPr>
          <p:cNvPr id="8" name="Picture 3">
            <a:hlinkClick r:id="rId7"/>
          </p:cNvPr>
          <p:cNvPicPr>
            <a:picLocks noChangeAspect="1" noChangeArrowheads="1"/>
          </p:cNvPicPr>
          <p:nvPr/>
        </p:nvPicPr>
        <p:blipFill>
          <a:blip r:embed="rId8"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4192194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Object 7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5726" name="think-cell Slide" r:id="rId25" imgW="360" imgH="360" progId="TCLayout.ActiveDocument.1">
                  <p:embed/>
                </p:oleObj>
              </mc:Choice>
              <mc:Fallback>
                <p:oleObj name="think-cell Slide" r:id="rId25" imgW="360" imgH="360" progId="TCLayout.ActiveDocument.1">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7" name="Group 33"/>
          <p:cNvGrpSpPr/>
          <p:nvPr>
            <p:custDataLst>
              <p:tags r:id="rId3"/>
            </p:custDataLst>
          </p:nvPr>
        </p:nvGrpSpPr>
        <p:grpSpPr>
          <a:xfrm>
            <a:off x="5486400" y="1188720"/>
            <a:ext cx="3336924" cy="5257483"/>
            <a:chOff x="5543549" y="1518107"/>
            <a:chExt cx="3295651" cy="4947232"/>
          </a:xfrm>
        </p:grpSpPr>
        <p:sp>
          <p:nvSpPr>
            <p:cNvPr id="58" name="Rectangle 57"/>
            <p:cNvSpPr/>
            <p:nvPr/>
          </p:nvSpPr>
          <p:spPr>
            <a:xfrm>
              <a:off x="5543549" y="1775939"/>
              <a:ext cx="3295651" cy="4689400"/>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lnSpc>
                  <a:spcPct val="150000"/>
                </a:lnSpc>
                <a:spcBef>
                  <a:spcPts val="300"/>
                </a:spcBef>
                <a:spcAft>
                  <a:spcPts val="300"/>
                </a:spcAft>
              </a:pPr>
              <a:endParaRPr lang="en-US" sz="1200" b="1" i="1" dirty="0" smtClean="0">
                <a:solidFill>
                  <a:srgbClr val="333333">
                    <a:lumMod val="50000"/>
                  </a:srgbClr>
                </a:solidFill>
                <a:latin typeface="Georgia" pitchFamily="18" charset="0"/>
              </a:endParaRPr>
            </a:p>
          </p:txBody>
        </p:sp>
        <p:sp>
          <p:nvSpPr>
            <p:cNvPr id="59" name="Round Same Side Corner Rectangle 58"/>
            <p:cNvSpPr/>
            <p:nvPr/>
          </p:nvSpPr>
          <p:spPr>
            <a:xfrm>
              <a:off x="5543549" y="1518107"/>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Criteria Weighting:</a:t>
              </a:r>
              <a:endParaRPr lang="en-CA" sz="1400" b="1" dirty="0">
                <a:solidFill>
                  <a:srgbClr val="FFFFFF"/>
                </a:solidFill>
              </a:endParaRPr>
            </a:p>
          </p:txBody>
        </p:sp>
      </p:grpSp>
      <p:sp>
        <p:nvSpPr>
          <p:cNvPr id="2" name="Title 1"/>
          <p:cNvSpPr>
            <a:spLocks noGrp="1"/>
          </p:cNvSpPr>
          <p:nvPr>
            <p:ph type="title"/>
            <p:custDataLst>
              <p:tags r:id="rId4"/>
            </p:custDataLst>
          </p:nvPr>
        </p:nvSpPr>
        <p:spPr/>
        <p:txBody>
          <a:bodyPr/>
          <a:lstStyle/>
          <a:p>
            <a:r>
              <a:rPr lang="en-US" dirty="0" smtClean="0"/>
              <a:t>Mid-Market PPM criteria &amp; weighting factors</a:t>
            </a:r>
            <a:endParaRPr lang="en-US" dirty="0"/>
          </a:p>
        </p:txBody>
      </p:sp>
      <p:graphicFrame>
        <p:nvGraphicFramePr>
          <p:cNvPr id="43" name="Chart 42"/>
          <p:cNvGraphicFramePr/>
          <p:nvPr>
            <p:extLst>
              <p:ext uri="{D42A27DB-BD31-4B8C-83A1-F6EECF244321}">
                <p14:modId xmlns:p14="http://schemas.microsoft.com/office/powerpoint/2010/main" val="1808218985"/>
              </p:ext>
            </p:extLst>
          </p:nvPr>
        </p:nvGraphicFramePr>
        <p:xfrm>
          <a:off x="5943600" y="1463040"/>
          <a:ext cx="2422525" cy="1824319"/>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50" name="Chart 49"/>
          <p:cNvGraphicFramePr/>
          <p:nvPr/>
        </p:nvGraphicFramePr>
        <p:xfrm>
          <a:off x="6263640" y="3063875"/>
          <a:ext cx="1737360" cy="1737360"/>
        </p:xfrm>
        <a:graphic>
          <a:graphicData uri="http://schemas.openxmlformats.org/drawingml/2006/chart">
            <c:chart xmlns:c="http://schemas.openxmlformats.org/drawingml/2006/chart" xmlns:r="http://schemas.openxmlformats.org/officeDocument/2006/relationships" r:id="rId28"/>
          </a:graphicData>
        </a:graphic>
      </p:graphicFrame>
      <p:sp>
        <p:nvSpPr>
          <p:cNvPr id="35" name="Flowchart: Stored Data 20"/>
          <p:cNvSpPr>
            <a:spLocks noChangeArrowheads="1"/>
          </p:cNvSpPr>
          <p:nvPr>
            <p:custDataLst>
              <p:tags r:id="rId5"/>
            </p:custDataLst>
          </p:nvPr>
        </p:nvSpPr>
        <p:spPr bwMode="auto">
          <a:xfrm flipH="1">
            <a:off x="1828800" y="4572317"/>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is committed to the space and has a future product and portfolio roadmap.</a:t>
            </a:r>
            <a:endParaRPr lang="en-US" sz="1200" dirty="0">
              <a:solidFill>
                <a:srgbClr val="FFFFFF">
                  <a:lumMod val="10000"/>
                </a:srgbClr>
              </a:solidFill>
              <a:latin typeface="Arial" pitchFamily="34" charset="0"/>
              <a:cs typeface="Arial" pitchFamily="34" charset="0"/>
            </a:endParaRPr>
          </a:p>
        </p:txBody>
      </p:sp>
      <p:sp>
        <p:nvSpPr>
          <p:cNvPr id="36" name="Rectangle 15"/>
          <p:cNvSpPr>
            <a:spLocks noChangeArrowheads="1"/>
          </p:cNvSpPr>
          <p:nvPr>
            <p:custDataLst>
              <p:tags r:id="rId6"/>
            </p:custDataLst>
          </p:nvPr>
        </p:nvSpPr>
        <p:spPr bwMode="auto">
          <a:xfrm flipH="1">
            <a:off x="320040" y="4572317"/>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Strategy</a:t>
            </a:r>
            <a:endParaRPr lang="en-US" sz="1400" dirty="0">
              <a:solidFill>
                <a:srgbClr val="FFFFFF">
                  <a:lumMod val="10000"/>
                </a:srgbClr>
              </a:solidFill>
              <a:latin typeface="Arial" pitchFamily="34" charset="0"/>
              <a:cs typeface="Arial" pitchFamily="34" charset="0"/>
            </a:endParaRPr>
          </a:p>
        </p:txBody>
      </p:sp>
      <p:sp>
        <p:nvSpPr>
          <p:cNvPr id="38" name="Flowchart: Stored Data 21"/>
          <p:cNvSpPr>
            <a:spLocks noChangeArrowheads="1"/>
          </p:cNvSpPr>
          <p:nvPr>
            <p:custDataLst>
              <p:tags r:id="rId7"/>
            </p:custDataLst>
          </p:nvPr>
        </p:nvSpPr>
        <p:spPr bwMode="auto">
          <a:xfrm flipH="1">
            <a:off x="1828800" y="5075237"/>
            <a:ext cx="3474720" cy="457200"/>
          </a:xfrm>
          <a:prstGeom prst="rect">
            <a:avLst/>
          </a:prstGeom>
          <a:solidFill>
            <a:schemeClr val="accent2">
              <a:lumMod val="40000"/>
              <a:lumOff val="6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offers global coverage and is able to sell and provide post-sales support. </a:t>
            </a:r>
            <a:endParaRPr lang="en-US" sz="1200" dirty="0">
              <a:solidFill>
                <a:srgbClr val="FFFFFF">
                  <a:lumMod val="10000"/>
                </a:srgbClr>
              </a:solidFill>
              <a:latin typeface="Arial" pitchFamily="34" charset="0"/>
              <a:cs typeface="Arial" pitchFamily="34" charset="0"/>
            </a:endParaRPr>
          </a:p>
        </p:txBody>
      </p:sp>
      <p:sp>
        <p:nvSpPr>
          <p:cNvPr id="39" name="Rectangle 38"/>
          <p:cNvSpPr>
            <a:spLocks noChangeArrowheads="1"/>
          </p:cNvSpPr>
          <p:nvPr>
            <p:custDataLst>
              <p:tags r:id="rId8"/>
            </p:custDataLst>
          </p:nvPr>
        </p:nvSpPr>
        <p:spPr bwMode="auto">
          <a:xfrm flipH="1">
            <a:off x="320040" y="5075237"/>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Reach</a:t>
            </a:r>
            <a:endParaRPr lang="en-US" sz="1400" dirty="0">
              <a:solidFill>
                <a:srgbClr val="FFFFFF">
                  <a:lumMod val="10000"/>
                </a:srgbClr>
              </a:solidFill>
              <a:latin typeface="Arial" pitchFamily="34" charset="0"/>
              <a:cs typeface="Arial" pitchFamily="34" charset="0"/>
            </a:endParaRPr>
          </a:p>
        </p:txBody>
      </p:sp>
      <p:sp>
        <p:nvSpPr>
          <p:cNvPr id="41" name="Flowchart: Stored Data 19"/>
          <p:cNvSpPr>
            <a:spLocks noChangeArrowheads="1"/>
          </p:cNvSpPr>
          <p:nvPr>
            <p:custDataLst>
              <p:tags r:id="rId9"/>
            </p:custDataLst>
          </p:nvPr>
        </p:nvSpPr>
        <p:spPr bwMode="auto">
          <a:xfrm flipH="1">
            <a:off x="1828800" y="4069397"/>
            <a:ext cx="3474720" cy="457200"/>
          </a:xfrm>
          <a:prstGeom prst="rect">
            <a:avLst/>
          </a:prstGeom>
          <a:solidFill>
            <a:schemeClr val="accent2">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Vendor is profitable, knowledgeable, and will be around for the long-term.</a:t>
            </a:r>
          </a:p>
        </p:txBody>
      </p:sp>
      <p:sp>
        <p:nvSpPr>
          <p:cNvPr id="42" name="Rectangle 15"/>
          <p:cNvSpPr>
            <a:spLocks noChangeArrowheads="1"/>
          </p:cNvSpPr>
          <p:nvPr>
            <p:custDataLst>
              <p:tags r:id="rId10"/>
            </p:custDataLst>
          </p:nvPr>
        </p:nvSpPr>
        <p:spPr bwMode="auto">
          <a:xfrm flipH="1">
            <a:off x="320040" y="4069397"/>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Viability</a:t>
            </a:r>
            <a:endParaRPr lang="en-US" sz="1400" dirty="0">
              <a:solidFill>
                <a:srgbClr val="FFFFFF">
                  <a:lumMod val="10000"/>
                </a:srgbClr>
              </a:solidFill>
              <a:latin typeface="Arial" pitchFamily="34" charset="0"/>
              <a:cs typeface="Arial" pitchFamily="34" charset="0"/>
            </a:endParaRPr>
          </a:p>
        </p:txBody>
      </p:sp>
      <p:sp>
        <p:nvSpPr>
          <p:cNvPr id="48" name="Flowchart: Stored Data 21"/>
          <p:cNvSpPr>
            <a:spLocks noChangeArrowheads="1"/>
          </p:cNvSpPr>
          <p:nvPr>
            <p:custDataLst>
              <p:tags r:id="rId11"/>
            </p:custDataLst>
          </p:nvPr>
        </p:nvSpPr>
        <p:spPr bwMode="auto">
          <a:xfrm flipH="1">
            <a:off x="1828800" y="5578157"/>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channel strategy is appropriate and the channels themselves are strong. </a:t>
            </a:r>
            <a:endParaRPr lang="en-US" sz="1200" dirty="0">
              <a:solidFill>
                <a:srgbClr val="FFFFFF">
                  <a:lumMod val="10000"/>
                </a:srgbClr>
              </a:solidFill>
              <a:latin typeface="Arial" pitchFamily="34" charset="0"/>
              <a:cs typeface="Arial" pitchFamily="34" charset="0"/>
            </a:endParaRPr>
          </a:p>
        </p:txBody>
      </p:sp>
      <p:sp>
        <p:nvSpPr>
          <p:cNvPr id="49" name="Rectangle 48"/>
          <p:cNvSpPr>
            <a:spLocks noChangeArrowheads="1"/>
          </p:cNvSpPr>
          <p:nvPr>
            <p:custDataLst>
              <p:tags r:id="rId12"/>
            </p:custDataLst>
          </p:nvPr>
        </p:nvSpPr>
        <p:spPr bwMode="auto">
          <a:xfrm flipH="1">
            <a:off x="320040" y="5578157"/>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Channel</a:t>
            </a:r>
            <a:endParaRPr lang="en-US" sz="1400" dirty="0">
              <a:solidFill>
                <a:srgbClr val="FFFFFF">
                  <a:lumMod val="10000"/>
                </a:srgbClr>
              </a:solidFill>
              <a:latin typeface="Arial" pitchFamily="34" charset="0"/>
              <a:cs typeface="Arial" pitchFamily="34" charset="0"/>
            </a:endParaRPr>
          </a:p>
        </p:txBody>
      </p:sp>
      <p:sp>
        <p:nvSpPr>
          <p:cNvPr id="22" name="Flowchart: Stored Data 21"/>
          <p:cNvSpPr>
            <a:spLocks noChangeArrowheads="1"/>
          </p:cNvSpPr>
          <p:nvPr>
            <p:custDataLst>
              <p:tags r:id="rId13"/>
            </p:custDataLst>
          </p:nvPr>
        </p:nvSpPr>
        <p:spPr bwMode="auto">
          <a:xfrm flipH="1">
            <a:off x="1828800" y="2606357"/>
            <a:ext cx="3474720" cy="457200"/>
          </a:xfrm>
          <a:prstGeom prst="rect">
            <a:avLst/>
          </a:prstGeom>
          <a:solidFill>
            <a:schemeClr val="accent1">
              <a:lumMod val="40000"/>
              <a:lumOff val="60000"/>
            </a:schemeClr>
          </a:solidFill>
          <a:ln w="6350">
            <a:noFill/>
            <a:miter lim="800000"/>
            <a:headEnd/>
            <a:tailEnd/>
          </a:ln>
          <a:effectLst/>
        </p:spPr>
        <p:txBody>
          <a:bodyPr anchor="ctr"/>
          <a:lstStyle/>
          <a:p>
            <a:pPr algn="l">
              <a:defRPr/>
            </a:pPr>
            <a:r>
              <a:rPr lang="en-CA" sz="1200" dirty="0">
                <a:solidFill>
                  <a:srgbClr val="FFFFFF">
                    <a:lumMod val="10000"/>
                  </a:srgbClr>
                </a:solidFill>
                <a:latin typeface="Arial" pitchFamily="34" charset="0"/>
                <a:cs typeface="Arial" pitchFamily="34" charset="0"/>
              </a:rPr>
              <a:t>Implementing and operating the solution is affordable given the technology.</a:t>
            </a:r>
            <a:endParaRPr lang="en-US" sz="1200" dirty="0">
              <a:solidFill>
                <a:srgbClr val="FFFFFF">
                  <a:lumMod val="10000"/>
                </a:srgbClr>
              </a:solidFill>
              <a:latin typeface="Arial" pitchFamily="34" charset="0"/>
              <a:cs typeface="Arial" pitchFamily="34" charset="0"/>
            </a:endParaRPr>
          </a:p>
        </p:txBody>
      </p:sp>
      <p:sp>
        <p:nvSpPr>
          <p:cNvPr id="23" name="Rectangle 22"/>
          <p:cNvSpPr>
            <a:spLocks noChangeArrowheads="1"/>
          </p:cNvSpPr>
          <p:nvPr>
            <p:custDataLst>
              <p:tags r:id="rId14"/>
            </p:custDataLst>
          </p:nvPr>
        </p:nvSpPr>
        <p:spPr bwMode="auto">
          <a:xfrm flipH="1">
            <a:off x="320040" y="2606357"/>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Affordability</a:t>
            </a:r>
            <a:endParaRPr lang="en-US" sz="1400" dirty="0">
              <a:solidFill>
                <a:srgbClr val="FFFFFF">
                  <a:lumMod val="10000"/>
                </a:srgbClr>
              </a:solidFill>
              <a:latin typeface="Arial" pitchFamily="34" charset="0"/>
              <a:cs typeface="Arial" pitchFamily="34" charset="0"/>
            </a:endParaRPr>
          </a:p>
        </p:txBody>
      </p:sp>
      <p:sp>
        <p:nvSpPr>
          <p:cNvPr id="45" name="Flowchart: Stored Data 21"/>
          <p:cNvSpPr>
            <a:spLocks noChangeArrowheads="1"/>
          </p:cNvSpPr>
          <p:nvPr>
            <p:custDataLst>
              <p:tags r:id="rId15"/>
            </p:custDataLst>
          </p:nvPr>
        </p:nvSpPr>
        <p:spPr bwMode="auto">
          <a:xfrm flipH="1">
            <a:off x="1828800" y="3109277"/>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Multiple deployment options and extensive integration capabilities are available.</a:t>
            </a:r>
            <a:endParaRPr lang="en-US" sz="1200" dirty="0">
              <a:solidFill>
                <a:srgbClr val="FFFFFF">
                  <a:lumMod val="10000"/>
                </a:srgbClr>
              </a:solidFill>
              <a:latin typeface="Arial" pitchFamily="34" charset="0"/>
              <a:cs typeface="Arial" pitchFamily="34" charset="0"/>
            </a:endParaRPr>
          </a:p>
        </p:txBody>
      </p:sp>
      <p:sp>
        <p:nvSpPr>
          <p:cNvPr id="46" name="Rectangle 45"/>
          <p:cNvSpPr>
            <a:spLocks noChangeArrowheads="1"/>
          </p:cNvSpPr>
          <p:nvPr>
            <p:custDataLst>
              <p:tags r:id="rId16"/>
            </p:custDataLst>
          </p:nvPr>
        </p:nvSpPr>
        <p:spPr bwMode="auto">
          <a:xfrm flipH="1">
            <a:off x="320040" y="3109277"/>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Architecture</a:t>
            </a:r>
            <a:endParaRPr lang="en-US" sz="1400" dirty="0">
              <a:solidFill>
                <a:srgbClr val="FFFFFF">
                  <a:lumMod val="10000"/>
                </a:srgbClr>
              </a:solidFill>
              <a:latin typeface="Arial" pitchFamily="34" charset="0"/>
              <a:cs typeface="Arial" pitchFamily="34" charset="0"/>
            </a:endParaRPr>
          </a:p>
        </p:txBody>
      </p:sp>
      <p:sp>
        <p:nvSpPr>
          <p:cNvPr id="26" name="Flowchart: Stored Data 20"/>
          <p:cNvSpPr>
            <a:spLocks noChangeArrowheads="1"/>
          </p:cNvSpPr>
          <p:nvPr>
            <p:custDataLst>
              <p:tags r:id="rId17"/>
            </p:custDataLst>
          </p:nvPr>
        </p:nvSpPr>
        <p:spPr bwMode="auto">
          <a:xfrm flipH="1">
            <a:off x="1828800" y="2103437"/>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The end-user and administrative interfaces are intuitive and offer streamlined workflow.</a:t>
            </a:r>
          </a:p>
        </p:txBody>
      </p:sp>
      <p:sp>
        <p:nvSpPr>
          <p:cNvPr id="78" name="Rectangle 77"/>
          <p:cNvSpPr>
            <a:spLocks noChangeArrowheads="1"/>
          </p:cNvSpPr>
          <p:nvPr>
            <p:custDataLst>
              <p:tags r:id="rId18"/>
            </p:custDataLst>
          </p:nvPr>
        </p:nvSpPr>
        <p:spPr bwMode="auto">
          <a:xfrm flipH="1">
            <a:off x="320040" y="2103437"/>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Usability</a:t>
            </a:r>
            <a:endParaRPr lang="en-US" sz="1400" dirty="0">
              <a:solidFill>
                <a:srgbClr val="FFFFFF">
                  <a:lumMod val="10000"/>
                </a:srgbClr>
              </a:solidFill>
              <a:latin typeface="Arial" pitchFamily="34" charset="0"/>
              <a:cs typeface="Arial" pitchFamily="34" charset="0"/>
            </a:endParaRPr>
          </a:p>
        </p:txBody>
      </p:sp>
      <p:sp>
        <p:nvSpPr>
          <p:cNvPr id="24" name="Flowchart: Stored Data 19"/>
          <p:cNvSpPr>
            <a:spLocks noChangeArrowheads="1"/>
          </p:cNvSpPr>
          <p:nvPr>
            <p:custDataLst>
              <p:tags r:id="rId19"/>
            </p:custDataLst>
          </p:nvPr>
        </p:nvSpPr>
        <p:spPr bwMode="auto">
          <a:xfrm flipH="1">
            <a:off x="1828800" y="1599882"/>
            <a:ext cx="3474720" cy="457200"/>
          </a:xfrm>
          <a:prstGeom prst="rect">
            <a:avLst/>
          </a:prstGeom>
          <a:solidFill>
            <a:schemeClr val="accent1">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The solution provides basic and advanced feature/functionality.</a:t>
            </a:r>
          </a:p>
        </p:txBody>
      </p:sp>
      <p:sp>
        <p:nvSpPr>
          <p:cNvPr id="79" name="Rectangle 78"/>
          <p:cNvSpPr>
            <a:spLocks noChangeArrowheads="1"/>
          </p:cNvSpPr>
          <p:nvPr>
            <p:custDataLst>
              <p:tags r:id="rId20"/>
            </p:custDataLst>
          </p:nvPr>
        </p:nvSpPr>
        <p:spPr bwMode="auto">
          <a:xfrm flipH="1">
            <a:off x="320040" y="1600517"/>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Features</a:t>
            </a:r>
            <a:endParaRPr lang="en-US" sz="1400" dirty="0">
              <a:solidFill>
                <a:srgbClr val="FFFFFF">
                  <a:lumMod val="10000"/>
                </a:srgbClr>
              </a:solidFill>
              <a:latin typeface="Arial" pitchFamily="34" charset="0"/>
              <a:cs typeface="Arial" pitchFamily="34" charset="0"/>
            </a:endParaRPr>
          </a:p>
        </p:txBody>
      </p:sp>
      <p:graphicFrame>
        <p:nvGraphicFramePr>
          <p:cNvPr id="54" name="Chart 53"/>
          <p:cNvGraphicFramePr/>
          <p:nvPr>
            <p:extLst>
              <p:ext uri="{D42A27DB-BD31-4B8C-83A1-F6EECF244321}">
                <p14:modId xmlns:p14="http://schemas.microsoft.com/office/powerpoint/2010/main" val="156150861"/>
              </p:ext>
            </p:extLst>
          </p:nvPr>
        </p:nvGraphicFramePr>
        <p:xfrm>
          <a:off x="5943600" y="4668555"/>
          <a:ext cx="2423160" cy="1824319"/>
        </p:xfrm>
        <a:graphic>
          <a:graphicData uri="http://schemas.openxmlformats.org/drawingml/2006/chart">
            <c:chart xmlns:c="http://schemas.openxmlformats.org/drawingml/2006/chart" xmlns:r="http://schemas.openxmlformats.org/officeDocument/2006/relationships" r:id="rId29"/>
          </a:graphicData>
        </a:graphic>
      </p:graphicFrame>
      <p:sp>
        <p:nvSpPr>
          <p:cNvPr id="65" name="TextBox 64"/>
          <p:cNvSpPr txBox="1"/>
          <p:nvPr/>
        </p:nvSpPr>
        <p:spPr>
          <a:xfrm>
            <a:off x="5572016" y="1608616"/>
            <a:ext cx="1005840" cy="276999"/>
          </a:xfrm>
          <a:prstGeom prst="rect">
            <a:avLst/>
          </a:prstGeom>
          <a:noFill/>
        </p:spPr>
        <p:txBody>
          <a:bodyPr wrap="square" rtlCol="0">
            <a:spAutoFit/>
          </a:bodyPr>
          <a:lstStyle/>
          <a:p>
            <a:pPr algn="r"/>
            <a:r>
              <a:rPr lang="en-US" sz="1200" dirty="0" smtClean="0">
                <a:solidFill>
                  <a:srgbClr val="333333"/>
                </a:solidFill>
              </a:rPr>
              <a:t>Features</a:t>
            </a:r>
            <a:endParaRPr lang="en-US" sz="1200" dirty="0">
              <a:solidFill>
                <a:srgbClr val="333333"/>
              </a:solidFill>
            </a:endParaRPr>
          </a:p>
        </p:txBody>
      </p:sp>
      <p:sp>
        <p:nvSpPr>
          <p:cNvPr id="66" name="TextBox 65"/>
          <p:cNvSpPr txBox="1"/>
          <p:nvPr/>
        </p:nvSpPr>
        <p:spPr>
          <a:xfrm>
            <a:off x="7677731" y="1620429"/>
            <a:ext cx="1005840" cy="276999"/>
          </a:xfrm>
          <a:prstGeom prst="rect">
            <a:avLst/>
          </a:prstGeom>
          <a:noFill/>
        </p:spPr>
        <p:txBody>
          <a:bodyPr wrap="square" rtlCol="0">
            <a:spAutoFit/>
          </a:bodyPr>
          <a:lstStyle/>
          <a:p>
            <a:pPr algn="l"/>
            <a:r>
              <a:rPr lang="en-US" sz="1200" dirty="0" smtClean="0">
                <a:solidFill>
                  <a:srgbClr val="333333"/>
                </a:solidFill>
              </a:rPr>
              <a:t>Usability</a:t>
            </a:r>
            <a:endParaRPr lang="en-US" sz="1200" dirty="0">
              <a:solidFill>
                <a:srgbClr val="333333"/>
              </a:solidFill>
            </a:endParaRPr>
          </a:p>
        </p:txBody>
      </p:sp>
      <p:sp>
        <p:nvSpPr>
          <p:cNvPr id="67" name="TextBox 66"/>
          <p:cNvSpPr txBox="1"/>
          <p:nvPr/>
        </p:nvSpPr>
        <p:spPr>
          <a:xfrm>
            <a:off x="7224862" y="2965608"/>
            <a:ext cx="1005105" cy="276999"/>
          </a:xfrm>
          <a:prstGeom prst="rect">
            <a:avLst/>
          </a:prstGeom>
          <a:noFill/>
        </p:spPr>
        <p:txBody>
          <a:bodyPr wrap="square" rtlCol="0">
            <a:spAutoFit/>
          </a:bodyPr>
          <a:lstStyle/>
          <a:p>
            <a:pPr algn="r"/>
            <a:r>
              <a:rPr lang="en-US" sz="1200" dirty="0" smtClean="0">
                <a:solidFill>
                  <a:srgbClr val="333333"/>
                </a:solidFill>
              </a:rPr>
              <a:t>Architecture</a:t>
            </a:r>
          </a:p>
        </p:txBody>
      </p:sp>
      <p:sp>
        <p:nvSpPr>
          <p:cNvPr id="68" name="TextBox 67"/>
          <p:cNvSpPr txBox="1"/>
          <p:nvPr/>
        </p:nvSpPr>
        <p:spPr>
          <a:xfrm>
            <a:off x="7635240" y="2664874"/>
            <a:ext cx="1005840" cy="276999"/>
          </a:xfrm>
          <a:prstGeom prst="rect">
            <a:avLst/>
          </a:prstGeom>
          <a:noFill/>
        </p:spPr>
        <p:txBody>
          <a:bodyPr wrap="square" rtlCol="0">
            <a:spAutoFit/>
          </a:bodyPr>
          <a:lstStyle/>
          <a:p>
            <a:pPr algn="l"/>
            <a:r>
              <a:rPr lang="en-US" sz="1200" dirty="0" smtClean="0">
                <a:solidFill>
                  <a:srgbClr val="333333"/>
                </a:solidFill>
              </a:rPr>
              <a:t>Affordability</a:t>
            </a:r>
            <a:endParaRPr lang="en-US" sz="1200" dirty="0">
              <a:solidFill>
                <a:srgbClr val="333333"/>
              </a:solidFill>
            </a:endParaRPr>
          </a:p>
        </p:txBody>
      </p:sp>
      <p:sp>
        <p:nvSpPr>
          <p:cNvPr id="69" name="TextBox 68"/>
          <p:cNvSpPr txBox="1"/>
          <p:nvPr/>
        </p:nvSpPr>
        <p:spPr>
          <a:xfrm>
            <a:off x="5760720" y="3259596"/>
            <a:ext cx="1005840" cy="276999"/>
          </a:xfrm>
          <a:prstGeom prst="rect">
            <a:avLst/>
          </a:prstGeom>
          <a:noFill/>
        </p:spPr>
        <p:txBody>
          <a:bodyPr wrap="square" rtlCol="0" anchor="ctr">
            <a:spAutoFit/>
          </a:bodyPr>
          <a:lstStyle/>
          <a:p>
            <a:r>
              <a:rPr lang="en-US" sz="1200" b="1" dirty="0" smtClean="0">
                <a:solidFill>
                  <a:srgbClr val="333333"/>
                </a:solidFill>
              </a:rPr>
              <a:t>Product</a:t>
            </a:r>
            <a:endParaRPr lang="en-US" sz="1200" b="1" dirty="0">
              <a:solidFill>
                <a:srgbClr val="333333"/>
              </a:solidFill>
            </a:endParaRPr>
          </a:p>
        </p:txBody>
      </p:sp>
      <p:sp>
        <p:nvSpPr>
          <p:cNvPr id="70" name="TextBox 69"/>
          <p:cNvSpPr txBox="1"/>
          <p:nvPr/>
        </p:nvSpPr>
        <p:spPr>
          <a:xfrm>
            <a:off x="7361020" y="4329266"/>
            <a:ext cx="1005840" cy="274320"/>
          </a:xfrm>
          <a:prstGeom prst="rect">
            <a:avLst/>
          </a:prstGeom>
          <a:noFill/>
        </p:spPr>
        <p:txBody>
          <a:bodyPr wrap="square" rtlCol="0" anchor="ctr">
            <a:spAutoFit/>
          </a:bodyPr>
          <a:lstStyle/>
          <a:p>
            <a:r>
              <a:rPr lang="en-US" sz="1200" b="1" dirty="0" smtClean="0">
                <a:solidFill>
                  <a:srgbClr val="333333"/>
                </a:solidFill>
              </a:rPr>
              <a:t>Vendor</a:t>
            </a:r>
            <a:endParaRPr lang="en-US" sz="1200" b="1" dirty="0">
              <a:solidFill>
                <a:srgbClr val="333333"/>
              </a:solidFill>
            </a:endParaRPr>
          </a:p>
        </p:txBody>
      </p:sp>
      <p:sp>
        <p:nvSpPr>
          <p:cNvPr id="71" name="TextBox 70"/>
          <p:cNvSpPr txBox="1"/>
          <p:nvPr/>
        </p:nvSpPr>
        <p:spPr>
          <a:xfrm>
            <a:off x="5642236" y="4852899"/>
            <a:ext cx="1005840" cy="276999"/>
          </a:xfrm>
          <a:prstGeom prst="rect">
            <a:avLst/>
          </a:prstGeom>
          <a:noFill/>
        </p:spPr>
        <p:txBody>
          <a:bodyPr wrap="square" rtlCol="0">
            <a:spAutoFit/>
          </a:bodyPr>
          <a:lstStyle/>
          <a:p>
            <a:pPr algn="r"/>
            <a:r>
              <a:rPr lang="en-US" sz="1200" dirty="0" smtClean="0">
                <a:solidFill>
                  <a:srgbClr val="333333"/>
                </a:solidFill>
              </a:rPr>
              <a:t>Viability</a:t>
            </a:r>
            <a:endParaRPr lang="en-US" sz="1200" dirty="0">
              <a:solidFill>
                <a:srgbClr val="333333"/>
              </a:solidFill>
            </a:endParaRPr>
          </a:p>
        </p:txBody>
      </p:sp>
      <p:sp>
        <p:nvSpPr>
          <p:cNvPr id="72" name="TextBox 71"/>
          <p:cNvSpPr txBox="1"/>
          <p:nvPr/>
        </p:nvSpPr>
        <p:spPr>
          <a:xfrm>
            <a:off x="7725628" y="4801235"/>
            <a:ext cx="1005840" cy="276999"/>
          </a:xfrm>
          <a:prstGeom prst="rect">
            <a:avLst/>
          </a:prstGeom>
          <a:noFill/>
        </p:spPr>
        <p:txBody>
          <a:bodyPr wrap="square" rtlCol="0">
            <a:spAutoFit/>
          </a:bodyPr>
          <a:lstStyle/>
          <a:p>
            <a:pPr algn="l"/>
            <a:r>
              <a:rPr lang="en-US" sz="1200" dirty="0" smtClean="0">
                <a:solidFill>
                  <a:srgbClr val="333333"/>
                </a:solidFill>
              </a:rPr>
              <a:t>Strategy</a:t>
            </a:r>
            <a:endParaRPr lang="en-US" sz="1200" dirty="0">
              <a:solidFill>
                <a:srgbClr val="333333"/>
              </a:solidFill>
            </a:endParaRPr>
          </a:p>
        </p:txBody>
      </p:sp>
      <p:sp>
        <p:nvSpPr>
          <p:cNvPr id="73" name="TextBox 72"/>
          <p:cNvSpPr txBox="1"/>
          <p:nvPr/>
        </p:nvSpPr>
        <p:spPr>
          <a:xfrm>
            <a:off x="5572016" y="6035357"/>
            <a:ext cx="1005840" cy="276999"/>
          </a:xfrm>
          <a:prstGeom prst="rect">
            <a:avLst/>
          </a:prstGeom>
          <a:noFill/>
        </p:spPr>
        <p:txBody>
          <a:bodyPr wrap="square" rtlCol="0">
            <a:spAutoFit/>
          </a:bodyPr>
          <a:lstStyle/>
          <a:p>
            <a:pPr algn="r"/>
            <a:r>
              <a:rPr lang="en-US" sz="1200" dirty="0" smtClean="0">
                <a:solidFill>
                  <a:srgbClr val="333333"/>
                </a:solidFill>
              </a:rPr>
              <a:t>Channel</a:t>
            </a:r>
            <a:endParaRPr lang="en-US" sz="1200" dirty="0">
              <a:solidFill>
                <a:srgbClr val="333333"/>
              </a:solidFill>
            </a:endParaRPr>
          </a:p>
        </p:txBody>
      </p:sp>
      <p:sp>
        <p:nvSpPr>
          <p:cNvPr id="74" name="TextBox 73"/>
          <p:cNvSpPr txBox="1"/>
          <p:nvPr/>
        </p:nvSpPr>
        <p:spPr>
          <a:xfrm>
            <a:off x="7677731" y="6077764"/>
            <a:ext cx="1005840" cy="276999"/>
          </a:xfrm>
          <a:prstGeom prst="rect">
            <a:avLst/>
          </a:prstGeom>
          <a:noFill/>
        </p:spPr>
        <p:txBody>
          <a:bodyPr wrap="square" rtlCol="0">
            <a:spAutoFit/>
          </a:bodyPr>
          <a:lstStyle/>
          <a:p>
            <a:pPr algn="l"/>
            <a:r>
              <a:rPr lang="en-US" sz="1200" dirty="0" smtClean="0">
                <a:solidFill>
                  <a:srgbClr val="333333"/>
                </a:solidFill>
              </a:rPr>
              <a:t>Reach</a:t>
            </a:r>
          </a:p>
        </p:txBody>
      </p:sp>
      <p:sp>
        <p:nvSpPr>
          <p:cNvPr id="75" name="Flowchart: Stored Data 19"/>
          <p:cNvSpPr>
            <a:spLocks noChangeArrowheads="1"/>
          </p:cNvSpPr>
          <p:nvPr>
            <p:custDataLst>
              <p:tags r:id="rId21"/>
            </p:custDataLst>
          </p:nvPr>
        </p:nvSpPr>
        <p:spPr bwMode="auto">
          <a:xfrm flipH="1">
            <a:off x="320673" y="1188720"/>
            <a:ext cx="4983480" cy="366076"/>
          </a:xfrm>
          <a:prstGeom prst="rect">
            <a:avLst/>
          </a:prstGeom>
          <a:solidFill>
            <a:schemeClr val="accent1"/>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Product Evaluation Criteria</a:t>
            </a:r>
            <a:endParaRPr lang="en-US" sz="1400" b="1" dirty="0">
              <a:solidFill>
                <a:srgbClr val="FFFFFF"/>
              </a:solidFill>
              <a:latin typeface="Arial" pitchFamily="34" charset="0"/>
              <a:cs typeface="Arial" pitchFamily="34" charset="0"/>
            </a:endParaRPr>
          </a:p>
        </p:txBody>
      </p:sp>
      <p:sp>
        <p:nvSpPr>
          <p:cNvPr id="77" name="Flowchart: Stored Data 19"/>
          <p:cNvSpPr>
            <a:spLocks noChangeArrowheads="1"/>
          </p:cNvSpPr>
          <p:nvPr>
            <p:custDataLst>
              <p:tags r:id="rId22"/>
            </p:custDataLst>
          </p:nvPr>
        </p:nvSpPr>
        <p:spPr bwMode="auto">
          <a:xfrm flipH="1">
            <a:off x="320039" y="3657282"/>
            <a:ext cx="4983480" cy="366076"/>
          </a:xfrm>
          <a:prstGeom prst="rect">
            <a:avLst/>
          </a:prstGeom>
          <a:solidFill>
            <a:schemeClr val="accent2">
              <a:lumMod val="75000"/>
            </a:schemeClr>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Vendor Evaluation Criteria</a:t>
            </a:r>
            <a:endParaRPr lang="en-US" sz="1400" b="1" dirty="0">
              <a:solidFill>
                <a:srgbClr val="FFFFFF"/>
              </a:solidFill>
              <a:latin typeface="Arial" pitchFamily="34" charset="0"/>
              <a:cs typeface="Arial" pitchFamily="34" charset="0"/>
            </a:endParaRPr>
          </a:p>
        </p:txBody>
      </p:sp>
      <p:pic>
        <p:nvPicPr>
          <p:cNvPr id="40" name="Picture 3">
            <a:hlinkClick r:id="rId30"/>
          </p:cNvPr>
          <p:cNvPicPr>
            <a:picLocks noChangeAspect="1" noChangeArrowheads="1"/>
          </p:cNvPicPr>
          <p:nvPr/>
        </p:nvPicPr>
        <p:blipFill>
          <a:blip r:embed="rId31"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1406630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 name="Object 9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03920" name="think-cell Slide" r:id="rId30" imgW="360" imgH="360" progId="TCLayout.ActiveDocument.1">
                  <p:embed/>
                </p:oleObj>
              </mc:Choice>
              <mc:Fallback>
                <p:oleObj name="think-cell Slide" r:id="rId30" imgW="360" imgH="360" progId="TCLayout.ActiveDocument.1">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1" name="Rectangle 90" hidden="1"/>
          <p:cNvSpPr/>
          <p:nvPr>
            <p:custDataLst>
              <p:tags r:id="rId3"/>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endParaRPr lang="en-CA" sz="1200" b="1">
              <a:solidFill>
                <a:srgbClr val="FFFFFF"/>
              </a:solidFill>
              <a:sym typeface="Arial"/>
            </a:endParaRPr>
          </a:p>
        </p:txBody>
      </p:sp>
      <p:pic>
        <p:nvPicPr>
          <p:cNvPr id="52270" name="Picture 46"/>
          <p:cNvPicPr>
            <a:picLocks noChangeAspect="1" noChangeArrowheads="1"/>
          </p:cNvPicPr>
          <p:nvPr>
            <p:custDataLst>
              <p:tags r:id="rId4"/>
            </p:custDataLst>
          </p:nvPr>
        </p:nvPicPr>
        <p:blipFill>
          <a:blip r:embed="rId32"/>
          <a:srcRect/>
          <a:stretch>
            <a:fillRect/>
          </a:stretch>
        </p:blipFill>
        <p:spPr bwMode="auto">
          <a:xfrm>
            <a:off x="0" y="0"/>
            <a:ext cx="152400" cy="152400"/>
          </a:xfrm>
          <a:prstGeom prst="rect">
            <a:avLst/>
          </a:prstGeom>
          <a:noFill/>
        </p:spPr>
      </p:pic>
      <p:sp>
        <p:nvSpPr>
          <p:cNvPr id="14" name="Rectangle 13" hidden="1"/>
          <p:cNvSpPr/>
          <p:nvPr>
            <p:custDataLst>
              <p:tags r:id="rId5"/>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endParaRPr lang="en-US" sz="1400">
              <a:solidFill>
                <a:srgbClr val="FFFFFF"/>
              </a:solidFill>
              <a:sym typeface="Arial"/>
            </a:endParaRPr>
          </a:p>
        </p:txBody>
      </p:sp>
      <p:sp>
        <p:nvSpPr>
          <p:cNvPr id="19" name="Rounded Rectangle 18"/>
          <p:cNvSpPr/>
          <p:nvPr>
            <p:custDataLst>
              <p:tags r:id="rId6"/>
            </p:custDataLst>
          </p:nvPr>
        </p:nvSpPr>
        <p:spPr>
          <a:xfrm>
            <a:off x="320675" y="1188720"/>
            <a:ext cx="333692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What is a Value Score?</a:t>
            </a:r>
            <a:endParaRPr lang="en-CA" b="1" i="1" dirty="0">
              <a:solidFill>
                <a:srgbClr val="333333"/>
              </a:solidFill>
            </a:endParaRPr>
          </a:p>
        </p:txBody>
      </p:sp>
      <p:sp>
        <p:nvSpPr>
          <p:cNvPr id="2" name="Title 1"/>
          <p:cNvSpPr>
            <a:spLocks noGrp="1"/>
          </p:cNvSpPr>
          <p:nvPr>
            <p:ph type="title"/>
            <p:custDataLst>
              <p:tags r:id="rId7"/>
            </p:custDataLst>
          </p:nvPr>
        </p:nvSpPr>
        <p:spPr/>
        <p:txBody>
          <a:bodyPr/>
          <a:lstStyle/>
          <a:p>
            <a:r>
              <a:rPr lang="en-US" dirty="0" smtClean="0"/>
              <a:t>The Info-Tech Mid-Market PPM Value Index</a:t>
            </a:r>
            <a:endParaRPr lang="en-US" dirty="0"/>
          </a:p>
        </p:txBody>
      </p:sp>
      <p:sp>
        <p:nvSpPr>
          <p:cNvPr id="29" name="Rectangle 28"/>
          <p:cNvSpPr/>
          <p:nvPr>
            <p:custDataLst>
              <p:tags r:id="rId8"/>
            </p:custDataLst>
          </p:nvPr>
        </p:nvSpPr>
        <p:spPr bwMode="gray">
          <a:xfrm>
            <a:off x="6926262" y="4807149"/>
            <a:ext cx="247650"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nchorCtr="0">
            <a:noAutofit/>
          </a:bodyPr>
          <a:lstStyle/>
          <a:p>
            <a:fld id="{64AC8BBD-EFCB-4AD1-9B4E-79CBF8843CA0}" type="datetime'''''''''''''''''''''''''''4''''''''''''''''''''0'''''">
              <a:rPr lang="en-US" sz="1400" smtClean="0">
                <a:solidFill>
                  <a:srgbClr val="FFFFFF"/>
                </a:solidFill>
              </a:rPr>
              <a:pPr/>
              <a:t>40</a:t>
            </a:fld>
            <a:endParaRPr lang="en-CA" sz="1400">
              <a:solidFill>
                <a:srgbClr val="FFFFFF"/>
              </a:solidFill>
              <a:sym typeface="Arial"/>
            </a:endParaRPr>
          </a:p>
        </p:txBody>
      </p:sp>
      <p:sp>
        <p:nvSpPr>
          <p:cNvPr id="35" name="Rectangle 34"/>
          <p:cNvSpPr/>
          <p:nvPr>
            <p:custDataLst>
              <p:tags r:id="rId9"/>
            </p:custDataLst>
          </p:nvPr>
        </p:nvSpPr>
        <p:spPr bwMode="gray">
          <a:xfrm>
            <a:off x="6430962" y="4635699"/>
            <a:ext cx="247650"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nchorCtr="0">
            <a:noAutofit/>
          </a:bodyPr>
          <a:lstStyle/>
          <a:p>
            <a:fld id="{C4E1268F-046A-4B6F-B861-B1716A0FFEDD}" type="datetime'''5''''''''''''''''''''''''''''''''''0'''''''''''''''''''''">
              <a:rPr lang="en-US" sz="1400" b="1" smtClean="0">
                <a:solidFill>
                  <a:srgbClr val="FFFFFF"/>
                </a:solidFill>
              </a:rPr>
              <a:pPr/>
              <a:t>50</a:t>
            </a:fld>
            <a:endParaRPr lang="en-US" sz="1400" b="1">
              <a:solidFill>
                <a:srgbClr val="FFFFFF"/>
              </a:solidFill>
              <a:sym typeface="Arial"/>
            </a:endParaRPr>
          </a:p>
        </p:txBody>
      </p:sp>
      <p:sp>
        <p:nvSpPr>
          <p:cNvPr id="68" name="Rectangle 67"/>
          <p:cNvSpPr/>
          <p:nvPr>
            <p:custDataLst>
              <p:tags r:id="rId10"/>
            </p:custDataLst>
          </p:nvPr>
        </p:nvSpPr>
        <p:spPr bwMode="gray">
          <a:xfrm>
            <a:off x="5930899" y="4469012"/>
            <a:ext cx="247650"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nchorCtr="0">
            <a:noAutofit/>
          </a:bodyPr>
          <a:lstStyle/>
          <a:p>
            <a:fld id="{763CCA1E-4691-45C2-B071-25440CF43DBB}" type="datetime'''''''''''''''''''''60'''''''">
              <a:rPr lang="en-US" sz="1400" b="1" smtClean="0">
                <a:solidFill>
                  <a:srgbClr val="FFFFFF"/>
                </a:solidFill>
              </a:rPr>
              <a:pPr/>
              <a:t>60</a:t>
            </a:fld>
            <a:endParaRPr lang="en-US" sz="1400" b="1">
              <a:solidFill>
                <a:srgbClr val="FFFFFF"/>
              </a:solidFill>
              <a:sym typeface="Arial"/>
            </a:endParaRPr>
          </a:p>
        </p:txBody>
      </p:sp>
      <p:sp>
        <p:nvSpPr>
          <p:cNvPr id="33" name="Rectangle 32"/>
          <p:cNvSpPr/>
          <p:nvPr>
            <p:custDataLst>
              <p:tags r:id="rId11"/>
            </p:custDataLst>
          </p:nvPr>
        </p:nvSpPr>
        <p:spPr bwMode="gray">
          <a:xfrm>
            <a:off x="5430837" y="4302324"/>
            <a:ext cx="247650"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nchorCtr="0">
            <a:noAutofit/>
          </a:bodyPr>
          <a:lstStyle/>
          <a:p>
            <a:fld id="{A235DBE6-7612-4DF6-84A8-BC81ADED319D}" type="datetime'''''''''''''7''''''''''''''0'''''''''''''''''''''''''">
              <a:rPr lang="en-US" sz="1400" b="1" smtClean="0">
                <a:solidFill>
                  <a:srgbClr val="FFFFFF"/>
                </a:solidFill>
              </a:rPr>
              <a:pPr/>
              <a:t>70</a:t>
            </a:fld>
            <a:endParaRPr lang="en-US" sz="1400" b="1">
              <a:solidFill>
                <a:srgbClr val="FFFFFF"/>
              </a:solidFill>
              <a:sym typeface="Arial"/>
            </a:endParaRPr>
          </a:p>
        </p:txBody>
      </p:sp>
      <p:sp>
        <p:nvSpPr>
          <p:cNvPr id="32" name="Rectangle 31"/>
          <p:cNvSpPr/>
          <p:nvPr>
            <p:custDataLst>
              <p:tags r:id="rId12"/>
            </p:custDataLst>
          </p:nvPr>
        </p:nvSpPr>
        <p:spPr bwMode="gray">
          <a:xfrm>
            <a:off x="4935537" y="4135637"/>
            <a:ext cx="247650"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nchorCtr="0">
            <a:noAutofit/>
          </a:bodyPr>
          <a:lstStyle/>
          <a:p>
            <a:fld id="{9D9C291A-5CC4-410D-9B8C-3578542D7950}" type="datetime'''''''8''''''''0'''''''''''''''''''''''''''''''''''''''''">
              <a:rPr lang="en-US" sz="1400" b="1" smtClean="0">
                <a:solidFill>
                  <a:srgbClr val="FFFFFF"/>
                </a:solidFill>
              </a:rPr>
              <a:pPr/>
              <a:t>80</a:t>
            </a:fld>
            <a:endParaRPr lang="en-US" sz="1400" b="1">
              <a:solidFill>
                <a:srgbClr val="FFFFFF"/>
              </a:solidFill>
              <a:sym typeface="Arial"/>
            </a:endParaRPr>
          </a:p>
        </p:txBody>
      </p:sp>
      <p:sp>
        <p:nvSpPr>
          <p:cNvPr id="66" name="Rectangle 65"/>
          <p:cNvSpPr/>
          <p:nvPr>
            <p:custDataLst>
              <p:tags r:id="rId13"/>
            </p:custDataLst>
          </p:nvPr>
        </p:nvSpPr>
        <p:spPr bwMode="gray">
          <a:xfrm>
            <a:off x="4435474" y="3968949"/>
            <a:ext cx="247650"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nchorCtr="0">
            <a:noAutofit/>
          </a:bodyPr>
          <a:lstStyle/>
          <a:p>
            <a:fld id="{95B74DDA-BB44-40CD-8512-D4094DA1CCD2}" type="datetime'''''''''''''''''''''''''''''9''''''''''''0'">
              <a:rPr lang="en-US" sz="1400" b="1" smtClean="0">
                <a:solidFill>
                  <a:srgbClr val="FFFFFF"/>
                </a:solidFill>
              </a:rPr>
              <a:pPr/>
              <a:t>90</a:t>
            </a:fld>
            <a:endParaRPr lang="en-US" sz="1400" b="1">
              <a:solidFill>
                <a:srgbClr val="FFFFFF"/>
              </a:solidFill>
              <a:sym typeface="Arial"/>
            </a:endParaRPr>
          </a:p>
        </p:txBody>
      </p:sp>
      <p:sp>
        <p:nvSpPr>
          <p:cNvPr id="42" name="Rectangle 41"/>
          <p:cNvSpPr/>
          <p:nvPr>
            <p:custDataLst>
              <p:tags r:id="rId14"/>
            </p:custDataLst>
          </p:nvPr>
        </p:nvSpPr>
        <p:spPr bwMode="gray">
          <a:xfrm>
            <a:off x="7421562" y="4973837"/>
            <a:ext cx="247650"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nchorCtr="0">
            <a:noAutofit/>
          </a:bodyPr>
          <a:lstStyle/>
          <a:p>
            <a:fld id="{ED1D143B-2678-4A6E-966D-7D44F164B844}" type="datetime'''''''''''''''''''''''''3''''''''''''''''''0'''''">
              <a:rPr lang="en-US" sz="1400" smtClean="0">
                <a:solidFill>
                  <a:srgbClr val="FFFFFF"/>
                </a:solidFill>
              </a:rPr>
              <a:pPr/>
              <a:t>30</a:t>
            </a:fld>
            <a:endParaRPr lang="en-CA" sz="1400">
              <a:solidFill>
                <a:srgbClr val="FFFFFF"/>
              </a:solidFill>
              <a:sym typeface="Arial"/>
            </a:endParaRPr>
          </a:p>
        </p:txBody>
      </p:sp>
      <p:sp>
        <p:nvSpPr>
          <p:cNvPr id="43" name="Rectangle 42"/>
          <p:cNvSpPr/>
          <p:nvPr>
            <p:custDataLst>
              <p:tags r:id="rId15"/>
            </p:custDataLst>
          </p:nvPr>
        </p:nvSpPr>
        <p:spPr bwMode="gray">
          <a:xfrm>
            <a:off x="7921624" y="5140524"/>
            <a:ext cx="247650"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nchorCtr="0">
            <a:noAutofit/>
          </a:bodyPr>
          <a:lstStyle/>
          <a:p>
            <a:fld id="{F7DE5B5F-AA54-4BA8-A0A6-2EF1DC03F9F2}" type="datetime'''2''''''''''''0'''''''''''''''''''''''''''''''''''''''''''">
              <a:rPr lang="en-US" sz="1400" smtClean="0">
                <a:solidFill>
                  <a:srgbClr val="FFFFFF"/>
                </a:solidFill>
              </a:rPr>
              <a:pPr/>
              <a:t>20</a:t>
            </a:fld>
            <a:endParaRPr lang="en-CA" sz="1400">
              <a:solidFill>
                <a:srgbClr val="FFFFFF"/>
              </a:solidFill>
              <a:sym typeface="Arial"/>
            </a:endParaRPr>
          </a:p>
        </p:txBody>
      </p:sp>
      <p:sp>
        <p:nvSpPr>
          <p:cNvPr id="44" name="Rectangle 43"/>
          <p:cNvSpPr/>
          <p:nvPr>
            <p:custDataLst>
              <p:tags r:id="rId16"/>
            </p:custDataLst>
          </p:nvPr>
        </p:nvSpPr>
        <p:spPr bwMode="gray">
          <a:xfrm>
            <a:off x="8421687" y="5307212"/>
            <a:ext cx="247650"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nchorCtr="0">
            <a:noAutofit/>
          </a:bodyPr>
          <a:lstStyle/>
          <a:p>
            <a:fld id="{E3A5C50C-B689-4E24-8ABB-83052CD99207}" type="datetime'''''''''''''''1''''''''''''0'''''''''''''''''''''''''''''''">
              <a:rPr lang="en-US" sz="1400" smtClean="0">
                <a:solidFill>
                  <a:srgbClr val="FFFFFF"/>
                </a:solidFill>
              </a:rPr>
              <a:pPr/>
              <a:t>10</a:t>
            </a:fld>
            <a:endParaRPr lang="en-CA" sz="1400">
              <a:solidFill>
                <a:srgbClr val="FFFFFF"/>
              </a:solidFill>
              <a:sym typeface="Arial"/>
            </a:endParaRPr>
          </a:p>
        </p:txBody>
      </p:sp>
      <p:sp>
        <p:nvSpPr>
          <p:cNvPr id="18" name="Rectangle 17"/>
          <p:cNvSpPr/>
          <p:nvPr>
            <p:custDataLst>
              <p:tags r:id="rId17"/>
            </p:custDataLst>
          </p:nvPr>
        </p:nvSpPr>
        <p:spPr>
          <a:xfrm>
            <a:off x="320675" y="1574304"/>
            <a:ext cx="3336925" cy="2677656"/>
          </a:xfrm>
          <a:prstGeom prst="rect">
            <a:avLst/>
          </a:prstGeom>
        </p:spPr>
        <p:txBody>
          <a:bodyPr wrap="square">
            <a:spAutoFit/>
          </a:bodyPr>
          <a:lstStyle/>
          <a:p>
            <a:pPr algn="l"/>
            <a:r>
              <a:rPr lang="en-US" sz="1200" dirty="0" smtClean="0">
                <a:solidFill>
                  <a:srgbClr val="333333"/>
                </a:solidFill>
              </a:rPr>
              <a:t>The Value Score indexes each vendor’s product offering and business strength </a:t>
            </a:r>
            <a:r>
              <a:rPr lang="en-US" sz="1200" b="1" dirty="0" smtClean="0">
                <a:solidFill>
                  <a:srgbClr val="333333"/>
                </a:solidFill>
              </a:rPr>
              <a:t>relative to its price point</a:t>
            </a:r>
            <a:r>
              <a:rPr lang="en-US" sz="1200" dirty="0" smtClean="0">
                <a:solidFill>
                  <a:srgbClr val="333333"/>
                </a:solidFill>
              </a:rPr>
              <a:t>. It </a:t>
            </a:r>
            <a:r>
              <a:rPr lang="en-US" sz="1200" b="1" dirty="0" smtClean="0">
                <a:solidFill>
                  <a:srgbClr val="333333"/>
                </a:solidFill>
              </a:rPr>
              <a:t>does not</a:t>
            </a:r>
            <a:r>
              <a:rPr lang="en-US" sz="1200" dirty="0" smtClean="0">
                <a:solidFill>
                  <a:srgbClr val="333333"/>
                </a:solidFill>
              </a:rPr>
              <a:t> indicate vendor ranking.</a:t>
            </a:r>
          </a:p>
          <a:p>
            <a:pPr algn="l"/>
            <a:endParaRPr lang="en-US" sz="1200" dirty="0" smtClean="0">
              <a:solidFill>
                <a:srgbClr val="333333"/>
              </a:solidFill>
            </a:endParaRPr>
          </a:p>
          <a:p>
            <a:pPr algn="l"/>
            <a:r>
              <a:rPr lang="en-US" sz="1200" dirty="0" smtClean="0">
                <a:solidFill>
                  <a:srgbClr val="333333"/>
                </a:solidFill>
              </a:rPr>
              <a:t>Vendors that score high offer more </a:t>
            </a:r>
            <a:r>
              <a:rPr lang="en-US" sz="1200" b="1" dirty="0" smtClean="0">
                <a:solidFill>
                  <a:srgbClr val="333333"/>
                </a:solidFill>
              </a:rPr>
              <a:t>bang-for-the-buck</a:t>
            </a:r>
            <a:r>
              <a:rPr lang="en-US" sz="1200" dirty="0" smtClean="0">
                <a:solidFill>
                  <a:srgbClr val="333333"/>
                </a:solidFill>
              </a:rPr>
              <a:t> (e.g. features, usability, stability, etc.) than the average vendor, while the inverse is true for those that score lower.</a:t>
            </a:r>
          </a:p>
          <a:p>
            <a:pPr algn="l"/>
            <a:r>
              <a:rPr lang="en-US" sz="1200" dirty="0" smtClean="0">
                <a:solidFill>
                  <a:srgbClr val="333333"/>
                </a:solidFill>
              </a:rPr>
              <a:t> </a:t>
            </a:r>
          </a:p>
          <a:p>
            <a:pPr algn="l"/>
            <a:r>
              <a:rPr lang="en-US" sz="1200" dirty="0" smtClean="0">
                <a:solidFill>
                  <a:srgbClr val="333333"/>
                </a:solidFill>
              </a:rPr>
              <a:t>Price-conscious enterprises may wish to give the Value Score more consideration than those who are more focused on specific vendor/product attributes.</a:t>
            </a:r>
          </a:p>
        </p:txBody>
      </p:sp>
      <p:sp>
        <p:nvSpPr>
          <p:cNvPr id="30" name="Rectangle 29"/>
          <p:cNvSpPr/>
          <p:nvPr>
            <p:custDataLst>
              <p:tags r:id="rId18"/>
            </p:custDataLst>
          </p:nvPr>
        </p:nvSpPr>
        <p:spPr>
          <a:xfrm>
            <a:off x="5183187" y="1188720"/>
            <a:ext cx="3624899" cy="1048338"/>
          </a:xfrm>
          <a:prstGeom prst="rect">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200" dirty="0" smtClean="0">
                <a:solidFill>
                  <a:schemeClr val="bg1"/>
                </a:solidFill>
              </a:rPr>
              <a:t>On a relative basis, </a:t>
            </a:r>
            <a:r>
              <a:rPr lang="en-US" sz="1200" dirty="0" err="1" smtClean="0">
                <a:solidFill>
                  <a:schemeClr val="bg1"/>
                </a:solidFill>
              </a:rPr>
              <a:t>TeamDynamix</a:t>
            </a:r>
            <a:r>
              <a:rPr lang="en-US" sz="1200" dirty="0" smtClean="0">
                <a:solidFill>
                  <a:schemeClr val="bg1"/>
                </a:solidFill>
              </a:rPr>
              <a:t> maintained the highest Info-Tech </a:t>
            </a:r>
            <a:r>
              <a:rPr lang="en-US" sz="1200" b="1" dirty="0" smtClean="0">
                <a:solidFill>
                  <a:schemeClr val="bg1"/>
                </a:solidFill>
              </a:rPr>
              <a:t>Value Score</a:t>
            </a:r>
            <a:r>
              <a:rPr lang="en-US" sz="1200" baseline="30000" dirty="0" smtClean="0">
                <a:solidFill>
                  <a:schemeClr val="bg1"/>
                </a:solidFill>
              </a:rPr>
              <a:t>TM</a:t>
            </a:r>
            <a:r>
              <a:rPr lang="en-US" sz="1200" b="1" dirty="0" smtClean="0">
                <a:solidFill>
                  <a:schemeClr val="bg1"/>
                </a:solidFill>
              </a:rPr>
              <a:t> </a:t>
            </a:r>
            <a:r>
              <a:rPr lang="en-US" sz="1200" dirty="0" smtClean="0">
                <a:solidFill>
                  <a:schemeClr val="bg1"/>
                </a:solidFill>
              </a:rPr>
              <a:t>of the vendor group. Vendors were indexed against </a:t>
            </a:r>
            <a:r>
              <a:rPr lang="en-US" sz="1200" dirty="0" err="1" smtClean="0">
                <a:solidFill>
                  <a:schemeClr val="bg1"/>
                </a:solidFill>
              </a:rPr>
              <a:t>TeamDynamix’s</a:t>
            </a:r>
            <a:r>
              <a:rPr lang="en-US" sz="1200" dirty="0" smtClean="0">
                <a:solidFill>
                  <a:schemeClr val="bg1"/>
                </a:solidFill>
              </a:rPr>
              <a:t> performance to provide a complete, relative view of their product offerings.</a:t>
            </a:r>
            <a:endParaRPr lang="en-US" sz="1200" dirty="0">
              <a:solidFill>
                <a:schemeClr val="bg1"/>
              </a:solidFill>
            </a:endParaRPr>
          </a:p>
        </p:txBody>
      </p:sp>
      <p:sp>
        <p:nvSpPr>
          <p:cNvPr id="36" name="TextBox 35"/>
          <p:cNvSpPr txBox="1"/>
          <p:nvPr>
            <p:custDataLst>
              <p:tags r:id="rId19"/>
            </p:custDataLst>
          </p:nvPr>
        </p:nvSpPr>
        <p:spPr>
          <a:xfrm>
            <a:off x="4218236" y="1234440"/>
            <a:ext cx="785812" cy="246221"/>
          </a:xfrm>
          <a:prstGeom prst="rect">
            <a:avLst/>
          </a:prstGeom>
          <a:noFill/>
        </p:spPr>
        <p:txBody>
          <a:bodyPr wrap="square" rtlCol="0">
            <a:spAutoFit/>
          </a:bodyPr>
          <a:lstStyle/>
          <a:p>
            <a:pPr algn="l"/>
            <a:r>
              <a:rPr lang="en-US" sz="1000" dirty="0" smtClean="0">
                <a:solidFill>
                  <a:srgbClr val="333333"/>
                </a:solidFill>
              </a:rPr>
              <a:t>Champion</a:t>
            </a:r>
            <a:endParaRPr lang="en-US" sz="1000" dirty="0">
              <a:solidFill>
                <a:srgbClr val="333333"/>
              </a:solidFill>
            </a:endParaRPr>
          </a:p>
        </p:txBody>
      </p:sp>
      <p:sp>
        <p:nvSpPr>
          <p:cNvPr id="38" name="Rectangle 37"/>
          <p:cNvSpPr/>
          <p:nvPr>
            <p:custDataLst>
              <p:tags r:id="rId20"/>
            </p:custDataLst>
          </p:nvPr>
        </p:nvSpPr>
        <p:spPr>
          <a:xfrm>
            <a:off x="4103948" y="1293487"/>
            <a:ext cx="120973" cy="120973"/>
          </a:xfrm>
          <a:prstGeom prst="rect">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sp>
        <p:nvSpPr>
          <p:cNvPr id="37" name="Rounded Rectangle 36"/>
          <p:cNvSpPr/>
          <p:nvPr>
            <p:custDataLst>
              <p:tags r:id="rId21"/>
            </p:custDataLst>
          </p:nvPr>
        </p:nvSpPr>
        <p:spPr>
          <a:xfrm rot="10800000">
            <a:off x="320040" y="5623559"/>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46" name="TextBox 45"/>
          <p:cNvSpPr txBox="1"/>
          <p:nvPr>
            <p:custDataLst>
              <p:tags r:id="rId22"/>
            </p:custDataLst>
          </p:nvPr>
        </p:nvSpPr>
        <p:spPr>
          <a:xfrm>
            <a:off x="1" y="6246654"/>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the Info-Tech Value Index is calculated, see </a:t>
            </a:r>
            <a:r>
              <a:rPr lang="en-US" sz="1000" dirty="0" smtClean="0">
                <a:solidFill>
                  <a:srgbClr val="333333"/>
                </a:solidFill>
                <a:latin typeface="Arial"/>
                <a:hlinkClick r:id="" action="ppaction://noaction"/>
              </a:rPr>
              <a:t>Information Presentation – Value Index</a:t>
            </a:r>
            <a:r>
              <a:rPr lang="en-US" sz="1000" dirty="0" smtClean="0">
                <a:solidFill>
                  <a:srgbClr val="333333"/>
                </a:solidFill>
                <a:latin typeface="Arial"/>
              </a:rPr>
              <a:t> </a:t>
            </a:r>
            <a:r>
              <a:rPr lang="en-US" sz="1000" dirty="0" smtClean="0">
                <a:solidFill>
                  <a:srgbClr val="333333"/>
                </a:solidFill>
              </a:rPr>
              <a:t>in the Appendix</a:t>
            </a:r>
            <a:r>
              <a:rPr lang="en-US" sz="1000" dirty="0" smtClean="0">
                <a:solidFill>
                  <a:srgbClr val="333333"/>
                </a:solidFill>
                <a:latin typeface="Arial"/>
              </a:rPr>
              <a:t>.</a:t>
            </a:r>
          </a:p>
        </p:txBody>
      </p:sp>
      <p:sp>
        <p:nvSpPr>
          <p:cNvPr id="47" name="TextBox 46"/>
          <p:cNvSpPr txBox="1"/>
          <p:nvPr>
            <p:custDataLst>
              <p:tags r:id="rId23"/>
            </p:custDataLst>
          </p:nvPr>
        </p:nvSpPr>
        <p:spPr>
          <a:xfrm>
            <a:off x="1" y="6017419"/>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Price is determined, see </a:t>
            </a:r>
            <a:r>
              <a:rPr lang="en-US" sz="1000" dirty="0" smtClean="0">
                <a:solidFill>
                  <a:srgbClr val="333333"/>
                </a:solidFill>
                <a:hlinkClick r:id="" action="ppaction://noaction"/>
              </a:rPr>
              <a:t>Information Presentation – Price Evaluation</a:t>
            </a:r>
            <a:r>
              <a:rPr lang="en-US" sz="1000" dirty="0" smtClean="0">
                <a:solidFill>
                  <a:srgbClr val="333333"/>
                </a:solidFill>
              </a:rPr>
              <a:t> in the Appendix</a:t>
            </a:r>
            <a:r>
              <a:rPr lang="en-US" sz="1000" dirty="0" smtClean="0">
                <a:solidFill>
                  <a:srgbClr val="333333"/>
                </a:solidFill>
                <a:latin typeface="Arial"/>
              </a:rPr>
              <a:t>.</a:t>
            </a:r>
          </a:p>
        </p:txBody>
      </p:sp>
      <p:cxnSp>
        <p:nvCxnSpPr>
          <p:cNvPr id="69" name="Straight Connector 68"/>
          <p:cNvCxnSpPr/>
          <p:nvPr>
            <p:custDataLst>
              <p:tags r:id="rId24"/>
            </p:custDataLst>
          </p:nvPr>
        </p:nvCxnSpPr>
        <p:spPr bwMode="auto">
          <a:xfrm>
            <a:off x="4218236" y="2788920"/>
            <a:ext cx="4631382" cy="0"/>
          </a:xfrm>
          <a:prstGeom prst="line">
            <a:avLst/>
          </a:prstGeom>
          <a:ln w="9525">
            <a:solidFill>
              <a:schemeClr val="tx1"/>
            </a:solidFill>
            <a:prstDash val="lgDash"/>
            <a:headEnd type="none"/>
            <a:tailEnd type="none"/>
          </a:ln>
          <a:effectLst/>
        </p:spPr>
        <p:style>
          <a:lnRef idx="1">
            <a:schemeClr val="accent1"/>
          </a:lnRef>
          <a:fillRef idx="0">
            <a:schemeClr val="accent1"/>
          </a:fillRef>
          <a:effectRef idx="0">
            <a:schemeClr val="accent1"/>
          </a:effectRef>
          <a:fontRef idx="minor">
            <a:schemeClr val="tx1"/>
          </a:fontRef>
        </p:style>
      </p:cxnSp>
      <p:graphicFrame>
        <p:nvGraphicFramePr>
          <p:cNvPr id="3" name="Object 38"/>
          <p:cNvGraphicFramePr>
            <a:graphicFrameLocks noChangeAspect="1"/>
          </p:cNvGraphicFramePr>
          <p:nvPr>
            <p:custDataLst>
              <p:tags r:id="rId25"/>
            </p:custDataLst>
            <p:extLst>
              <p:ext uri="{D42A27DB-BD31-4B8C-83A1-F6EECF244321}">
                <p14:modId xmlns:p14="http://schemas.microsoft.com/office/powerpoint/2010/main" val="2499744001"/>
              </p:ext>
            </p:extLst>
          </p:nvPr>
        </p:nvGraphicFramePr>
        <p:xfrm>
          <a:off x="3657600" y="2245317"/>
          <a:ext cx="5289693" cy="3574479"/>
        </p:xfrm>
        <a:graphic>
          <a:graphicData uri="http://schemas.openxmlformats.org/drawingml/2006/chart">
            <c:chart xmlns:c="http://schemas.openxmlformats.org/drawingml/2006/chart" xmlns:r="http://schemas.openxmlformats.org/officeDocument/2006/relationships" r:id="rId33"/>
          </a:graphicData>
        </a:graphic>
      </p:graphicFrame>
      <p:sp useBgFill="1">
        <p:nvSpPr>
          <p:cNvPr id="61" name="Rectangle 60"/>
          <p:cNvSpPr/>
          <p:nvPr>
            <p:custDataLst>
              <p:tags r:id="rId26"/>
            </p:custDataLst>
          </p:nvPr>
        </p:nvSpPr>
        <p:spPr bwMode="gray">
          <a:xfrm>
            <a:off x="5611812" y="5361187"/>
            <a:ext cx="209550"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fld id="{64387DDA-8B12-452F-85DC-013835476EC0}" type="datetime'''''1''''''''''''''''''''''''''''''''''''5'''''''''''''''">
              <a:rPr lang="en-US" sz="1200" b="1" smtClean="0">
                <a:solidFill>
                  <a:srgbClr val="FFFFFF"/>
                </a:solidFill>
              </a:rPr>
              <a:pPr/>
              <a:t>15</a:t>
            </a:fld>
            <a:endParaRPr lang="en-CA" sz="1200" b="1">
              <a:solidFill>
                <a:srgbClr val="FFFFFF"/>
              </a:solidFill>
              <a:sym typeface="Arial"/>
            </a:endParaRPr>
          </a:p>
        </p:txBody>
      </p:sp>
      <p:grpSp>
        <p:nvGrpSpPr>
          <p:cNvPr id="6" name="Group 5"/>
          <p:cNvGrpSpPr/>
          <p:nvPr/>
        </p:nvGrpSpPr>
        <p:grpSpPr>
          <a:xfrm>
            <a:off x="7284720" y="2286000"/>
            <a:ext cx="1517468" cy="485380"/>
            <a:chOff x="7417165" y="3446540"/>
            <a:chExt cx="1517468" cy="485380"/>
          </a:xfrm>
        </p:grpSpPr>
        <p:sp>
          <p:nvSpPr>
            <p:cNvPr id="114" name="TextBox 113"/>
            <p:cNvSpPr txBox="1"/>
            <p:nvPr>
              <p:custDataLst>
                <p:tags r:id="rId27"/>
              </p:custDataLst>
            </p:nvPr>
          </p:nvSpPr>
          <p:spPr>
            <a:xfrm>
              <a:off x="7417165" y="3446540"/>
              <a:ext cx="1517468" cy="276999"/>
            </a:xfrm>
            <a:prstGeom prst="rect">
              <a:avLst/>
            </a:prstGeom>
            <a:solidFill>
              <a:srgbClr val="C77709"/>
            </a:solidFill>
          </p:spPr>
          <p:txBody>
            <a:bodyPr wrap="none" rtlCol="0">
              <a:spAutoFit/>
            </a:bodyPr>
            <a:lstStyle/>
            <a:p>
              <a:r>
                <a:rPr lang="en-US" sz="1200" b="1" dirty="0" smtClean="0">
                  <a:solidFill>
                    <a:srgbClr val="FFFFFF"/>
                  </a:solidFill>
                  <a:latin typeface="Arial"/>
                </a:rPr>
                <a:t>Average Score: </a:t>
              </a:r>
              <a:r>
                <a:rPr lang="en-US" sz="1200" b="1" dirty="0" smtClean="0">
                  <a:solidFill>
                    <a:schemeClr val="bg1"/>
                  </a:solidFill>
                  <a:latin typeface="Arial"/>
                </a:rPr>
                <a:t>79</a:t>
              </a:r>
            </a:p>
          </p:txBody>
        </p:sp>
        <p:sp>
          <p:nvSpPr>
            <p:cNvPr id="5" name="Flowchart: Merge 4"/>
            <p:cNvSpPr/>
            <p:nvPr/>
          </p:nvSpPr>
          <p:spPr>
            <a:xfrm>
              <a:off x="8421687" y="3723539"/>
              <a:ext cx="247650" cy="208381"/>
            </a:xfrm>
            <a:prstGeom prst="flowChartMerge">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
            <a:hlinkClick r:id="rId34"/>
          </p:cNvPr>
          <p:cNvPicPr>
            <a:picLocks noChangeAspect="1" noChangeArrowheads="1"/>
          </p:cNvPicPr>
          <p:nvPr/>
        </p:nvPicPr>
        <p:blipFill>
          <a:blip r:embed="rId35"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5844782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Anti-Malware-VL-Storyboard-flash"/>
  <p:tag name="THINKCELLPRESENTATIONDONOTDELETE" val="&lt;?xml version=&quot;1.0&quot; encoding=&quot;UTF-16&quot; standalone=&quot;yes&quot;?&gt;&#10;&lt;root reqver=&quot;17839&quot;&gt;&lt;version val=&quot;21129&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quot;&gt;&lt;elem m_fUsage=&quot;2.71000000000000000000E+000&quot;&gt;&lt;m_ppcolschidx val=&quot;0&quot;/&gt;&lt;m_rgb r=&quot;d1&quot; g=&quot;7d&quot; b=&quot;8&quot;/&gt;&lt;/elem&gt;&lt;/m_vecMRU&gt;&lt;/m_mruColor&gt;&lt;m_mapectfillschemeMRU&gt;&lt;key val=&quot;1&quot;/&gt;&lt;elem&gt;&lt;m_nPartnerID val=&quot;530&quot;/&gt;&lt;m_nIndex val=&quot;2&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858"/>
  <p:tag name="ISPRING_RESOURCE_PATHS_HASH_2" val="afbf469690da9fc2c5bc613b53689941da37783"/>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iirRFeCkiU265r1mcB5Kv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4ypwNA3q7Eieyrrs0alir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tTYd8BNbhEu1JwXivR6k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GFIgv1KgIEmGs6o1y6asG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pv4IxXRV20mpb2k121Jkz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g8iKZnCSV0Of5GB4Q0ME6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RcL3MjiJ0WWlUjLnB2Ba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4j1fePiaaECxzAMSPQ2dm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2o2SvC06sUeVg84Tn9FGW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mnbR9IMvgkaGVROIVO.F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kv1ccSB.vEKSeUBq7HgyZ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TSD8ct9tKkWmP5FHNJJFN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zIrmItnCMEO7wcSMgOOwu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2X5SIJM6ME2mpM0VE7ZEB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StcCmpOUWUCp3vSjLHx.R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Kbqs6P._WkOHENtGHdQMa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wby5y5IfKEecRYX2uD1Mm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rAfN1ks.Qkmq_eKLfg0rm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DEGpSQjga0ShBm1HSKtBT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mK2U1VAJ2U2qOfvHyIRqQ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GxWambuWrEOzZNLMJHxbV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2xWVF4Jndk.NTL4mPONnV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HppoWG_5QE.iLmnl67zgX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jMSlcuO5OEGgkiADNO7Ij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iDDtZVj1ZU.APBiauYscF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1r5OHc5bsUGfr__w5NzQr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fjDR4.3IxEOCPJOfwC5Z4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jeyaoZsXW0WeZEszYJFdI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rVC6zzoAr060LLdhdK8vw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7lBh_q6er0OA58irbpgtq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EVm_30vFI0efjP_b8jsFC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N.YCwQEt.UqoKRZ0P8tt_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SWWTAtow9EqBW9zklx1NF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xEhHoxQmikykPL6skx5W0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a.KC0iSp9UekceIe54JU0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hUXwKMf.UGT770YWD.Pn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KRQzgBV2KUikyJDJEJkD6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LnSPTs3P8EuG7ErO8LmH3w"/>
</p:tagLst>
</file>

<file path=ppt/theme/theme1.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1958</Words>
  <Application>Microsoft Office PowerPoint</Application>
  <PresentationFormat>On-screen Show (4:3)</PresentationFormat>
  <Paragraphs>194</Paragraphs>
  <Slides>12</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0" baseType="lpstr">
      <vt:lpstr>Calibri</vt:lpstr>
      <vt:lpstr>Wingdings</vt:lpstr>
      <vt:lpstr>Helvetica</vt:lpstr>
      <vt:lpstr>Georgia</vt:lpstr>
      <vt:lpstr>Arial</vt:lpstr>
      <vt:lpstr>Courier New</vt:lpstr>
      <vt:lpstr>Office Theme</vt:lpstr>
      <vt:lpstr>think-cell Slide</vt:lpstr>
      <vt:lpstr>PowerPoint Presentation</vt:lpstr>
      <vt:lpstr>Introduction</vt:lpstr>
      <vt:lpstr>How to use this Vendor Landscape</vt:lpstr>
      <vt:lpstr>Guided Implementation points in the Mid-Market PPM</vt:lpstr>
      <vt:lpstr>What your peers are using</vt:lpstr>
      <vt:lpstr>Market Overview</vt:lpstr>
      <vt:lpstr>Mid-Market PPM vendor selection / knock-out criteria: market share, mind share, and platform coverage</vt:lpstr>
      <vt:lpstr>Mid-Market PPM criteria &amp; weighting factors</vt:lpstr>
      <vt:lpstr>The Info-Tech Mid-Market PPM Value Index</vt:lpstr>
      <vt:lpstr>Table Stakes represent the minimum standard; without these, a product doesn’t even get reviewed</vt:lpstr>
      <vt:lpstr>Advanced Features are the capabilities that allow for granular market differentiation</vt:lpstr>
      <vt:lpstr>Info-Tech Research Group Helps IT Professionals 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2014-03-20T23:44:58Z</dcterms:created>
  <dcterms:modified xsi:type="dcterms:W3CDTF">2014-03-21T16:11:53Z</dcterms:modified>
  <cp:contentStatus/>
</cp:coreProperties>
</file>