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theme/themeOverride1.xml" ContentType="application/vnd.openxmlformats-officedocument.themeOverr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7.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3">
  <p:sldMasterIdLst>
    <p:sldMasterId id="2147483661" r:id="rId1"/>
    <p:sldMasterId id="2147483715" r:id="rId2"/>
  </p:sldMasterIdLst>
  <p:notesMasterIdLst>
    <p:notesMasterId r:id="rId15"/>
  </p:notesMasterIdLst>
  <p:handoutMasterIdLst>
    <p:handoutMasterId r:id="rId16"/>
  </p:handoutMasterIdLst>
  <p:sldIdLst>
    <p:sldId id="410" r:id="rId3"/>
    <p:sldId id="384" r:id="rId4"/>
    <p:sldId id="675" r:id="rId5"/>
    <p:sldId id="725" r:id="rId6"/>
    <p:sldId id="378" r:id="rId7"/>
    <p:sldId id="379" r:id="rId8"/>
    <p:sldId id="557" r:id="rId9"/>
    <p:sldId id="708" r:id="rId10"/>
    <p:sldId id="412" r:id="rId11"/>
    <p:sldId id="550" r:id="rId12"/>
    <p:sldId id="385" r:id="rId13"/>
    <p:sldId id="726" r:id="rId14"/>
  </p:sldIdLst>
  <p:sldSz cx="9144000" cy="6858000" type="screen4x3"/>
  <p:notesSz cx="6858000" cy="9144000"/>
  <p:custDataLst>
    <p:tags r:id="rId17"/>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65"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43F54"/>
    <a:srgbClr val="E8E9DF"/>
    <a:srgbClr val="EA8B00"/>
    <a:srgbClr val="DDDECE"/>
    <a:srgbClr val="FF9900"/>
    <a:srgbClr val="D17D08"/>
    <a:srgbClr val="7FAC85"/>
    <a:srgbClr val="ACA16C"/>
    <a:srgbClr val="867C4C"/>
    <a:srgbClr val="F8B0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948" autoAdjust="0"/>
    <p:restoredTop sz="58722" autoAdjust="0"/>
  </p:normalViewPr>
  <p:slideViewPr>
    <p:cSldViewPr snapToObjects="1">
      <p:cViewPr varScale="1">
        <p:scale>
          <a:sx n="109" d="100"/>
          <a:sy n="109" d="100"/>
        </p:scale>
        <p:origin x="504" y="78"/>
      </p:cViewPr>
      <p:guideLst>
        <p:guide orient="horz"/>
        <p:guide/>
      </p:guideLst>
    </p:cSldViewPr>
  </p:slideViewPr>
  <p:outlineViewPr>
    <p:cViewPr>
      <p:scale>
        <a:sx n="33" d="100"/>
        <a:sy n="33" d="100"/>
      </p:scale>
      <p:origin x="0" y="3150"/>
    </p:cViewPr>
  </p:outlineViewPr>
  <p:notesTextViewPr>
    <p:cViewPr>
      <p:scale>
        <a:sx n="100" d="100"/>
        <a:sy n="100" d="100"/>
      </p:scale>
      <p:origin x="0" y="0"/>
    </p:cViewPr>
  </p:notesTextViewPr>
  <p:sorterViewPr>
    <p:cViewPr>
      <p:scale>
        <a:sx n="66" d="100"/>
        <a:sy n="66" d="100"/>
      </p:scale>
      <p:origin x="0" y="4186"/>
    </p:cViewPr>
  </p:sorterViewPr>
  <p:notesViewPr>
    <p:cSldViewPr snapToObjects="1">
      <p:cViewPr varScale="1">
        <p:scale>
          <a:sx n="69" d="100"/>
          <a:sy n="69" d="100"/>
        </p:scale>
        <p:origin x="-248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loprfpr01\home$\nsaour\C3\pivot%20data_innovation.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loprfpr01\home$\nsaour\C3\pivot%20data_innovat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http://research.sharepoint.infotech.com/FY2013-C2/Innovation/Research%20Materials/Data/pivot%20data_innovati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http://research.sharepoint.infotech.com/FY2013-C2/Innovation/Research%20Materials/Data/innovation_WCO%20pivo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075401234514621"/>
          <c:y val="5.3070248750170856E-2"/>
          <c:w val="0.78364844030741765"/>
          <c:h val="0.746127364188794"/>
        </c:manualLayout>
      </c:layout>
      <c:barChart>
        <c:barDir val="col"/>
        <c:grouping val="clustered"/>
        <c:varyColors val="0"/>
        <c:ser>
          <c:idx val="0"/>
          <c:order val="0"/>
          <c:invertIfNegative val="0"/>
          <c:dPt>
            <c:idx val="1"/>
            <c:invertIfNegative val="0"/>
            <c:bubble3D val="0"/>
            <c:spPr>
              <a:solidFill>
                <a:schemeClr val="accent2"/>
              </a:solidFill>
            </c:spPr>
          </c:dPt>
          <c:dLbls>
            <c:spPr>
              <a:noFill/>
              <a:ln>
                <a:noFill/>
              </a:ln>
              <a:effectLst/>
            </c:spPr>
            <c:txPr>
              <a:bodyPr/>
              <a:lstStyle/>
              <a:p>
                <a:pPr>
                  <a:defRPr>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INNOVATION!$G$57:$G$58</c:f>
              <c:strCache>
                <c:ptCount val="2"/>
                <c:pt idx="0">
                  <c:v>Low Investment</c:v>
                </c:pt>
                <c:pt idx="1">
                  <c:v>High Investment</c:v>
                </c:pt>
              </c:strCache>
            </c:strRef>
          </c:cat>
          <c:val>
            <c:numRef>
              <c:f>INNOVATION!$H$57:$H$58</c:f>
              <c:numCache>
                <c:formatCode>0%</c:formatCode>
                <c:ptCount val="2"/>
                <c:pt idx="0">
                  <c:v>8.0000000000000224E-2</c:v>
                </c:pt>
                <c:pt idx="1">
                  <c:v>0.51</c:v>
                </c:pt>
              </c:numCache>
            </c:numRef>
          </c:val>
        </c:ser>
        <c:dLbls>
          <c:showLegendKey val="0"/>
          <c:showVal val="0"/>
          <c:showCatName val="0"/>
          <c:showSerName val="0"/>
          <c:showPercent val="0"/>
          <c:showBubbleSize val="0"/>
        </c:dLbls>
        <c:gapWidth val="150"/>
        <c:axId val="639038856"/>
        <c:axId val="639039248"/>
      </c:barChart>
      <c:catAx>
        <c:axId val="639038856"/>
        <c:scaling>
          <c:orientation val="minMax"/>
        </c:scaling>
        <c:delete val="0"/>
        <c:axPos val="b"/>
        <c:numFmt formatCode="General" sourceLinked="0"/>
        <c:majorTickMark val="out"/>
        <c:minorTickMark val="none"/>
        <c:tickLblPos val="nextTo"/>
        <c:txPr>
          <a:bodyPr/>
          <a:lstStyle/>
          <a:p>
            <a:pPr>
              <a:defRPr>
                <a:solidFill>
                  <a:schemeClr val="bg1"/>
                </a:solidFill>
                <a:latin typeface="Arial" pitchFamily="34" charset="0"/>
                <a:cs typeface="Arial" pitchFamily="34" charset="0"/>
              </a:defRPr>
            </a:pPr>
            <a:endParaRPr lang="en-US"/>
          </a:p>
        </c:txPr>
        <c:crossAx val="639039248"/>
        <c:crosses val="autoZero"/>
        <c:auto val="1"/>
        <c:lblAlgn val="ctr"/>
        <c:lblOffset val="100"/>
        <c:noMultiLvlLbl val="0"/>
      </c:catAx>
      <c:valAx>
        <c:axId val="639039248"/>
        <c:scaling>
          <c:orientation val="minMax"/>
          <c:max val="1"/>
        </c:scaling>
        <c:delete val="0"/>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rgbClr val="333333"/>
                    </a:solidFill>
                    <a:latin typeface="+mn-lt"/>
                    <a:ea typeface="+mn-ea"/>
                    <a:cs typeface="+mn-cs"/>
                  </a:defRPr>
                </a:pPr>
                <a:r>
                  <a:rPr lang="en-US" sz="1000" b="1" i="0" baseline="0" dirty="0" smtClean="0"/>
                  <a:t>% of orgs investing highly in disruptive tech.</a:t>
                </a:r>
                <a:endParaRPr lang="en-US" sz="1000" dirty="0" smtClean="0"/>
              </a:p>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rgbClr val="333333"/>
                    </a:solidFill>
                    <a:latin typeface="+mn-lt"/>
                    <a:ea typeface="+mn-ea"/>
                    <a:cs typeface="+mn-cs"/>
                  </a:defRPr>
                </a:pPr>
                <a:endParaRPr lang="en-US" sz="1000" dirty="0"/>
              </a:p>
            </c:rich>
          </c:tx>
          <c:layout>
            <c:manualLayout>
              <c:xMode val="edge"/>
              <c:yMode val="edge"/>
              <c:x val="0"/>
              <c:y val="9.6683854610322653E-2"/>
            </c:manualLayout>
          </c:layout>
          <c:overlay val="0"/>
        </c:title>
        <c:numFmt formatCode="0%" sourceLinked="1"/>
        <c:majorTickMark val="out"/>
        <c:minorTickMark val="none"/>
        <c:tickLblPos val="nextTo"/>
        <c:txPr>
          <a:bodyPr/>
          <a:lstStyle/>
          <a:p>
            <a:pPr>
              <a:defRPr>
                <a:latin typeface="Aria"/>
              </a:defRPr>
            </a:pPr>
            <a:endParaRPr lang="en-US"/>
          </a:p>
        </c:txPr>
        <c:crossAx val="639038856"/>
        <c:crosses val="autoZero"/>
        <c:crossBetween val="between"/>
      </c:valAx>
      <c:spPr>
        <a:noFill/>
        <a:ln w="25400">
          <a:noFill/>
        </a:ln>
      </c:spPr>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634352476089491"/>
          <c:y val="5.1400554097404488E-2"/>
          <c:w val="0.77607860342991886"/>
          <c:h val="0.72294192197938445"/>
        </c:manualLayout>
      </c:layout>
      <c:barChart>
        <c:barDir val="col"/>
        <c:grouping val="clustered"/>
        <c:varyColors val="0"/>
        <c:ser>
          <c:idx val="0"/>
          <c:order val="0"/>
          <c:invertIfNegative val="0"/>
          <c:dPt>
            <c:idx val="1"/>
            <c:invertIfNegative val="0"/>
            <c:bubble3D val="0"/>
            <c:spPr>
              <a:solidFill>
                <a:srgbClr val="998F57"/>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Sheet3!$H$25:$H$26</c:f>
              <c:strCache>
                <c:ptCount val="2"/>
                <c:pt idx="0">
                  <c:v>Decreased or No Change</c:v>
                </c:pt>
                <c:pt idx="1">
                  <c:v>Increased</c:v>
                </c:pt>
              </c:strCache>
            </c:strRef>
          </c:cat>
          <c:val>
            <c:numRef>
              <c:f>Sheet3!$I$25:$I$26</c:f>
              <c:numCache>
                <c:formatCode>0%</c:formatCode>
                <c:ptCount val="2"/>
                <c:pt idx="0">
                  <c:v>0.16666666666666666</c:v>
                </c:pt>
                <c:pt idx="1">
                  <c:v>0.35555555555555557</c:v>
                </c:pt>
              </c:numCache>
            </c:numRef>
          </c:val>
        </c:ser>
        <c:dLbls>
          <c:showLegendKey val="0"/>
          <c:showVal val="0"/>
          <c:showCatName val="0"/>
          <c:showSerName val="0"/>
          <c:showPercent val="0"/>
          <c:showBubbleSize val="0"/>
        </c:dLbls>
        <c:gapWidth val="150"/>
        <c:axId val="639040032"/>
        <c:axId val="639040424"/>
      </c:barChart>
      <c:catAx>
        <c:axId val="639040032"/>
        <c:scaling>
          <c:orientation val="minMax"/>
        </c:scaling>
        <c:delete val="0"/>
        <c:axPos val="b"/>
        <c:numFmt formatCode="General" sourceLinked="0"/>
        <c:majorTickMark val="out"/>
        <c:minorTickMark val="none"/>
        <c:tickLblPos val="nextTo"/>
        <c:txPr>
          <a:bodyPr/>
          <a:lstStyle/>
          <a:p>
            <a:pPr>
              <a:defRPr>
                <a:solidFill>
                  <a:schemeClr val="bg1"/>
                </a:solidFill>
              </a:defRPr>
            </a:pPr>
            <a:endParaRPr lang="en-US"/>
          </a:p>
        </c:txPr>
        <c:crossAx val="639040424"/>
        <c:crosses val="autoZero"/>
        <c:auto val="1"/>
        <c:lblAlgn val="ctr"/>
        <c:lblOffset val="100"/>
        <c:noMultiLvlLbl val="0"/>
      </c:catAx>
      <c:valAx>
        <c:axId val="639040424"/>
        <c:scaling>
          <c:orientation val="minMax"/>
          <c:max val="1"/>
        </c:scaling>
        <c:delete val="0"/>
        <c:axPos val="l"/>
        <c:numFmt formatCode="0%" sourceLinked="1"/>
        <c:majorTickMark val="out"/>
        <c:minorTickMark val="none"/>
        <c:tickLblPos val="nextTo"/>
        <c:crossAx val="639040032"/>
        <c:crosses val="autoZero"/>
        <c:crossBetween val="between"/>
      </c:valAx>
    </c:plotArea>
    <c:plotVisOnly val="1"/>
    <c:dispBlanksAs val="gap"/>
    <c:showDLblsOverMax val="0"/>
  </c:chart>
  <c:txPr>
    <a:bodyPr/>
    <a:lstStyle/>
    <a:p>
      <a:pPr>
        <a:defRPr>
          <a:latin typeface="Arial" pitchFamily="34" charset="0"/>
          <a:cs typeface="Arial" pitchFamily="34"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96272965879273"/>
          <c:y val="4.6770924467774859E-2"/>
          <c:w val="0.80537270341207368"/>
          <c:h val="0.8326195683872849"/>
        </c:manualLayout>
      </c:layout>
      <c:barChart>
        <c:barDir val="col"/>
        <c:grouping val="clustered"/>
        <c:varyColors val="0"/>
        <c:ser>
          <c:idx val="0"/>
          <c:order val="0"/>
          <c:invertIfNegative val="0"/>
          <c:dPt>
            <c:idx val="0"/>
            <c:invertIfNegative val="0"/>
            <c:bubble3D val="0"/>
            <c:spPr>
              <a:solidFill>
                <a:schemeClr val="bg1">
                  <a:lumMod val="75000"/>
                </a:schemeClr>
              </a:solidFill>
            </c:spPr>
          </c:dPt>
          <c:dPt>
            <c:idx val="2"/>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'Innovation success 2 servicedel'!$B$71:$B$73</c:f>
              <c:strCache>
                <c:ptCount val="3"/>
                <c:pt idx="0">
                  <c:v>No Basic IT Delivery</c:v>
                </c:pt>
                <c:pt idx="1">
                  <c:v>Basic IT Delivery</c:v>
                </c:pt>
                <c:pt idx="2">
                  <c:v>Advanced IT Delivery</c:v>
                </c:pt>
              </c:strCache>
            </c:strRef>
          </c:cat>
          <c:val>
            <c:numRef>
              <c:f>'Innovation success 2 servicedel'!$C$71:$C$73</c:f>
              <c:numCache>
                <c:formatCode>0%</c:formatCode>
                <c:ptCount val="3"/>
                <c:pt idx="0">
                  <c:v>0.25</c:v>
                </c:pt>
                <c:pt idx="1">
                  <c:v>0.60000000000000064</c:v>
                </c:pt>
                <c:pt idx="2">
                  <c:v>0.76363636363636367</c:v>
                </c:pt>
              </c:numCache>
            </c:numRef>
          </c:val>
        </c:ser>
        <c:dLbls>
          <c:showLegendKey val="0"/>
          <c:showVal val="0"/>
          <c:showCatName val="0"/>
          <c:showSerName val="0"/>
          <c:showPercent val="0"/>
          <c:showBubbleSize val="0"/>
        </c:dLbls>
        <c:gapWidth val="102"/>
        <c:overlap val="-32"/>
        <c:axId val="639041600"/>
        <c:axId val="639041992"/>
      </c:barChart>
      <c:catAx>
        <c:axId val="639041600"/>
        <c:scaling>
          <c:orientation val="minMax"/>
        </c:scaling>
        <c:delete val="0"/>
        <c:axPos val="b"/>
        <c:numFmt formatCode="General" sourceLinked="0"/>
        <c:majorTickMark val="out"/>
        <c:minorTickMark val="none"/>
        <c:tickLblPos val="nextTo"/>
        <c:crossAx val="639041992"/>
        <c:crosses val="autoZero"/>
        <c:auto val="1"/>
        <c:lblAlgn val="ctr"/>
        <c:lblOffset val="100"/>
        <c:noMultiLvlLbl val="0"/>
      </c:catAx>
      <c:valAx>
        <c:axId val="639041992"/>
        <c:scaling>
          <c:orientation val="minMax"/>
          <c:max val="1"/>
        </c:scaling>
        <c:delete val="0"/>
        <c:axPos val="l"/>
        <c:title>
          <c:tx>
            <c:rich>
              <a:bodyPr rot="-5400000" vert="horz"/>
              <a:lstStyle/>
              <a:p>
                <a:pPr>
                  <a:defRPr/>
                </a:pPr>
                <a:r>
                  <a:rPr lang="en-US" dirty="0"/>
                  <a:t>Organizations Noticing IT-Enabled Innovation </a:t>
                </a:r>
                <a:r>
                  <a:rPr lang="en-US" dirty="0" smtClean="0"/>
                  <a:t>Success (%)</a:t>
                </a:r>
                <a:endParaRPr lang="en-US" dirty="0"/>
              </a:p>
            </c:rich>
          </c:tx>
          <c:layout>
            <c:manualLayout>
              <c:xMode val="edge"/>
              <c:yMode val="edge"/>
              <c:x val="3.1058642385166806E-3"/>
              <c:y val="0.13738126732174347"/>
            </c:manualLayout>
          </c:layout>
          <c:overlay val="0"/>
        </c:title>
        <c:numFmt formatCode="0%" sourceLinked="1"/>
        <c:majorTickMark val="out"/>
        <c:minorTickMark val="none"/>
        <c:tickLblPos val="nextTo"/>
        <c:crossAx val="639041600"/>
        <c:crosses val="autoZero"/>
        <c:crossBetween val="between"/>
      </c:valAx>
      <c:spPr>
        <a:noFill/>
        <a:ln w="25400">
          <a:noFill/>
        </a:ln>
      </c:spPr>
    </c:plotArea>
    <c:plotVisOnly val="1"/>
    <c:dispBlanksAs val="gap"/>
    <c:showDLblsOverMax val="0"/>
  </c:chart>
  <c:txPr>
    <a:bodyPr/>
    <a:lstStyle/>
    <a:p>
      <a:pPr>
        <a:defRPr>
          <a:latin typeface="Arial" pitchFamily="34" charset="0"/>
          <a:cs typeface="Arial"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771569777182107"/>
          <c:y val="4.2175278282871397E-2"/>
          <c:w val="0.70327721002960064"/>
          <c:h val="0.88483582888007273"/>
        </c:manualLayout>
      </c:layout>
      <c:barChart>
        <c:barDir val="col"/>
        <c:grouping val="clustered"/>
        <c:varyColors val="0"/>
        <c:ser>
          <c:idx val="0"/>
          <c:order val="0"/>
          <c:invertIfNegative val="0"/>
          <c:dPt>
            <c:idx val="0"/>
            <c:invertIfNegative val="0"/>
            <c:bubble3D val="0"/>
            <c:spPr>
              <a:solidFill>
                <a:schemeClr val="accent1"/>
              </a:solidFill>
            </c:spPr>
          </c:dPt>
          <c:dPt>
            <c:idx val="1"/>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Sheet9!$S$191:$S$192</c:f>
              <c:strCache>
                <c:ptCount val="2"/>
                <c:pt idx="0">
                  <c:v>Lack of Coordination</c:v>
                </c:pt>
                <c:pt idx="1">
                  <c:v>Coordination in Place</c:v>
                </c:pt>
              </c:strCache>
            </c:strRef>
          </c:cat>
          <c:val>
            <c:numRef>
              <c:f>Sheet9!$T$191:$T$192</c:f>
              <c:numCache>
                <c:formatCode>0%</c:formatCode>
                <c:ptCount val="2"/>
                <c:pt idx="0">
                  <c:v>0.14285714285714463</c:v>
                </c:pt>
                <c:pt idx="1">
                  <c:v>0.54545454545454541</c:v>
                </c:pt>
              </c:numCache>
            </c:numRef>
          </c:val>
        </c:ser>
        <c:dLbls>
          <c:showLegendKey val="0"/>
          <c:showVal val="0"/>
          <c:showCatName val="0"/>
          <c:showSerName val="0"/>
          <c:showPercent val="0"/>
          <c:showBubbleSize val="0"/>
        </c:dLbls>
        <c:gapWidth val="150"/>
        <c:axId val="639043560"/>
        <c:axId val="639043952"/>
      </c:barChart>
      <c:catAx>
        <c:axId val="639043560"/>
        <c:scaling>
          <c:orientation val="minMax"/>
        </c:scaling>
        <c:delete val="0"/>
        <c:axPos val="b"/>
        <c:numFmt formatCode="General" sourceLinked="0"/>
        <c:majorTickMark val="out"/>
        <c:minorTickMark val="none"/>
        <c:tickLblPos val="nextTo"/>
        <c:crossAx val="639043952"/>
        <c:crosses val="autoZero"/>
        <c:auto val="1"/>
        <c:lblAlgn val="ctr"/>
        <c:lblOffset val="100"/>
        <c:noMultiLvlLbl val="0"/>
      </c:catAx>
      <c:valAx>
        <c:axId val="639043952"/>
        <c:scaling>
          <c:orientation val="minMax"/>
          <c:max val="1"/>
        </c:scaling>
        <c:delete val="0"/>
        <c:axPos val="l"/>
        <c:title>
          <c:tx>
            <c:rich>
              <a:bodyPr rot="-5400000" vert="horz"/>
              <a:lstStyle/>
              <a:p>
                <a:pPr>
                  <a:defRPr/>
                </a:pPr>
                <a:r>
                  <a:rPr lang="en-US" dirty="0"/>
                  <a:t>Survey</a:t>
                </a:r>
                <a:r>
                  <a:rPr lang="en-US" baseline="0" dirty="0"/>
                  <a:t> </a:t>
                </a:r>
                <a:r>
                  <a:rPr lang="en-US" dirty="0"/>
                  <a:t>Respondents With High Innovation </a:t>
                </a:r>
                <a:r>
                  <a:rPr lang="en-US" dirty="0" smtClean="0"/>
                  <a:t>Success </a:t>
                </a:r>
                <a:r>
                  <a:rPr lang="en-US" baseline="30000" dirty="0" smtClean="0"/>
                  <a:t>1</a:t>
                </a:r>
                <a:r>
                  <a:rPr lang="en-US" dirty="0" smtClean="0"/>
                  <a:t> </a:t>
                </a:r>
                <a:r>
                  <a:rPr lang="en-US" dirty="0"/>
                  <a:t>(%)</a:t>
                </a:r>
              </a:p>
            </c:rich>
          </c:tx>
          <c:overlay val="0"/>
        </c:title>
        <c:numFmt formatCode="0%" sourceLinked="0"/>
        <c:majorTickMark val="out"/>
        <c:minorTickMark val="none"/>
        <c:tickLblPos val="nextTo"/>
        <c:crossAx val="639043560"/>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drawing1.xml><?xml version="1.0" encoding="utf-8"?>
<c:userShapes xmlns:c="http://schemas.openxmlformats.org/drawingml/2006/chart">
  <cdr:relSizeAnchor xmlns:cdr="http://schemas.openxmlformats.org/drawingml/2006/chartDrawing">
    <cdr:from>
      <cdr:x>0.18197</cdr:x>
      <cdr:y>0</cdr:y>
    </cdr:from>
    <cdr:to>
      <cdr:x>1</cdr:x>
      <cdr:y>0.26406</cdr:y>
    </cdr:to>
    <cdr:sp macro="" textlink="">
      <cdr:nvSpPr>
        <cdr:cNvPr id="2" name="TextBox 1"/>
        <cdr:cNvSpPr txBox="1"/>
      </cdr:nvSpPr>
      <cdr:spPr>
        <a:xfrm xmlns:a="http://schemas.openxmlformats.org/drawingml/2006/main">
          <a:off x="737803" y="0"/>
          <a:ext cx="3316746" cy="7243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b="1" dirty="0" smtClean="0">
              <a:solidFill>
                <a:schemeClr val="tx1"/>
              </a:solidFill>
              <a:latin typeface="Arial" pitchFamily="34" charset="0"/>
              <a:cs typeface="Arial" pitchFamily="34" charset="0"/>
            </a:rPr>
            <a:t>Organizations </a:t>
          </a:r>
          <a:r>
            <a:rPr lang="en-US" b="1" dirty="0" smtClean="0">
              <a:solidFill>
                <a:schemeClr val="tx1"/>
              </a:solidFill>
              <a:latin typeface="Arial" pitchFamily="34" charset="0"/>
              <a:cs typeface="Arial" pitchFamily="34" charset="0"/>
            </a:rPr>
            <a:t>who invest more in </a:t>
          </a:r>
          <a:r>
            <a:rPr lang="en-US" b="1" dirty="0">
              <a:solidFill>
                <a:schemeClr val="tx1"/>
              </a:solidFill>
              <a:latin typeface="Arial" pitchFamily="34" charset="0"/>
              <a:cs typeface="Arial" pitchFamily="34" charset="0"/>
            </a:rPr>
            <a:t>d</a:t>
          </a:r>
          <a:r>
            <a:rPr lang="en-US" b="1" dirty="0" smtClean="0">
              <a:solidFill>
                <a:schemeClr val="tx1"/>
              </a:solidFill>
              <a:latin typeface="Arial" pitchFamily="34" charset="0"/>
              <a:cs typeface="Arial" pitchFamily="34" charset="0"/>
            </a:rPr>
            <a:t>isruptive </a:t>
          </a:r>
          <a:r>
            <a:rPr lang="en-US" b="1" dirty="0">
              <a:solidFill>
                <a:schemeClr val="tx1"/>
              </a:solidFill>
              <a:latin typeface="Arial" pitchFamily="34" charset="0"/>
              <a:cs typeface="Arial" pitchFamily="34" charset="0"/>
            </a:rPr>
            <a:t>t</a:t>
          </a:r>
          <a:r>
            <a:rPr lang="en-US" b="1" dirty="0" smtClean="0">
              <a:solidFill>
                <a:schemeClr val="tx1"/>
              </a:solidFill>
              <a:latin typeface="Arial" pitchFamily="34" charset="0"/>
              <a:cs typeface="Arial" pitchFamily="34" charset="0"/>
            </a:rPr>
            <a:t>echnologies get more ROI from innovation</a:t>
          </a:r>
          <a:endParaRPr lang="en-US" sz="1100" b="1" dirty="0">
            <a:solidFill>
              <a:schemeClr val="tx1"/>
            </a:solidFill>
            <a:latin typeface="Arial" pitchFamily="34" charset="0"/>
            <a:cs typeface="Arial" pitchFamily="34" charset="0"/>
          </a:endParaRPr>
        </a:p>
      </cdr:txBody>
    </cdr:sp>
  </cdr:relSizeAnchor>
  <cdr:relSizeAnchor xmlns:cdr="http://schemas.openxmlformats.org/drawingml/2006/chartDrawing">
    <cdr:from>
      <cdr:x>0.32405</cdr:x>
      <cdr:y>0.79529</cdr:y>
    </cdr:from>
    <cdr:to>
      <cdr:x>0.44837</cdr:x>
      <cdr:y>0.86389</cdr:y>
    </cdr:to>
    <cdr:sp macro="" textlink="">
      <cdr:nvSpPr>
        <cdr:cNvPr id="3" name="TextBox 2"/>
        <cdr:cNvSpPr txBox="1"/>
      </cdr:nvSpPr>
      <cdr:spPr>
        <a:xfrm xmlns:a="http://schemas.openxmlformats.org/drawingml/2006/main">
          <a:off x="1313867" y="2468035"/>
          <a:ext cx="504056" cy="21288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000" dirty="0" smtClean="0"/>
            <a:t>Low</a:t>
          </a:r>
          <a:endParaRPr lang="en-US" sz="1000" dirty="0"/>
        </a:p>
      </cdr:txBody>
    </cdr:sp>
  </cdr:relSizeAnchor>
  <cdr:relSizeAnchor xmlns:cdr="http://schemas.openxmlformats.org/drawingml/2006/chartDrawing">
    <cdr:from>
      <cdr:x>0.71476</cdr:x>
      <cdr:y>0.79529</cdr:y>
    </cdr:from>
    <cdr:to>
      <cdr:x>0.83908</cdr:x>
      <cdr:y>0.86389</cdr:y>
    </cdr:to>
    <cdr:sp macro="" textlink="">
      <cdr:nvSpPr>
        <cdr:cNvPr id="4" name="TextBox 1"/>
        <cdr:cNvSpPr txBox="1"/>
      </cdr:nvSpPr>
      <cdr:spPr>
        <a:xfrm xmlns:a="http://schemas.openxmlformats.org/drawingml/2006/main">
          <a:off x="2898043" y="2468035"/>
          <a:ext cx="504056" cy="21288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t>High</a:t>
          </a:r>
          <a:endParaRPr lang="en-US" sz="1000" dirty="0"/>
        </a:p>
      </cdr:txBody>
    </cdr:sp>
  </cdr:relSizeAnchor>
</c:userShapes>
</file>

<file path=ppt/drawings/drawing2.xml><?xml version="1.0" encoding="utf-8"?>
<c:userShapes xmlns:c="http://schemas.openxmlformats.org/drawingml/2006/chart">
  <cdr:relSizeAnchor xmlns:cdr="http://schemas.openxmlformats.org/drawingml/2006/chartDrawing">
    <cdr:from>
      <cdr:x>0.36017</cdr:x>
      <cdr:y>0.75803</cdr:y>
    </cdr:from>
    <cdr:to>
      <cdr:x>0.56697</cdr:x>
      <cdr:y>0.83307</cdr:y>
    </cdr:to>
    <cdr:sp macro="" textlink="">
      <cdr:nvSpPr>
        <cdr:cNvPr id="2" name="TextBox 1"/>
        <cdr:cNvSpPr txBox="1"/>
      </cdr:nvSpPr>
      <cdr:spPr>
        <a:xfrm xmlns:a="http://schemas.openxmlformats.org/drawingml/2006/main">
          <a:off x="1592560" y="2339997"/>
          <a:ext cx="914400" cy="23165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000" dirty="0" smtClean="0"/>
            <a:t>Low</a:t>
          </a:r>
          <a:endParaRPr lang="en-US" sz="1000" dirty="0"/>
        </a:p>
      </cdr:txBody>
    </cdr:sp>
  </cdr:relSizeAnchor>
  <cdr:relSizeAnchor xmlns:cdr="http://schemas.openxmlformats.org/drawingml/2006/chartDrawing">
    <cdr:from>
      <cdr:x>0.75101</cdr:x>
      <cdr:y>0.75803</cdr:y>
    </cdr:from>
    <cdr:to>
      <cdr:x>0.95781</cdr:x>
      <cdr:y>0.83307</cdr:y>
    </cdr:to>
    <cdr:sp macro="" textlink="">
      <cdr:nvSpPr>
        <cdr:cNvPr id="3" name="TextBox 1"/>
        <cdr:cNvSpPr txBox="1"/>
      </cdr:nvSpPr>
      <cdr:spPr>
        <a:xfrm xmlns:a="http://schemas.openxmlformats.org/drawingml/2006/main">
          <a:off x="3320752" y="2339997"/>
          <a:ext cx="914400" cy="23165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t>High</a:t>
          </a:r>
          <a:endParaRPr lang="en-US" sz="1000" dirty="0"/>
        </a:p>
      </cdr:txBody>
    </cdr:sp>
  </cdr:relSizeAnchor>
  <cdr:relSizeAnchor xmlns:cdr="http://schemas.openxmlformats.org/drawingml/2006/chartDrawing">
    <cdr:from>
      <cdr:x>0</cdr:x>
      <cdr:y>0.00095</cdr:y>
    </cdr:from>
    <cdr:to>
      <cdr:x>0.2068</cdr:x>
      <cdr:y>0.814</cdr:y>
    </cdr:to>
    <cdr:sp macro="" textlink="">
      <cdr:nvSpPr>
        <cdr:cNvPr id="4" name="TextBox 3"/>
        <cdr:cNvSpPr txBox="1"/>
      </cdr:nvSpPr>
      <cdr:spPr>
        <a:xfrm xmlns:a="http://schemas.openxmlformats.org/drawingml/2006/main" rot="16200000">
          <a:off x="-797734" y="800666"/>
          <a:ext cx="2509867"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b="1" dirty="0" smtClean="0"/>
            <a:t>% of orgs noticing an increase in the # of projects taken on by the business without IT</a:t>
          </a:r>
          <a:endParaRPr lang="en-US" sz="10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12/04/2013</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3363965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20545572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4282627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extLst>
      <p:ext uri="{BB962C8B-B14F-4D97-AF65-F5344CB8AC3E}">
        <p14:creationId xmlns:p14="http://schemas.microsoft.com/office/powerpoint/2010/main" val="29347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1494239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extLst>
      <p:ext uri="{BB962C8B-B14F-4D97-AF65-F5344CB8AC3E}">
        <p14:creationId xmlns:p14="http://schemas.microsoft.com/office/powerpoint/2010/main" val="4016943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4205740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3424266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1407338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1612325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2283403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F04C8AD3-49DF-4D83-B51A-05FEC8006F21}" type="slidenum">
              <a:rPr lang="en-CA" smtClean="0"/>
              <a:pPr/>
              <a:t>7</a:t>
            </a:fld>
            <a:endParaRPr lang="en-CA" dirty="0"/>
          </a:p>
        </p:txBody>
      </p:sp>
    </p:spTree>
    <p:extLst>
      <p:ext uri="{BB962C8B-B14F-4D97-AF65-F5344CB8AC3E}">
        <p14:creationId xmlns:p14="http://schemas.microsoft.com/office/powerpoint/2010/main" val="1222068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F04C8AD3-49DF-4D83-B51A-05FEC8006F21}" type="slidenum">
              <a:rPr lang="en-CA" smtClean="0"/>
              <a:pPr/>
              <a:t>8</a:t>
            </a:fld>
            <a:endParaRPr lang="en-CA" dirty="0"/>
          </a:p>
        </p:txBody>
      </p:sp>
    </p:spTree>
    <p:extLst>
      <p:ext uri="{BB962C8B-B14F-4D97-AF65-F5344CB8AC3E}">
        <p14:creationId xmlns:p14="http://schemas.microsoft.com/office/powerpoint/2010/main" val="3919832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9733655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1997-2012 Info-Tech Research Group Inc.</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a:solidFill>
                  <a:srgbClr val="333333"/>
                </a:solidFill>
                <a:latin typeface="Aria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a:solidFill>
                  <a:srgbClr val="333333"/>
                </a:solidFill>
                <a:latin typeface="Arial"/>
              </a:rPr>
              <a:t>Sections:</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slideLayout" Target="../slideLayouts/slideLayout45.xml"/><Relationship Id="rId26" Type="http://schemas.openxmlformats.org/officeDocument/2006/relationships/slideLayout" Target="../slideLayouts/slideLayout53.xml"/><Relationship Id="rId3" Type="http://schemas.openxmlformats.org/officeDocument/2006/relationships/slideLayout" Target="../slideLayouts/slideLayout30.xml"/><Relationship Id="rId21" Type="http://schemas.openxmlformats.org/officeDocument/2006/relationships/slideLayout" Target="../slideLayouts/slideLayout48.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5" Type="http://schemas.openxmlformats.org/officeDocument/2006/relationships/slideLayout" Target="../slideLayouts/slideLayout52.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20" Type="http://schemas.openxmlformats.org/officeDocument/2006/relationships/slideLayout" Target="../slideLayouts/slideLayout47.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24" Type="http://schemas.openxmlformats.org/officeDocument/2006/relationships/slideLayout" Target="../slideLayouts/slideLayout51.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23" Type="http://schemas.openxmlformats.org/officeDocument/2006/relationships/slideLayout" Target="../slideLayouts/slideLayout50.xml"/><Relationship Id="rId28" Type="http://schemas.openxmlformats.org/officeDocument/2006/relationships/theme" Target="../theme/theme2.xml"/><Relationship Id="rId10" Type="http://schemas.openxmlformats.org/officeDocument/2006/relationships/slideLayout" Target="../slideLayouts/slideLayout37.xml"/><Relationship Id="rId19" Type="http://schemas.openxmlformats.org/officeDocument/2006/relationships/slideLayout" Target="../slideLayouts/slideLayout46.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 Id="rId22" Type="http://schemas.openxmlformats.org/officeDocument/2006/relationships/slideLayout" Target="../slideLayouts/slideLayout49.xml"/><Relationship Id="rId27"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a:r>
              <a:rPr lang="en-CA" sz="1000" dirty="0">
                <a:solidFill>
                  <a:srgbClr val="FFFFFF"/>
                </a:solidFill>
              </a:rPr>
              <a:t>Info-Tech Research Group</a:t>
            </a: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gn="l"/>
            <a:fld id="{FF20F8B6-5AB9-41C4-A82C-4155E8A92B2C}" type="slidenum">
              <a:rPr lang="en-CA" sz="1000">
                <a:solidFill>
                  <a:srgbClr val="FFFFFF"/>
                </a:solidFill>
              </a:rPr>
              <a:pPr marL="179388" algn="l"/>
              <a:t>‹#›</a:t>
            </a:fld>
            <a:endParaRPr lang="en-CA" sz="10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 id="2147483734" r:id="rId19"/>
    <p:sldLayoutId id="2147483735" r:id="rId20"/>
    <p:sldLayoutId id="2147483736" r:id="rId21"/>
    <p:sldLayoutId id="2147483737" r:id="rId22"/>
    <p:sldLayoutId id="2147483738" r:id="rId23"/>
    <p:sldLayoutId id="2147483739" r:id="rId24"/>
    <p:sldLayoutId id="2147483740" r:id="rId25"/>
    <p:sldLayoutId id="2147483741" r:id="rId26"/>
    <p:sldLayoutId id="2147483742"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institutionalize-innovation-through-it?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tags" Target="../tags/tag102.xml"/><Relationship Id="rId13" Type="http://schemas.openxmlformats.org/officeDocument/2006/relationships/tags" Target="../tags/tag107.xml"/><Relationship Id="rId18" Type="http://schemas.openxmlformats.org/officeDocument/2006/relationships/image" Target="../media/image14.wmf"/><Relationship Id="rId3" Type="http://schemas.openxmlformats.org/officeDocument/2006/relationships/tags" Target="../tags/tag97.xml"/><Relationship Id="rId7" Type="http://schemas.openxmlformats.org/officeDocument/2006/relationships/tags" Target="../tags/tag101.xml"/><Relationship Id="rId12" Type="http://schemas.openxmlformats.org/officeDocument/2006/relationships/tags" Target="../tags/tag106.xml"/><Relationship Id="rId17" Type="http://schemas.openxmlformats.org/officeDocument/2006/relationships/image" Target="../media/image7.emf"/><Relationship Id="rId2" Type="http://schemas.openxmlformats.org/officeDocument/2006/relationships/tags" Target="../tags/tag96.xml"/><Relationship Id="rId16" Type="http://schemas.openxmlformats.org/officeDocument/2006/relationships/oleObject" Target="../embeddings/oleObject5.bin"/><Relationship Id="rId20" Type="http://schemas.openxmlformats.org/officeDocument/2006/relationships/image" Target="../media/image4.gif"/><Relationship Id="rId1" Type="http://schemas.openxmlformats.org/officeDocument/2006/relationships/vmlDrawing" Target="../drawings/vmlDrawing5.vml"/><Relationship Id="rId6" Type="http://schemas.openxmlformats.org/officeDocument/2006/relationships/tags" Target="../tags/tag100.xml"/><Relationship Id="rId11" Type="http://schemas.openxmlformats.org/officeDocument/2006/relationships/tags" Target="../tags/tag105.xml"/><Relationship Id="rId5" Type="http://schemas.openxmlformats.org/officeDocument/2006/relationships/tags" Target="../tags/tag99.xml"/><Relationship Id="rId15" Type="http://schemas.openxmlformats.org/officeDocument/2006/relationships/notesSlide" Target="../notesSlides/notesSlide10.xml"/><Relationship Id="rId10" Type="http://schemas.openxmlformats.org/officeDocument/2006/relationships/tags" Target="../tags/tag104.xml"/><Relationship Id="rId19" Type="http://schemas.openxmlformats.org/officeDocument/2006/relationships/hyperlink" Target="http://www.infotech.com/research/ss/it-institutionalize-innovation-through-it?utm_source=SS_Sample&amp;utm_medium=Collateral&amp;utm_campaign=Collateral" TargetMode="External"/><Relationship Id="rId4" Type="http://schemas.openxmlformats.org/officeDocument/2006/relationships/tags" Target="../tags/tag98.xml"/><Relationship Id="rId9" Type="http://schemas.openxmlformats.org/officeDocument/2006/relationships/tags" Target="../tags/tag103.xml"/><Relationship Id="rId14"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infotech.com/research/ss/it-institutionalize-innovation-through-it?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16.png"/><Relationship Id="rId4" Type="http://schemas.openxmlformats.org/officeDocument/2006/relationships/hyperlink" Target="http://www.infotech.com/research/ss/it-institutionalize-innovation-through-it?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institutionalize-innovation-through-it?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it-institutionalize-innovation-through-it?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35.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image" Target="../media/image5.emf"/><Relationship Id="rId3" Type="http://schemas.openxmlformats.org/officeDocument/2006/relationships/tags" Target="../tags/tag3.xml"/><Relationship Id="rId21" Type="http://schemas.openxmlformats.org/officeDocument/2006/relationships/image" Target="../media/image4.gif"/><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oleObject" Target="../embeddings/oleObject1.bin"/><Relationship Id="rId2" Type="http://schemas.openxmlformats.org/officeDocument/2006/relationships/tags" Target="../tags/tag2.xml"/><Relationship Id="rId16" Type="http://schemas.openxmlformats.org/officeDocument/2006/relationships/image" Target="../media/image6.jpeg"/><Relationship Id="rId20" Type="http://schemas.openxmlformats.org/officeDocument/2006/relationships/hyperlink" Target="http://www.infotech.com/research/ss/it-institutionalize-innovation-through-it?utm_source=SS_Sample&amp;utm_medium=Collateral&amp;utm_campaign=Collateral" TargetMode="Externa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notesSlide" Target="../notesSlides/notesSlide4.xml"/><Relationship Id="rId10" Type="http://schemas.openxmlformats.org/officeDocument/2006/relationships/tags" Target="../tags/tag10.xml"/><Relationship Id="rId19" Type="http://schemas.openxmlformats.org/officeDocument/2006/relationships/hyperlink" Target="http://www.infotech.com/research/ss/it-build-a-culture-of-it-innovation" TargetMode="Externa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4.gif"/><Relationship Id="rId5" Type="http://schemas.openxmlformats.org/officeDocument/2006/relationships/hyperlink" Target="http://www.infotech.com/research/ss/it-institutionalize-innovation-through-it?utm_source=SS_Sample&amp;utm_medium=Collateral&amp;utm_campaign=Collateral" TargetMode="Externa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tags" Target="../tags/tag24.xml"/><Relationship Id="rId18" Type="http://schemas.openxmlformats.org/officeDocument/2006/relationships/image" Target="../media/image7.emf"/><Relationship Id="rId3" Type="http://schemas.openxmlformats.org/officeDocument/2006/relationships/tags" Target="../tags/tag14.xml"/><Relationship Id="rId21" Type="http://schemas.openxmlformats.org/officeDocument/2006/relationships/image" Target="../media/image4.gif"/><Relationship Id="rId7" Type="http://schemas.openxmlformats.org/officeDocument/2006/relationships/tags" Target="../tags/tag18.xml"/><Relationship Id="rId12" Type="http://schemas.openxmlformats.org/officeDocument/2006/relationships/tags" Target="../tags/tag23.xml"/><Relationship Id="rId17" Type="http://schemas.openxmlformats.org/officeDocument/2006/relationships/oleObject" Target="../embeddings/oleObject2.bin"/><Relationship Id="rId2" Type="http://schemas.openxmlformats.org/officeDocument/2006/relationships/vmlDrawing" Target="../drawings/vmlDrawing2.vml"/><Relationship Id="rId16" Type="http://schemas.openxmlformats.org/officeDocument/2006/relationships/notesSlide" Target="../notesSlides/notesSlide6.xml"/><Relationship Id="rId20" Type="http://schemas.openxmlformats.org/officeDocument/2006/relationships/hyperlink" Target="http://www.infotech.com/research/ss/it-institutionalize-innovation-through-it?utm_source=SS_Sample&amp;utm_medium=Collateral&amp;utm_campaign=Collateral" TargetMode="External"/><Relationship Id="rId1" Type="http://schemas.openxmlformats.org/officeDocument/2006/relationships/themeOverride" Target="../theme/themeOverride1.xml"/><Relationship Id="rId6" Type="http://schemas.openxmlformats.org/officeDocument/2006/relationships/tags" Target="../tags/tag17.xml"/><Relationship Id="rId11" Type="http://schemas.openxmlformats.org/officeDocument/2006/relationships/tags" Target="../tags/tag22.xml"/><Relationship Id="rId5" Type="http://schemas.openxmlformats.org/officeDocument/2006/relationships/tags" Target="../tags/tag16.xml"/><Relationship Id="rId15" Type="http://schemas.openxmlformats.org/officeDocument/2006/relationships/slideLayout" Target="../slideLayouts/slideLayout6.xml"/><Relationship Id="rId10" Type="http://schemas.openxmlformats.org/officeDocument/2006/relationships/tags" Target="../tags/tag21.xml"/><Relationship Id="rId19" Type="http://schemas.openxmlformats.org/officeDocument/2006/relationships/chart" Target="../charts/chart3.xml"/><Relationship Id="rId4" Type="http://schemas.openxmlformats.org/officeDocument/2006/relationships/tags" Target="../tags/tag15.xml"/><Relationship Id="rId9" Type="http://schemas.openxmlformats.org/officeDocument/2006/relationships/tags" Target="../tags/tag20.xml"/><Relationship Id="rId14" Type="http://schemas.openxmlformats.org/officeDocument/2006/relationships/tags" Target="../tags/tag25.xml"/></Relationships>
</file>

<file path=ppt/slides/_rels/slide7.xml.rels><?xml version="1.0" encoding="UTF-8" standalone="yes"?>
<Relationships xmlns="http://schemas.openxmlformats.org/package/2006/relationships"><Relationship Id="rId13" Type="http://schemas.openxmlformats.org/officeDocument/2006/relationships/tags" Target="../tags/tag37.xml"/><Relationship Id="rId18" Type="http://schemas.openxmlformats.org/officeDocument/2006/relationships/tags" Target="../tags/tag42.xml"/><Relationship Id="rId26" Type="http://schemas.openxmlformats.org/officeDocument/2006/relationships/tags" Target="../tags/tag50.xml"/><Relationship Id="rId39" Type="http://schemas.openxmlformats.org/officeDocument/2006/relationships/tags" Target="../tags/tag63.xml"/><Relationship Id="rId21" Type="http://schemas.openxmlformats.org/officeDocument/2006/relationships/tags" Target="../tags/tag45.xml"/><Relationship Id="rId34" Type="http://schemas.openxmlformats.org/officeDocument/2006/relationships/tags" Target="../tags/tag58.xml"/><Relationship Id="rId42" Type="http://schemas.openxmlformats.org/officeDocument/2006/relationships/tags" Target="../tags/tag66.xml"/><Relationship Id="rId47" Type="http://schemas.openxmlformats.org/officeDocument/2006/relationships/slideLayout" Target="../slideLayouts/slideLayout8.xml"/><Relationship Id="rId50" Type="http://schemas.openxmlformats.org/officeDocument/2006/relationships/image" Target="../media/image7.emf"/><Relationship Id="rId55" Type="http://schemas.openxmlformats.org/officeDocument/2006/relationships/image" Target="../media/image4.gif"/><Relationship Id="rId7" Type="http://schemas.openxmlformats.org/officeDocument/2006/relationships/tags" Target="../tags/tag31.xml"/><Relationship Id="rId12" Type="http://schemas.openxmlformats.org/officeDocument/2006/relationships/tags" Target="../tags/tag36.xml"/><Relationship Id="rId17" Type="http://schemas.openxmlformats.org/officeDocument/2006/relationships/tags" Target="../tags/tag41.xml"/><Relationship Id="rId25" Type="http://schemas.openxmlformats.org/officeDocument/2006/relationships/tags" Target="../tags/tag49.xml"/><Relationship Id="rId33" Type="http://schemas.openxmlformats.org/officeDocument/2006/relationships/tags" Target="../tags/tag57.xml"/><Relationship Id="rId38" Type="http://schemas.openxmlformats.org/officeDocument/2006/relationships/tags" Target="../tags/tag62.xml"/><Relationship Id="rId46" Type="http://schemas.openxmlformats.org/officeDocument/2006/relationships/tags" Target="../tags/tag70.xml"/><Relationship Id="rId2" Type="http://schemas.openxmlformats.org/officeDocument/2006/relationships/tags" Target="../tags/tag26.xml"/><Relationship Id="rId16" Type="http://schemas.openxmlformats.org/officeDocument/2006/relationships/tags" Target="../tags/tag40.xml"/><Relationship Id="rId20" Type="http://schemas.openxmlformats.org/officeDocument/2006/relationships/tags" Target="../tags/tag44.xml"/><Relationship Id="rId29" Type="http://schemas.openxmlformats.org/officeDocument/2006/relationships/tags" Target="../tags/tag53.xml"/><Relationship Id="rId41" Type="http://schemas.openxmlformats.org/officeDocument/2006/relationships/tags" Target="../tags/tag65.xml"/><Relationship Id="rId54" Type="http://schemas.openxmlformats.org/officeDocument/2006/relationships/hyperlink" Target="http://www.infotech.com/research/ss/it-institutionalize-innovation-through-it?utm_source=SS_Sample&amp;utm_medium=Collateral&amp;utm_campaign=Collateral" TargetMode="External"/><Relationship Id="rId1" Type="http://schemas.openxmlformats.org/officeDocument/2006/relationships/vmlDrawing" Target="../drawings/vmlDrawing3.vml"/><Relationship Id="rId6" Type="http://schemas.openxmlformats.org/officeDocument/2006/relationships/tags" Target="../tags/tag30.xml"/><Relationship Id="rId11" Type="http://schemas.openxmlformats.org/officeDocument/2006/relationships/tags" Target="../tags/tag35.xml"/><Relationship Id="rId24" Type="http://schemas.openxmlformats.org/officeDocument/2006/relationships/tags" Target="../tags/tag48.xml"/><Relationship Id="rId32" Type="http://schemas.openxmlformats.org/officeDocument/2006/relationships/tags" Target="../tags/tag56.xml"/><Relationship Id="rId37" Type="http://schemas.openxmlformats.org/officeDocument/2006/relationships/tags" Target="../tags/tag61.xml"/><Relationship Id="rId40" Type="http://schemas.openxmlformats.org/officeDocument/2006/relationships/tags" Target="../tags/tag64.xml"/><Relationship Id="rId45" Type="http://schemas.openxmlformats.org/officeDocument/2006/relationships/tags" Target="../tags/tag69.xml"/><Relationship Id="rId53" Type="http://schemas.openxmlformats.org/officeDocument/2006/relationships/image" Target="../media/image8.wmf"/><Relationship Id="rId5" Type="http://schemas.openxmlformats.org/officeDocument/2006/relationships/tags" Target="../tags/tag29.xml"/><Relationship Id="rId15" Type="http://schemas.openxmlformats.org/officeDocument/2006/relationships/tags" Target="../tags/tag39.xml"/><Relationship Id="rId23" Type="http://schemas.openxmlformats.org/officeDocument/2006/relationships/tags" Target="../tags/tag47.xml"/><Relationship Id="rId28" Type="http://schemas.openxmlformats.org/officeDocument/2006/relationships/tags" Target="../tags/tag52.xml"/><Relationship Id="rId36" Type="http://schemas.openxmlformats.org/officeDocument/2006/relationships/tags" Target="../tags/tag60.xml"/><Relationship Id="rId49" Type="http://schemas.openxmlformats.org/officeDocument/2006/relationships/oleObject" Target="../embeddings/oleObject3.bin"/><Relationship Id="rId10" Type="http://schemas.openxmlformats.org/officeDocument/2006/relationships/tags" Target="../tags/tag34.xml"/><Relationship Id="rId19" Type="http://schemas.openxmlformats.org/officeDocument/2006/relationships/tags" Target="../tags/tag43.xml"/><Relationship Id="rId31" Type="http://schemas.openxmlformats.org/officeDocument/2006/relationships/tags" Target="../tags/tag55.xml"/><Relationship Id="rId44" Type="http://schemas.openxmlformats.org/officeDocument/2006/relationships/tags" Target="../tags/tag68.xml"/><Relationship Id="rId52" Type="http://schemas.openxmlformats.org/officeDocument/2006/relationships/hyperlink" Target="http://www.infotech.com/research/ss/it-move-to-a-stable-controlled-it-department" TargetMode="External"/><Relationship Id="rId4" Type="http://schemas.openxmlformats.org/officeDocument/2006/relationships/tags" Target="../tags/tag28.xml"/><Relationship Id="rId9" Type="http://schemas.openxmlformats.org/officeDocument/2006/relationships/tags" Target="../tags/tag33.xml"/><Relationship Id="rId14" Type="http://schemas.openxmlformats.org/officeDocument/2006/relationships/tags" Target="../tags/tag38.xml"/><Relationship Id="rId22" Type="http://schemas.openxmlformats.org/officeDocument/2006/relationships/tags" Target="../tags/tag46.xml"/><Relationship Id="rId27" Type="http://schemas.openxmlformats.org/officeDocument/2006/relationships/tags" Target="../tags/tag51.xml"/><Relationship Id="rId30" Type="http://schemas.openxmlformats.org/officeDocument/2006/relationships/tags" Target="../tags/tag54.xml"/><Relationship Id="rId35" Type="http://schemas.openxmlformats.org/officeDocument/2006/relationships/tags" Target="../tags/tag59.xml"/><Relationship Id="rId43" Type="http://schemas.openxmlformats.org/officeDocument/2006/relationships/tags" Target="../tags/tag67.xml"/><Relationship Id="rId48" Type="http://schemas.openxmlformats.org/officeDocument/2006/relationships/notesSlide" Target="../notesSlides/notesSlide7.xml"/><Relationship Id="rId8" Type="http://schemas.openxmlformats.org/officeDocument/2006/relationships/tags" Target="../tags/tag32.xml"/><Relationship Id="rId51" Type="http://schemas.openxmlformats.org/officeDocument/2006/relationships/hyperlink" Target="http://www.infotech.com/research/ss/it-decode-the-real-corporate-strategy" TargetMode="External"/><Relationship Id="rId3" Type="http://schemas.openxmlformats.org/officeDocument/2006/relationships/tags" Target="../tags/tag27.xml"/></Relationships>
</file>

<file path=ppt/slides/_rels/slide8.xml.rels><?xml version="1.0" encoding="UTF-8" standalone="yes"?>
<Relationships xmlns="http://schemas.openxmlformats.org/package/2006/relationships"><Relationship Id="rId8" Type="http://schemas.openxmlformats.org/officeDocument/2006/relationships/tags" Target="../tags/tag77.xml"/><Relationship Id="rId13" Type="http://schemas.openxmlformats.org/officeDocument/2006/relationships/tags" Target="../tags/tag82.xml"/><Relationship Id="rId18" Type="http://schemas.openxmlformats.org/officeDocument/2006/relationships/tags" Target="../tags/tag87.xml"/><Relationship Id="rId26" Type="http://schemas.openxmlformats.org/officeDocument/2006/relationships/tags" Target="../tags/tag95.xml"/><Relationship Id="rId3" Type="http://schemas.openxmlformats.org/officeDocument/2006/relationships/tags" Target="../tags/tag72.xml"/><Relationship Id="rId21" Type="http://schemas.openxmlformats.org/officeDocument/2006/relationships/tags" Target="../tags/tag90.xml"/><Relationship Id="rId34" Type="http://schemas.openxmlformats.org/officeDocument/2006/relationships/hyperlink" Target="http://www.infotech.com/research/ss/it-institutionalize-innovation-through-it?utm_source=SS_Sample&amp;utm_medium=Collateral&amp;utm_campaign=Collateral" TargetMode="External"/><Relationship Id="rId7" Type="http://schemas.openxmlformats.org/officeDocument/2006/relationships/tags" Target="../tags/tag76.xml"/><Relationship Id="rId12" Type="http://schemas.openxmlformats.org/officeDocument/2006/relationships/tags" Target="../tags/tag81.xml"/><Relationship Id="rId17" Type="http://schemas.openxmlformats.org/officeDocument/2006/relationships/tags" Target="../tags/tag86.xml"/><Relationship Id="rId25" Type="http://schemas.openxmlformats.org/officeDocument/2006/relationships/tags" Target="../tags/tag94.xml"/><Relationship Id="rId33" Type="http://schemas.openxmlformats.org/officeDocument/2006/relationships/image" Target="../media/image11.gif"/><Relationship Id="rId2" Type="http://schemas.openxmlformats.org/officeDocument/2006/relationships/tags" Target="../tags/tag71.xml"/><Relationship Id="rId16" Type="http://schemas.openxmlformats.org/officeDocument/2006/relationships/tags" Target="../tags/tag85.xml"/><Relationship Id="rId20" Type="http://schemas.openxmlformats.org/officeDocument/2006/relationships/tags" Target="../tags/tag89.xml"/><Relationship Id="rId29" Type="http://schemas.openxmlformats.org/officeDocument/2006/relationships/oleObject" Target="../embeddings/oleObject4.bin"/><Relationship Id="rId1" Type="http://schemas.openxmlformats.org/officeDocument/2006/relationships/vmlDrawing" Target="../drawings/vmlDrawing4.vml"/><Relationship Id="rId6" Type="http://schemas.openxmlformats.org/officeDocument/2006/relationships/tags" Target="../tags/tag75.xml"/><Relationship Id="rId11" Type="http://schemas.openxmlformats.org/officeDocument/2006/relationships/tags" Target="../tags/tag80.xml"/><Relationship Id="rId24" Type="http://schemas.openxmlformats.org/officeDocument/2006/relationships/tags" Target="../tags/tag93.xml"/><Relationship Id="rId32" Type="http://schemas.openxmlformats.org/officeDocument/2006/relationships/image" Target="../media/image10.jpeg"/><Relationship Id="rId5" Type="http://schemas.openxmlformats.org/officeDocument/2006/relationships/tags" Target="../tags/tag74.xml"/><Relationship Id="rId15" Type="http://schemas.openxmlformats.org/officeDocument/2006/relationships/tags" Target="../tags/tag84.xml"/><Relationship Id="rId23" Type="http://schemas.openxmlformats.org/officeDocument/2006/relationships/tags" Target="../tags/tag92.xml"/><Relationship Id="rId28" Type="http://schemas.openxmlformats.org/officeDocument/2006/relationships/notesSlide" Target="../notesSlides/notesSlide8.xml"/><Relationship Id="rId10" Type="http://schemas.openxmlformats.org/officeDocument/2006/relationships/tags" Target="../tags/tag79.xml"/><Relationship Id="rId19" Type="http://schemas.openxmlformats.org/officeDocument/2006/relationships/tags" Target="../tags/tag88.xml"/><Relationship Id="rId31" Type="http://schemas.openxmlformats.org/officeDocument/2006/relationships/image" Target="../media/image9.jpeg"/><Relationship Id="rId4" Type="http://schemas.openxmlformats.org/officeDocument/2006/relationships/tags" Target="../tags/tag73.xml"/><Relationship Id="rId9" Type="http://schemas.openxmlformats.org/officeDocument/2006/relationships/tags" Target="../tags/tag78.xml"/><Relationship Id="rId14" Type="http://schemas.openxmlformats.org/officeDocument/2006/relationships/tags" Target="../tags/tag83.xml"/><Relationship Id="rId22" Type="http://schemas.openxmlformats.org/officeDocument/2006/relationships/tags" Target="../tags/tag91.xml"/><Relationship Id="rId27" Type="http://schemas.openxmlformats.org/officeDocument/2006/relationships/slideLayout" Target="../slideLayouts/slideLayout8.xml"/><Relationship Id="rId30" Type="http://schemas.openxmlformats.org/officeDocument/2006/relationships/image" Target="../media/image7.emf"/><Relationship Id="rId35"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hyperlink" Target="http://www.infotech.com/research/ss/it-institutionalize-innovation-through-it?utm_source=SS_Sample&amp;utm_medium=Collateral&amp;utm_campaign=Collateral" TargetMode="External"/><Relationship Id="rId5" Type="http://schemas.openxmlformats.org/officeDocument/2006/relationships/chart" Target="../charts/chart4.xml"/><Relationship Id="rId4"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699" y="3060698"/>
            <a:ext cx="7777217" cy="655267"/>
          </a:xfrm>
        </p:spPr>
        <p:txBody>
          <a:bodyPr/>
          <a:lstStyle/>
          <a:p>
            <a:pPr lvl="0"/>
            <a:r>
              <a:rPr lang="en-CA" dirty="0" smtClean="0"/>
              <a:t>Institutionalize Innovation Through IT</a:t>
            </a:r>
            <a:endParaRPr lang="en-US" dirty="0" smtClean="0"/>
          </a:p>
        </p:txBody>
      </p:sp>
      <p:sp>
        <p:nvSpPr>
          <p:cNvPr id="8" name="Text Placeholder 7"/>
          <p:cNvSpPr>
            <a:spLocks noGrp="1"/>
          </p:cNvSpPr>
          <p:nvPr>
            <p:ph type="body" sz="quarter" idx="16"/>
          </p:nvPr>
        </p:nvSpPr>
        <p:spPr/>
        <p:txBody>
          <a:bodyPr/>
          <a:lstStyle/>
          <a:p>
            <a:r>
              <a:rPr lang="en-CA" dirty="0" smtClean="0"/>
              <a:t>Leverage IT’s strong </a:t>
            </a:r>
            <a:r>
              <a:rPr lang="en-CA" dirty="0"/>
              <a:t>multi-department spanning</a:t>
            </a:r>
            <a:r>
              <a:rPr lang="en-CA" dirty="0" smtClean="0"/>
              <a:t> position to facilitate innovation across the enterprise.</a:t>
            </a:r>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a:t>
              </a:r>
              <a:r>
                <a:rPr lang="en-CA" sz="800" smtClean="0">
                  <a:solidFill>
                    <a:schemeClr val="bg1">
                      <a:lumMod val="65000"/>
                    </a:schemeClr>
                  </a:solidFill>
                </a:rPr>
                <a:t>- 2013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Object 2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53719" name="think-cell Slide" r:id="rId16" imgW="360" imgH="360" progId="">
                  <p:embed/>
                </p:oleObj>
              </mc:Choice>
              <mc:Fallback>
                <p:oleObj name="think-cell Slide" r:id="rId16" imgW="360" imgH="360" progId="">
                  <p:embed/>
                  <p:pic>
                    <p:nvPicPr>
                      <p:cNvPr id="0" name="Picture 1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custDataLst>
              <p:tags r:id="rId3"/>
            </p:custDataLst>
          </p:nvPr>
        </p:nvSpPr>
        <p:spPr/>
        <p:txBody>
          <a:bodyPr/>
          <a:lstStyle/>
          <a:p>
            <a:r>
              <a:rPr lang="en-CA" dirty="0" smtClean="0"/>
              <a:t>This solution set will help position IT as an innovation partner and facilitator in the organization</a:t>
            </a:r>
            <a:endParaRPr lang="en-US" dirty="0"/>
          </a:p>
        </p:txBody>
      </p:sp>
      <p:sp>
        <p:nvSpPr>
          <p:cNvPr id="14" name="Text Placeholder 39"/>
          <p:cNvSpPr txBox="1">
            <a:spLocks/>
          </p:cNvSpPr>
          <p:nvPr>
            <p:custDataLst>
              <p:tags r:id="rId4"/>
            </p:custDataLst>
          </p:nvPr>
        </p:nvSpPr>
        <p:spPr>
          <a:xfrm>
            <a:off x="257176" y="1232756"/>
            <a:ext cx="8620124" cy="657225"/>
          </a:xfrm>
          <a:prstGeom prst="rect">
            <a:avLst/>
          </a:prstGeom>
        </p:spPr>
        <p:txBody>
          <a:bodyPr/>
          <a:lstStyle/>
          <a:p>
            <a:pPr algn="l" eaLnBrk="0" fontAlgn="base" hangingPunct="0">
              <a:spcAft>
                <a:spcPct val="0"/>
              </a:spcAft>
              <a:buClr>
                <a:srgbClr val="333333"/>
              </a:buClr>
              <a:buSzPct val="120000"/>
              <a:defRPr/>
            </a:pPr>
            <a:r>
              <a:rPr lang="en-US" b="1" dirty="0">
                <a:solidFill>
                  <a:srgbClr val="333333"/>
                </a:solidFill>
              </a:rPr>
              <a:t>Follow this model and its phases throughout </a:t>
            </a:r>
            <a:r>
              <a:rPr lang="en-US" b="1" dirty="0" smtClean="0">
                <a:solidFill>
                  <a:srgbClr val="333333"/>
                </a:solidFill>
              </a:rPr>
              <a:t>this </a:t>
            </a:r>
            <a:r>
              <a:rPr lang="en-US" b="1" dirty="0">
                <a:solidFill>
                  <a:srgbClr val="333333"/>
                </a:solidFill>
              </a:rPr>
              <a:t>storyboard to begin your journey in </a:t>
            </a:r>
            <a:r>
              <a:rPr lang="en-US" b="1" dirty="0" smtClean="0">
                <a:solidFill>
                  <a:srgbClr val="333333"/>
                </a:solidFill>
              </a:rPr>
              <a:t>institutionalizing innovation through IT.</a:t>
            </a:r>
            <a:endParaRPr lang="en-US" b="1" dirty="0">
              <a:solidFill>
                <a:srgbClr val="333333"/>
              </a:solidFill>
            </a:endParaRPr>
          </a:p>
        </p:txBody>
      </p:sp>
      <p:grpSp>
        <p:nvGrpSpPr>
          <p:cNvPr id="39" name="Group 38"/>
          <p:cNvGrpSpPr/>
          <p:nvPr/>
        </p:nvGrpSpPr>
        <p:grpSpPr>
          <a:xfrm>
            <a:off x="4824028" y="1232756"/>
            <a:ext cx="4500500" cy="4032448"/>
            <a:chOff x="4788024" y="1088740"/>
            <a:chExt cx="4500500" cy="4032448"/>
          </a:xfrm>
        </p:grpSpPr>
        <p:sp>
          <p:nvSpPr>
            <p:cNvPr id="31" name="Freeform 30"/>
            <p:cNvSpPr/>
            <p:nvPr>
              <p:custDataLst>
                <p:tags r:id="rId8"/>
              </p:custDataLst>
            </p:nvPr>
          </p:nvSpPr>
          <p:spPr>
            <a:xfrm>
              <a:off x="4788024" y="1088740"/>
              <a:ext cx="4500500" cy="4032448"/>
            </a:xfrm>
            <a:custGeom>
              <a:avLst/>
              <a:gdLst>
                <a:gd name="connsiteX0" fmla="*/ 916178 w 1224431"/>
                <a:gd name="connsiteY0" fmla="*/ 310118 h 1224431"/>
                <a:gd name="connsiteX1" fmla="*/ 1096823 w 1224431"/>
                <a:gd name="connsiteY1" fmla="*/ 255675 h 1224431"/>
                <a:gd name="connsiteX2" fmla="*/ 1163293 w 1224431"/>
                <a:gd name="connsiteY2" fmla="*/ 370806 h 1224431"/>
                <a:gd name="connsiteX3" fmla="*/ 1025821 w 1224431"/>
                <a:gd name="connsiteY3" fmla="*/ 500027 h 1224431"/>
                <a:gd name="connsiteX4" fmla="*/ 1025821 w 1224431"/>
                <a:gd name="connsiteY4" fmla="*/ 724404 h 1224431"/>
                <a:gd name="connsiteX5" fmla="*/ 1163293 w 1224431"/>
                <a:gd name="connsiteY5" fmla="*/ 853625 h 1224431"/>
                <a:gd name="connsiteX6" fmla="*/ 1096823 w 1224431"/>
                <a:gd name="connsiteY6" fmla="*/ 968756 h 1224431"/>
                <a:gd name="connsiteX7" fmla="*/ 916178 w 1224431"/>
                <a:gd name="connsiteY7" fmla="*/ 914313 h 1224431"/>
                <a:gd name="connsiteX8" fmla="*/ 721860 w 1224431"/>
                <a:gd name="connsiteY8" fmla="*/ 1026502 h 1224431"/>
                <a:gd name="connsiteX9" fmla="*/ 678687 w 1224431"/>
                <a:gd name="connsiteY9" fmla="*/ 1210167 h 1224431"/>
                <a:gd name="connsiteX10" fmla="*/ 545744 w 1224431"/>
                <a:gd name="connsiteY10" fmla="*/ 1210167 h 1224431"/>
                <a:gd name="connsiteX11" fmla="*/ 502571 w 1224431"/>
                <a:gd name="connsiteY11" fmla="*/ 1026503 h 1224431"/>
                <a:gd name="connsiteX12" fmla="*/ 308253 w 1224431"/>
                <a:gd name="connsiteY12" fmla="*/ 914313 h 1224431"/>
                <a:gd name="connsiteX13" fmla="*/ 127608 w 1224431"/>
                <a:gd name="connsiteY13" fmla="*/ 968756 h 1224431"/>
                <a:gd name="connsiteX14" fmla="*/ 61138 w 1224431"/>
                <a:gd name="connsiteY14" fmla="*/ 853625 h 1224431"/>
                <a:gd name="connsiteX15" fmla="*/ 198610 w 1224431"/>
                <a:gd name="connsiteY15" fmla="*/ 724404 h 1224431"/>
                <a:gd name="connsiteX16" fmla="*/ 198610 w 1224431"/>
                <a:gd name="connsiteY16" fmla="*/ 500027 h 1224431"/>
                <a:gd name="connsiteX17" fmla="*/ 61138 w 1224431"/>
                <a:gd name="connsiteY17" fmla="*/ 370806 h 1224431"/>
                <a:gd name="connsiteX18" fmla="*/ 127608 w 1224431"/>
                <a:gd name="connsiteY18" fmla="*/ 255675 h 1224431"/>
                <a:gd name="connsiteX19" fmla="*/ 308253 w 1224431"/>
                <a:gd name="connsiteY19" fmla="*/ 310118 h 1224431"/>
                <a:gd name="connsiteX20" fmla="*/ 502571 w 1224431"/>
                <a:gd name="connsiteY20" fmla="*/ 197929 h 1224431"/>
                <a:gd name="connsiteX21" fmla="*/ 545744 w 1224431"/>
                <a:gd name="connsiteY21" fmla="*/ 14264 h 1224431"/>
                <a:gd name="connsiteX22" fmla="*/ 678687 w 1224431"/>
                <a:gd name="connsiteY22" fmla="*/ 14264 h 1224431"/>
                <a:gd name="connsiteX23" fmla="*/ 721860 w 1224431"/>
                <a:gd name="connsiteY23" fmla="*/ 197928 h 1224431"/>
                <a:gd name="connsiteX24" fmla="*/ 916178 w 1224431"/>
                <a:gd name="connsiteY24" fmla="*/ 310118 h 1224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24431" h="1224431">
                  <a:moveTo>
                    <a:pt x="788102" y="309724"/>
                  </a:moveTo>
                  <a:lnTo>
                    <a:pt x="919067" y="228612"/>
                  </a:lnTo>
                  <a:lnTo>
                    <a:pt x="995820" y="305366"/>
                  </a:lnTo>
                  <a:lnTo>
                    <a:pt x="914707" y="436330"/>
                  </a:lnTo>
                  <a:cubicBezTo>
                    <a:pt x="945948" y="490059"/>
                    <a:pt x="962315" y="551140"/>
                    <a:pt x="962124" y="613291"/>
                  </a:cubicBezTo>
                  <a:lnTo>
                    <a:pt x="1097852" y="686153"/>
                  </a:lnTo>
                  <a:lnTo>
                    <a:pt x="1069759" y="791000"/>
                  </a:lnTo>
                  <a:lnTo>
                    <a:pt x="915784" y="786237"/>
                  </a:lnTo>
                  <a:cubicBezTo>
                    <a:pt x="884874" y="840157"/>
                    <a:pt x="840159" y="884872"/>
                    <a:pt x="786238" y="915782"/>
                  </a:cubicBezTo>
                  <a:lnTo>
                    <a:pt x="791002" y="1069757"/>
                  </a:lnTo>
                  <a:lnTo>
                    <a:pt x="686153" y="1097852"/>
                  </a:lnTo>
                  <a:lnTo>
                    <a:pt x="613291" y="962124"/>
                  </a:lnTo>
                  <a:cubicBezTo>
                    <a:pt x="551139" y="962315"/>
                    <a:pt x="490059" y="945948"/>
                    <a:pt x="436329" y="914707"/>
                  </a:cubicBezTo>
                  <a:lnTo>
                    <a:pt x="305364" y="995819"/>
                  </a:lnTo>
                  <a:lnTo>
                    <a:pt x="228611" y="919065"/>
                  </a:lnTo>
                  <a:lnTo>
                    <a:pt x="309724" y="788101"/>
                  </a:lnTo>
                  <a:cubicBezTo>
                    <a:pt x="278483" y="734372"/>
                    <a:pt x="262116" y="673291"/>
                    <a:pt x="262307" y="611140"/>
                  </a:cubicBezTo>
                  <a:lnTo>
                    <a:pt x="126579" y="538278"/>
                  </a:lnTo>
                  <a:lnTo>
                    <a:pt x="154672" y="433431"/>
                  </a:lnTo>
                  <a:lnTo>
                    <a:pt x="308647" y="438194"/>
                  </a:lnTo>
                  <a:cubicBezTo>
                    <a:pt x="339557" y="384274"/>
                    <a:pt x="384272" y="339559"/>
                    <a:pt x="438193" y="308649"/>
                  </a:cubicBezTo>
                  <a:lnTo>
                    <a:pt x="433429" y="154674"/>
                  </a:lnTo>
                  <a:lnTo>
                    <a:pt x="538278" y="126579"/>
                  </a:lnTo>
                  <a:lnTo>
                    <a:pt x="611140" y="262307"/>
                  </a:lnTo>
                  <a:cubicBezTo>
                    <a:pt x="673292" y="262116"/>
                    <a:pt x="734372" y="278483"/>
                    <a:pt x="788102" y="309724"/>
                  </a:cubicBezTo>
                  <a:close/>
                </a:path>
              </a:pathLst>
            </a:custGeom>
            <a:solidFill>
              <a:schemeClr val="accent2">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23926" tIns="423926" rIns="423927" bIns="423927" numCol="1" spcCol="1270" anchor="t" anchorCtr="0">
              <a:noAutofit/>
            </a:bodyPr>
            <a:lstStyle/>
            <a:p>
              <a:pPr lvl="0" algn="ctr" defTabSz="622300">
                <a:lnSpc>
                  <a:spcPct val="90000"/>
                </a:lnSpc>
                <a:spcBef>
                  <a:spcPct val="0"/>
                </a:spcBef>
                <a:spcAft>
                  <a:spcPct val="35000"/>
                </a:spcAft>
              </a:pPr>
              <a:endParaRPr lang="en-US" sz="1100" b="1" kern="1200" dirty="0" smtClean="0"/>
            </a:p>
            <a:p>
              <a:pPr lvl="0" algn="ctr" defTabSz="622300">
                <a:lnSpc>
                  <a:spcPct val="90000"/>
                </a:lnSpc>
                <a:spcBef>
                  <a:spcPct val="0"/>
                </a:spcBef>
                <a:spcAft>
                  <a:spcPct val="35000"/>
                </a:spcAft>
              </a:pPr>
              <a:endParaRPr lang="en-US" sz="1100" b="1" dirty="0" smtClean="0"/>
            </a:p>
            <a:p>
              <a:pPr lvl="0" algn="ctr" defTabSz="622300">
                <a:lnSpc>
                  <a:spcPct val="90000"/>
                </a:lnSpc>
                <a:spcBef>
                  <a:spcPct val="0"/>
                </a:spcBef>
                <a:spcAft>
                  <a:spcPct val="35000"/>
                </a:spcAft>
              </a:pPr>
              <a:endParaRPr lang="en-US" sz="1100" b="1" kern="1200" dirty="0" smtClean="0"/>
            </a:p>
            <a:p>
              <a:pPr lvl="0" algn="ctr" defTabSz="622300">
                <a:lnSpc>
                  <a:spcPct val="90000"/>
                </a:lnSpc>
                <a:spcBef>
                  <a:spcPct val="0"/>
                </a:spcBef>
                <a:spcAft>
                  <a:spcPct val="35000"/>
                </a:spcAft>
              </a:pPr>
              <a:r>
                <a:rPr lang="en-US" sz="1100" b="1" kern="1200" dirty="0" smtClean="0">
                  <a:solidFill>
                    <a:schemeClr val="tx1"/>
                  </a:solidFill>
                </a:rPr>
                <a:t>Facilitate Enterprise-</a:t>
              </a:r>
            </a:p>
            <a:p>
              <a:pPr lvl="0" algn="ctr" defTabSz="622300">
                <a:lnSpc>
                  <a:spcPct val="90000"/>
                </a:lnSpc>
                <a:spcBef>
                  <a:spcPct val="0"/>
                </a:spcBef>
                <a:spcAft>
                  <a:spcPct val="35000"/>
                </a:spcAft>
              </a:pPr>
              <a:r>
                <a:rPr lang="en-US" sz="1100" b="1" kern="1200" dirty="0" smtClean="0">
                  <a:solidFill>
                    <a:schemeClr val="tx1"/>
                  </a:solidFill>
                </a:rPr>
                <a:t>Wide Innovation</a:t>
              </a:r>
              <a:endParaRPr lang="en-US" sz="1100" b="1" kern="1200" dirty="0">
                <a:solidFill>
                  <a:schemeClr val="tx1"/>
                </a:solidFill>
              </a:endParaRPr>
            </a:p>
          </p:txBody>
        </p:sp>
        <p:sp>
          <p:nvSpPr>
            <p:cNvPr id="22" name="Freeform 21"/>
            <p:cNvSpPr/>
            <p:nvPr/>
          </p:nvSpPr>
          <p:spPr>
            <a:xfrm>
              <a:off x="6912260" y="2491884"/>
              <a:ext cx="1266325" cy="1153140"/>
            </a:xfrm>
            <a:custGeom>
              <a:avLst/>
              <a:gdLst>
                <a:gd name="connsiteX0" fmla="*/ 1219665 w 1718310"/>
                <a:gd name="connsiteY0" fmla="*/ 273966 h 1718310"/>
                <a:gd name="connsiteX1" fmla="*/ 1353323 w 1718310"/>
                <a:gd name="connsiteY1" fmla="*/ 161808 h 1718310"/>
                <a:gd name="connsiteX2" fmla="*/ 1460099 w 1718310"/>
                <a:gd name="connsiteY2" fmla="*/ 251405 h 1718310"/>
                <a:gd name="connsiteX3" fmla="*/ 1372854 w 1718310"/>
                <a:gd name="connsiteY3" fmla="*/ 402507 h 1718310"/>
                <a:gd name="connsiteX4" fmla="*/ 1511474 w 1718310"/>
                <a:gd name="connsiteY4" fmla="*/ 642605 h 1718310"/>
                <a:gd name="connsiteX5" fmla="*/ 1685955 w 1718310"/>
                <a:gd name="connsiteY5" fmla="*/ 642601 h 1718310"/>
                <a:gd name="connsiteX6" fmla="*/ 1710159 w 1718310"/>
                <a:gd name="connsiteY6" fmla="*/ 779871 h 1718310"/>
                <a:gd name="connsiteX7" fmla="*/ 1546199 w 1718310"/>
                <a:gd name="connsiteY7" fmla="*/ 839542 h 1718310"/>
                <a:gd name="connsiteX8" fmla="*/ 1498057 w 1718310"/>
                <a:gd name="connsiteY8" fmla="*/ 1112570 h 1718310"/>
                <a:gd name="connsiteX9" fmla="*/ 1631720 w 1718310"/>
                <a:gd name="connsiteY9" fmla="*/ 1224720 h 1718310"/>
                <a:gd name="connsiteX10" fmla="*/ 1562026 w 1718310"/>
                <a:gd name="connsiteY10" fmla="*/ 1345433 h 1718310"/>
                <a:gd name="connsiteX11" fmla="*/ 1398069 w 1718310"/>
                <a:gd name="connsiteY11" fmla="*/ 1285753 h 1718310"/>
                <a:gd name="connsiteX12" fmla="*/ 1185690 w 1718310"/>
                <a:gd name="connsiteY12" fmla="*/ 1463960 h 1718310"/>
                <a:gd name="connsiteX13" fmla="*/ 1215993 w 1718310"/>
                <a:gd name="connsiteY13" fmla="*/ 1635790 h 1718310"/>
                <a:gd name="connsiteX14" fmla="*/ 1085012 w 1718310"/>
                <a:gd name="connsiteY14" fmla="*/ 1683463 h 1718310"/>
                <a:gd name="connsiteX15" fmla="*/ 997775 w 1718310"/>
                <a:gd name="connsiteY15" fmla="*/ 1532355 h 1718310"/>
                <a:gd name="connsiteX16" fmla="*/ 720534 w 1718310"/>
                <a:gd name="connsiteY16" fmla="*/ 1532355 h 1718310"/>
                <a:gd name="connsiteX17" fmla="*/ 633298 w 1718310"/>
                <a:gd name="connsiteY17" fmla="*/ 1683463 h 1718310"/>
                <a:gd name="connsiteX18" fmla="*/ 502317 w 1718310"/>
                <a:gd name="connsiteY18" fmla="*/ 1635790 h 1718310"/>
                <a:gd name="connsiteX19" fmla="*/ 532620 w 1718310"/>
                <a:gd name="connsiteY19" fmla="*/ 1463960 h 1718310"/>
                <a:gd name="connsiteX20" fmla="*/ 320241 w 1718310"/>
                <a:gd name="connsiteY20" fmla="*/ 1285752 h 1718310"/>
                <a:gd name="connsiteX21" fmla="*/ 156284 w 1718310"/>
                <a:gd name="connsiteY21" fmla="*/ 1345433 h 1718310"/>
                <a:gd name="connsiteX22" fmla="*/ 86590 w 1718310"/>
                <a:gd name="connsiteY22" fmla="*/ 1224720 h 1718310"/>
                <a:gd name="connsiteX23" fmla="*/ 220253 w 1718310"/>
                <a:gd name="connsiteY23" fmla="*/ 1112570 h 1718310"/>
                <a:gd name="connsiteX24" fmla="*/ 172111 w 1718310"/>
                <a:gd name="connsiteY24" fmla="*/ 839542 h 1718310"/>
                <a:gd name="connsiteX25" fmla="*/ 8151 w 1718310"/>
                <a:gd name="connsiteY25" fmla="*/ 779871 h 1718310"/>
                <a:gd name="connsiteX26" fmla="*/ 32355 w 1718310"/>
                <a:gd name="connsiteY26" fmla="*/ 642601 h 1718310"/>
                <a:gd name="connsiteX27" fmla="*/ 206836 w 1718310"/>
                <a:gd name="connsiteY27" fmla="*/ 642605 h 1718310"/>
                <a:gd name="connsiteX28" fmla="*/ 345457 w 1718310"/>
                <a:gd name="connsiteY28" fmla="*/ 402507 h 1718310"/>
                <a:gd name="connsiteX29" fmla="*/ 258211 w 1718310"/>
                <a:gd name="connsiteY29" fmla="*/ 251405 h 1718310"/>
                <a:gd name="connsiteX30" fmla="*/ 364987 w 1718310"/>
                <a:gd name="connsiteY30" fmla="*/ 161808 h 1718310"/>
                <a:gd name="connsiteX31" fmla="*/ 498645 w 1718310"/>
                <a:gd name="connsiteY31" fmla="*/ 273966 h 1718310"/>
                <a:gd name="connsiteX32" fmla="*/ 759167 w 1718310"/>
                <a:gd name="connsiteY32" fmla="*/ 179144 h 1718310"/>
                <a:gd name="connsiteX33" fmla="*/ 789461 w 1718310"/>
                <a:gd name="connsiteY33" fmla="*/ 7312 h 1718310"/>
                <a:gd name="connsiteX34" fmla="*/ 928849 w 1718310"/>
                <a:gd name="connsiteY34" fmla="*/ 7312 h 1718310"/>
                <a:gd name="connsiteX35" fmla="*/ 959143 w 1718310"/>
                <a:gd name="connsiteY35" fmla="*/ 179143 h 1718310"/>
                <a:gd name="connsiteX36" fmla="*/ 1219664 w 1718310"/>
                <a:gd name="connsiteY36" fmla="*/ 273965 h 1718310"/>
                <a:gd name="connsiteX37" fmla="*/ 1219665 w 1718310"/>
                <a:gd name="connsiteY37" fmla="*/ 273966 h 1718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718310" h="1718310">
                  <a:moveTo>
                    <a:pt x="1219665" y="273966"/>
                  </a:moveTo>
                  <a:lnTo>
                    <a:pt x="1353323" y="161808"/>
                  </a:lnTo>
                  <a:lnTo>
                    <a:pt x="1460099" y="251405"/>
                  </a:lnTo>
                  <a:lnTo>
                    <a:pt x="1372854" y="402507"/>
                  </a:lnTo>
                  <a:cubicBezTo>
                    <a:pt x="1434890" y="472293"/>
                    <a:pt x="1482056" y="553987"/>
                    <a:pt x="1511474" y="642605"/>
                  </a:cubicBezTo>
                  <a:lnTo>
                    <a:pt x="1685955" y="642601"/>
                  </a:lnTo>
                  <a:lnTo>
                    <a:pt x="1710159" y="779871"/>
                  </a:lnTo>
                  <a:lnTo>
                    <a:pt x="1546199" y="839542"/>
                  </a:lnTo>
                  <a:cubicBezTo>
                    <a:pt x="1548863" y="932877"/>
                    <a:pt x="1532483" y="1025775"/>
                    <a:pt x="1498057" y="1112570"/>
                  </a:cubicBezTo>
                  <a:lnTo>
                    <a:pt x="1631720" y="1224720"/>
                  </a:lnTo>
                  <a:lnTo>
                    <a:pt x="1562026" y="1345433"/>
                  </a:lnTo>
                  <a:lnTo>
                    <a:pt x="1398069" y="1285753"/>
                  </a:lnTo>
                  <a:cubicBezTo>
                    <a:pt x="1340116" y="1358965"/>
                    <a:pt x="1267853" y="1419600"/>
                    <a:pt x="1185690" y="1463960"/>
                  </a:cubicBezTo>
                  <a:lnTo>
                    <a:pt x="1215993" y="1635790"/>
                  </a:lnTo>
                  <a:lnTo>
                    <a:pt x="1085012" y="1683463"/>
                  </a:lnTo>
                  <a:lnTo>
                    <a:pt x="997775" y="1532355"/>
                  </a:lnTo>
                  <a:cubicBezTo>
                    <a:pt x="906321" y="1551187"/>
                    <a:pt x="811988" y="1551187"/>
                    <a:pt x="720534" y="1532355"/>
                  </a:cubicBezTo>
                  <a:lnTo>
                    <a:pt x="633298" y="1683463"/>
                  </a:lnTo>
                  <a:lnTo>
                    <a:pt x="502317" y="1635790"/>
                  </a:lnTo>
                  <a:lnTo>
                    <a:pt x="532620" y="1463960"/>
                  </a:lnTo>
                  <a:cubicBezTo>
                    <a:pt x="450457" y="1419600"/>
                    <a:pt x="378194" y="1358964"/>
                    <a:pt x="320241" y="1285752"/>
                  </a:cubicBezTo>
                  <a:lnTo>
                    <a:pt x="156284" y="1345433"/>
                  </a:lnTo>
                  <a:lnTo>
                    <a:pt x="86590" y="1224720"/>
                  </a:lnTo>
                  <a:lnTo>
                    <a:pt x="220253" y="1112570"/>
                  </a:lnTo>
                  <a:cubicBezTo>
                    <a:pt x="185827" y="1025776"/>
                    <a:pt x="169446" y="932877"/>
                    <a:pt x="172111" y="839542"/>
                  </a:cubicBezTo>
                  <a:lnTo>
                    <a:pt x="8151" y="779871"/>
                  </a:lnTo>
                  <a:lnTo>
                    <a:pt x="32355" y="642601"/>
                  </a:lnTo>
                  <a:lnTo>
                    <a:pt x="206836" y="642605"/>
                  </a:lnTo>
                  <a:cubicBezTo>
                    <a:pt x="236255" y="553987"/>
                    <a:pt x="283421" y="472293"/>
                    <a:pt x="345457" y="402507"/>
                  </a:cubicBezTo>
                  <a:lnTo>
                    <a:pt x="258211" y="251405"/>
                  </a:lnTo>
                  <a:lnTo>
                    <a:pt x="364987" y="161808"/>
                  </a:lnTo>
                  <a:lnTo>
                    <a:pt x="498645" y="273966"/>
                  </a:lnTo>
                  <a:cubicBezTo>
                    <a:pt x="578143" y="224991"/>
                    <a:pt x="666787" y="192727"/>
                    <a:pt x="759167" y="179144"/>
                  </a:cubicBezTo>
                  <a:lnTo>
                    <a:pt x="789461" y="7312"/>
                  </a:lnTo>
                  <a:lnTo>
                    <a:pt x="928849" y="7312"/>
                  </a:lnTo>
                  <a:lnTo>
                    <a:pt x="959143" y="179143"/>
                  </a:lnTo>
                  <a:cubicBezTo>
                    <a:pt x="1051523" y="192726"/>
                    <a:pt x="1140166" y="224990"/>
                    <a:pt x="1219664" y="273965"/>
                  </a:cubicBezTo>
                  <a:lnTo>
                    <a:pt x="1219665" y="273966"/>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8137" tIns="373088" rIns="368137" bIns="373088" numCol="1" spcCol="1270" anchor="ctr" anchorCtr="0">
              <a:noAutofit/>
            </a:bodyPr>
            <a:lstStyle/>
            <a:p>
              <a:pPr defTabSz="577850">
                <a:lnSpc>
                  <a:spcPct val="90000"/>
                </a:lnSpc>
                <a:spcAft>
                  <a:spcPct val="35000"/>
                </a:spcAft>
              </a:pPr>
              <a:r>
                <a:rPr lang="en-US" sz="1000" b="1" dirty="0" smtClean="0">
                  <a:solidFill>
                    <a:schemeClr val="tx1"/>
                  </a:solidFill>
                </a:rPr>
                <a:t>Innovate Within IT</a:t>
              </a:r>
              <a:endParaRPr lang="en-US" sz="1000" b="1" dirty="0">
                <a:solidFill>
                  <a:schemeClr val="tx1"/>
                </a:solidFill>
              </a:endParaRPr>
            </a:p>
          </p:txBody>
        </p:sp>
        <p:sp>
          <p:nvSpPr>
            <p:cNvPr id="23" name="Freeform 22"/>
            <p:cNvSpPr/>
            <p:nvPr/>
          </p:nvSpPr>
          <p:spPr>
            <a:xfrm>
              <a:off x="5616116" y="2312876"/>
              <a:ext cx="1476164" cy="1168818"/>
            </a:xfrm>
            <a:custGeom>
              <a:avLst/>
              <a:gdLst>
                <a:gd name="connsiteX0" fmla="*/ 1045090 w 1396717"/>
                <a:gd name="connsiteY0" fmla="*/ 356578 h 1415862"/>
                <a:gd name="connsiteX1" fmla="*/ 1251665 w 1396717"/>
                <a:gd name="connsiteY1" fmla="*/ 296199 h 1415862"/>
                <a:gd name="connsiteX2" fmla="*/ 1328203 w 1396717"/>
                <a:gd name="connsiteY2" fmla="*/ 431363 h 1415862"/>
                <a:gd name="connsiteX3" fmla="*/ 1170161 w 1396717"/>
                <a:gd name="connsiteY3" fmla="*/ 577451 h 1415862"/>
                <a:gd name="connsiteX4" fmla="*/ 1170161 w 1396717"/>
                <a:gd name="connsiteY4" fmla="*/ 838412 h 1415862"/>
                <a:gd name="connsiteX5" fmla="*/ 1328203 w 1396717"/>
                <a:gd name="connsiteY5" fmla="*/ 984499 h 1415862"/>
                <a:gd name="connsiteX6" fmla="*/ 1251665 w 1396717"/>
                <a:gd name="connsiteY6" fmla="*/ 1119663 h 1415862"/>
                <a:gd name="connsiteX7" fmla="*/ 1045090 w 1396717"/>
                <a:gd name="connsiteY7" fmla="*/ 1059284 h 1415862"/>
                <a:gd name="connsiteX8" fmla="*/ 823430 w 1396717"/>
                <a:gd name="connsiteY8" fmla="*/ 1189765 h 1415862"/>
                <a:gd name="connsiteX9" fmla="*/ 774183 w 1396717"/>
                <a:gd name="connsiteY9" fmla="*/ 1399273 h 1415862"/>
                <a:gd name="connsiteX10" fmla="*/ 622534 w 1396717"/>
                <a:gd name="connsiteY10" fmla="*/ 1399273 h 1415862"/>
                <a:gd name="connsiteX11" fmla="*/ 573286 w 1396717"/>
                <a:gd name="connsiteY11" fmla="*/ 1189765 h 1415862"/>
                <a:gd name="connsiteX12" fmla="*/ 351627 w 1396717"/>
                <a:gd name="connsiteY12" fmla="*/ 1059284 h 1415862"/>
                <a:gd name="connsiteX13" fmla="*/ 145052 w 1396717"/>
                <a:gd name="connsiteY13" fmla="*/ 1119663 h 1415862"/>
                <a:gd name="connsiteX14" fmla="*/ 68514 w 1396717"/>
                <a:gd name="connsiteY14" fmla="*/ 984499 h 1415862"/>
                <a:gd name="connsiteX15" fmla="*/ 226556 w 1396717"/>
                <a:gd name="connsiteY15" fmla="*/ 838411 h 1415862"/>
                <a:gd name="connsiteX16" fmla="*/ 226556 w 1396717"/>
                <a:gd name="connsiteY16" fmla="*/ 577450 h 1415862"/>
                <a:gd name="connsiteX17" fmla="*/ 68514 w 1396717"/>
                <a:gd name="connsiteY17" fmla="*/ 431363 h 1415862"/>
                <a:gd name="connsiteX18" fmla="*/ 145052 w 1396717"/>
                <a:gd name="connsiteY18" fmla="*/ 296199 h 1415862"/>
                <a:gd name="connsiteX19" fmla="*/ 351627 w 1396717"/>
                <a:gd name="connsiteY19" fmla="*/ 356578 h 1415862"/>
                <a:gd name="connsiteX20" fmla="*/ 573287 w 1396717"/>
                <a:gd name="connsiteY20" fmla="*/ 226097 h 1415862"/>
                <a:gd name="connsiteX21" fmla="*/ 622534 w 1396717"/>
                <a:gd name="connsiteY21" fmla="*/ 16589 h 1415862"/>
                <a:gd name="connsiteX22" fmla="*/ 774183 w 1396717"/>
                <a:gd name="connsiteY22" fmla="*/ 16589 h 1415862"/>
                <a:gd name="connsiteX23" fmla="*/ 823431 w 1396717"/>
                <a:gd name="connsiteY23" fmla="*/ 226097 h 1415862"/>
                <a:gd name="connsiteX24" fmla="*/ 1045090 w 1396717"/>
                <a:gd name="connsiteY24" fmla="*/ 356578 h 1415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96717" h="1415862">
                  <a:moveTo>
                    <a:pt x="1045090" y="356578"/>
                  </a:moveTo>
                  <a:lnTo>
                    <a:pt x="1251665" y="296199"/>
                  </a:lnTo>
                  <a:lnTo>
                    <a:pt x="1328203" y="431363"/>
                  </a:lnTo>
                  <a:lnTo>
                    <a:pt x="1170161" y="577451"/>
                  </a:lnTo>
                  <a:cubicBezTo>
                    <a:pt x="1192892" y="662894"/>
                    <a:pt x="1192892" y="752968"/>
                    <a:pt x="1170161" y="838412"/>
                  </a:cubicBezTo>
                  <a:lnTo>
                    <a:pt x="1328203" y="984499"/>
                  </a:lnTo>
                  <a:lnTo>
                    <a:pt x="1251665" y="1119663"/>
                  </a:lnTo>
                  <a:lnTo>
                    <a:pt x="1045090" y="1059284"/>
                  </a:lnTo>
                  <a:cubicBezTo>
                    <a:pt x="983880" y="1122077"/>
                    <a:pt x="907371" y="1167114"/>
                    <a:pt x="823430" y="1189765"/>
                  </a:cubicBezTo>
                  <a:lnTo>
                    <a:pt x="774183" y="1399273"/>
                  </a:lnTo>
                  <a:lnTo>
                    <a:pt x="622534" y="1399273"/>
                  </a:lnTo>
                  <a:lnTo>
                    <a:pt x="573286" y="1189765"/>
                  </a:lnTo>
                  <a:cubicBezTo>
                    <a:pt x="489345" y="1167114"/>
                    <a:pt x="412836" y="1122077"/>
                    <a:pt x="351627" y="1059284"/>
                  </a:cubicBezTo>
                  <a:lnTo>
                    <a:pt x="145052" y="1119663"/>
                  </a:lnTo>
                  <a:lnTo>
                    <a:pt x="68514" y="984499"/>
                  </a:lnTo>
                  <a:lnTo>
                    <a:pt x="226556" y="838411"/>
                  </a:lnTo>
                  <a:cubicBezTo>
                    <a:pt x="203825" y="752968"/>
                    <a:pt x="203825" y="662894"/>
                    <a:pt x="226556" y="577450"/>
                  </a:cubicBezTo>
                  <a:lnTo>
                    <a:pt x="68514" y="431363"/>
                  </a:lnTo>
                  <a:lnTo>
                    <a:pt x="145052" y="296199"/>
                  </a:lnTo>
                  <a:lnTo>
                    <a:pt x="351627" y="356578"/>
                  </a:lnTo>
                  <a:cubicBezTo>
                    <a:pt x="412837" y="293785"/>
                    <a:pt x="489346" y="248748"/>
                    <a:pt x="573287" y="226097"/>
                  </a:cubicBezTo>
                  <a:lnTo>
                    <a:pt x="622534" y="16589"/>
                  </a:lnTo>
                  <a:lnTo>
                    <a:pt x="774183" y="16589"/>
                  </a:lnTo>
                  <a:lnTo>
                    <a:pt x="823431" y="226097"/>
                  </a:lnTo>
                  <a:cubicBezTo>
                    <a:pt x="907372" y="248748"/>
                    <a:pt x="983881" y="293785"/>
                    <a:pt x="1045090" y="356578"/>
                  </a:cubicBezTo>
                  <a:close/>
                </a:path>
              </a:pathLst>
            </a:custGeom>
            <a:solidFill>
              <a:schemeClr val="accent1">
                <a:lumMod val="20000"/>
                <a:lumOff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8137" tIns="373088" rIns="368137" bIns="373088" numCol="1" spcCol="1270" anchor="ctr" anchorCtr="0">
              <a:noAutofit/>
            </a:bodyPr>
            <a:lstStyle/>
            <a:p>
              <a:pPr lvl="0" algn="ctr" defTabSz="577850">
                <a:lnSpc>
                  <a:spcPct val="90000"/>
                </a:lnSpc>
                <a:spcBef>
                  <a:spcPct val="0"/>
                </a:spcBef>
                <a:spcAft>
                  <a:spcPct val="35000"/>
                </a:spcAft>
              </a:pPr>
              <a:r>
                <a:rPr lang="en-US" sz="1000" b="1" kern="1200" dirty="0" smtClean="0">
                  <a:solidFill>
                    <a:schemeClr val="tx1"/>
                  </a:solidFill>
                </a:rPr>
                <a:t>Understand Innovation</a:t>
              </a:r>
              <a:endParaRPr lang="en-US" sz="1000" b="1" kern="1200" dirty="0">
                <a:solidFill>
                  <a:schemeClr val="tx1"/>
                </a:solidFill>
              </a:endParaRPr>
            </a:p>
          </p:txBody>
        </p:sp>
        <p:sp>
          <p:nvSpPr>
            <p:cNvPr id="20" name="Freeform 19"/>
            <p:cNvSpPr/>
            <p:nvPr>
              <p:custDataLst>
                <p:tags r:id="rId9"/>
              </p:custDataLst>
            </p:nvPr>
          </p:nvSpPr>
          <p:spPr>
            <a:xfrm>
              <a:off x="6127576" y="3284984"/>
              <a:ext cx="1360748" cy="1271348"/>
            </a:xfrm>
            <a:custGeom>
              <a:avLst/>
              <a:gdLst>
                <a:gd name="connsiteX0" fmla="*/ 1219665 w 1718310"/>
                <a:gd name="connsiteY0" fmla="*/ 273966 h 1718310"/>
                <a:gd name="connsiteX1" fmla="*/ 1353323 w 1718310"/>
                <a:gd name="connsiteY1" fmla="*/ 161808 h 1718310"/>
                <a:gd name="connsiteX2" fmla="*/ 1460099 w 1718310"/>
                <a:gd name="connsiteY2" fmla="*/ 251405 h 1718310"/>
                <a:gd name="connsiteX3" fmla="*/ 1372854 w 1718310"/>
                <a:gd name="connsiteY3" fmla="*/ 402507 h 1718310"/>
                <a:gd name="connsiteX4" fmla="*/ 1511474 w 1718310"/>
                <a:gd name="connsiteY4" fmla="*/ 642605 h 1718310"/>
                <a:gd name="connsiteX5" fmla="*/ 1685955 w 1718310"/>
                <a:gd name="connsiteY5" fmla="*/ 642601 h 1718310"/>
                <a:gd name="connsiteX6" fmla="*/ 1710159 w 1718310"/>
                <a:gd name="connsiteY6" fmla="*/ 779871 h 1718310"/>
                <a:gd name="connsiteX7" fmla="*/ 1546199 w 1718310"/>
                <a:gd name="connsiteY7" fmla="*/ 839542 h 1718310"/>
                <a:gd name="connsiteX8" fmla="*/ 1498057 w 1718310"/>
                <a:gd name="connsiteY8" fmla="*/ 1112570 h 1718310"/>
                <a:gd name="connsiteX9" fmla="*/ 1631720 w 1718310"/>
                <a:gd name="connsiteY9" fmla="*/ 1224720 h 1718310"/>
                <a:gd name="connsiteX10" fmla="*/ 1562026 w 1718310"/>
                <a:gd name="connsiteY10" fmla="*/ 1345433 h 1718310"/>
                <a:gd name="connsiteX11" fmla="*/ 1398069 w 1718310"/>
                <a:gd name="connsiteY11" fmla="*/ 1285753 h 1718310"/>
                <a:gd name="connsiteX12" fmla="*/ 1185690 w 1718310"/>
                <a:gd name="connsiteY12" fmla="*/ 1463960 h 1718310"/>
                <a:gd name="connsiteX13" fmla="*/ 1215993 w 1718310"/>
                <a:gd name="connsiteY13" fmla="*/ 1635790 h 1718310"/>
                <a:gd name="connsiteX14" fmla="*/ 1085012 w 1718310"/>
                <a:gd name="connsiteY14" fmla="*/ 1683463 h 1718310"/>
                <a:gd name="connsiteX15" fmla="*/ 997775 w 1718310"/>
                <a:gd name="connsiteY15" fmla="*/ 1532355 h 1718310"/>
                <a:gd name="connsiteX16" fmla="*/ 720534 w 1718310"/>
                <a:gd name="connsiteY16" fmla="*/ 1532355 h 1718310"/>
                <a:gd name="connsiteX17" fmla="*/ 633298 w 1718310"/>
                <a:gd name="connsiteY17" fmla="*/ 1683463 h 1718310"/>
                <a:gd name="connsiteX18" fmla="*/ 502317 w 1718310"/>
                <a:gd name="connsiteY18" fmla="*/ 1635790 h 1718310"/>
                <a:gd name="connsiteX19" fmla="*/ 532620 w 1718310"/>
                <a:gd name="connsiteY19" fmla="*/ 1463960 h 1718310"/>
                <a:gd name="connsiteX20" fmla="*/ 320241 w 1718310"/>
                <a:gd name="connsiteY20" fmla="*/ 1285752 h 1718310"/>
                <a:gd name="connsiteX21" fmla="*/ 156284 w 1718310"/>
                <a:gd name="connsiteY21" fmla="*/ 1345433 h 1718310"/>
                <a:gd name="connsiteX22" fmla="*/ 86590 w 1718310"/>
                <a:gd name="connsiteY22" fmla="*/ 1224720 h 1718310"/>
                <a:gd name="connsiteX23" fmla="*/ 220253 w 1718310"/>
                <a:gd name="connsiteY23" fmla="*/ 1112570 h 1718310"/>
                <a:gd name="connsiteX24" fmla="*/ 172111 w 1718310"/>
                <a:gd name="connsiteY24" fmla="*/ 839542 h 1718310"/>
                <a:gd name="connsiteX25" fmla="*/ 8151 w 1718310"/>
                <a:gd name="connsiteY25" fmla="*/ 779871 h 1718310"/>
                <a:gd name="connsiteX26" fmla="*/ 32355 w 1718310"/>
                <a:gd name="connsiteY26" fmla="*/ 642601 h 1718310"/>
                <a:gd name="connsiteX27" fmla="*/ 206836 w 1718310"/>
                <a:gd name="connsiteY27" fmla="*/ 642605 h 1718310"/>
                <a:gd name="connsiteX28" fmla="*/ 345457 w 1718310"/>
                <a:gd name="connsiteY28" fmla="*/ 402507 h 1718310"/>
                <a:gd name="connsiteX29" fmla="*/ 258211 w 1718310"/>
                <a:gd name="connsiteY29" fmla="*/ 251405 h 1718310"/>
                <a:gd name="connsiteX30" fmla="*/ 364987 w 1718310"/>
                <a:gd name="connsiteY30" fmla="*/ 161808 h 1718310"/>
                <a:gd name="connsiteX31" fmla="*/ 498645 w 1718310"/>
                <a:gd name="connsiteY31" fmla="*/ 273966 h 1718310"/>
                <a:gd name="connsiteX32" fmla="*/ 759167 w 1718310"/>
                <a:gd name="connsiteY32" fmla="*/ 179144 h 1718310"/>
                <a:gd name="connsiteX33" fmla="*/ 789461 w 1718310"/>
                <a:gd name="connsiteY33" fmla="*/ 7312 h 1718310"/>
                <a:gd name="connsiteX34" fmla="*/ 928849 w 1718310"/>
                <a:gd name="connsiteY34" fmla="*/ 7312 h 1718310"/>
                <a:gd name="connsiteX35" fmla="*/ 959143 w 1718310"/>
                <a:gd name="connsiteY35" fmla="*/ 179143 h 1718310"/>
                <a:gd name="connsiteX36" fmla="*/ 1219664 w 1718310"/>
                <a:gd name="connsiteY36" fmla="*/ 273965 h 1718310"/>
                <a:gd name="connsiteX37" fmla="*/ 1219665 w 1718310"/>
                <a:gd name="connsiteY37" fmla="*/ 273966 h 1718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718310" h="1718310">
                  <a:moveTo>
                    <a:pt x="1219665" y="273966"/>
                  </a:moveTo>
                  <a:lnTo>
                    <a:pt x="1353323" y="161808"/>
                  </a:lnTo>
                  <a:lnTo>
                    <a:pt x="1460099" y="251405"/>
                  </a:lnTo>
                  <a:lnTo>
                    <a:pt x="1372854" y="402507"/>
                  </a:lnTo>
                  <a:cubicBezTo>
                    <a:pt x="1434890" y="472293"/>
                    <a:pt x="1482056" y="553987"/>
                    <a:pt x="1511474" y="642605"/>
                  </a:cubicBezTo>
                  <a:lnTo>
                    <a:pt x="1685955" y="642601"/>
                  </a:lnTo>
                  <a:lnTo>
                    <a:pt x="1710159" y="779871"/>
                  </a:lnTo>
                  <a:lnTo>
                    <a:pt x="1546199" y="839542"/>
                  </a:lnTo>
                  <a:cubicBezTo>
                    <a:pt x="1548863" y="932877"/>
                    <a:pt x="1532483" y="1025775"/>
                    <a:pt x="1498057" y="1112570"/>
                  </a:cubicBezTo>
                  <a:lnTo>
                    <a:pt x="1631720" y="1224720"/>
                  </a:lnTo>
                  <a:lnTo>
                    <a:pt x="1562026" y="1345433"/>
                  </a:lnTo>
                  <a:lnTo>
                    <a:pt x="1398069" y="1285753"/>
                  </a:lnTo>
                  <a:cubicBezTo>
                    <a:pt x="1340116" y="1358965"/>
                    <a:pt x="1267853" y="1419600"/>
                    <a:pt x="1185690" y="1463960"/>
                  </a:cubicBezTo>
                  <a:lnTo>
                    <a:pt x="1215993" y="1635790"/>
                  </a:lnTo>
                  <a:lnTo>
                    <a:pt x="1085012" y="1683463"/>
                  </a:lnTo>
                  <a:lnTo>
                    <a:pt x="997775" y="1532355"/>
                  </a:lnTo>
                  <a:cubicBezTo>
                    <a:pt x="906321" y="1551187"/>
                    <a:pt x="811988" y="1551187"/>
                    <a:pt x="720534" y="1532355"/>
                  </a:cubicBezTo>
                  <a:lnTo>
                    <a:pt x="633298" y="1683463"/>
                  </a:lnTo>
                  <a:lnTo>
                    <a:pt x="502317" y="1635790"/>
                  </a:lnTo>
                  <a:lnTo>
                    <a:pt x="532620" y="1463960"/>
                  </a:lnTo>
                  <a:cubicBezTo>
                    <a:pt x="450457" y="1419600"/>
                    <a:pt x="378194" y="1358964"/>
                    <a:pt x="320241" y="1285752"/>
                  </a:cubicBezTo>
                  <a:lnTo>
                    <a:pt x="156284" y="1345433"/>
                  </a:lnTo>
                  <a:lnTo>
                    <a:pt x="86590" y="1224720"/>
                  </a:lnTo>
                  <a:lnTo>
                    <a:pt x="220253" y="1112570"/>
                  </a:lnTo>
                  <a:cubicBezTo>
                    <a:pt x="185827" y="1025776"/>
                    <a:pt x="169446" y="932877"/>
                    <a:pt x="172111" y="839542"/>
                  </a:cubicBezTo>
                  <a:lnTo>
                    <a:pt x="8151" y="779871"/>
                  </a:lnTo>
                  <a:lnTo>
                    <a:pt x="32355" y="642601"/>
                  </a:lnTo>
                  <a:lnTo>
                    <a:pt x="206836" y="642605"/>
                  </a:lnTo>
                  <a:cubicBezTo>
                    <a:pt x="236255" y="553987"/>
                    <a:pt x="283421" y="472293"/>
                    <a:pt x="345457" y="402507"/>
                  </a:cubicBezTo>
                  <a:lnTo>
                    <a:pt x="258211" y="251405"/>
                  </a:lnTo>
                  <a:lnTo>
                    <a:pt x="364987" y="161808"/>
                  </a:lnTo>
                  <a:lnTo>
                    <a:pt x="498645" y="273966"/>
                  </a:lnTo>
                  <a:cubicBezTo>
                    <a:pt x="578143" y="224991"/>
                    <a:pt x="666787" y="192727"/>
                    <a:pt x="759167" y="179144"/>
                  </a:cubicBezTo>
                  <a:lnTo>
                    <a:pt x="789461" y="7312"/>
                  </a:lnTo>
                  <a:lnTo>
                    <a:pt x="928849" y="7312"/>
                  </a:lnTo>
                  <a:lnTo>
                    <a:pt x="959143" y="179143"/>
                  </a:lnTo>
                  <a:cubicBezTo>
                    <a:pt x="1051523" y="192726"/>
                    <a:pt x="1140166" y="224990"/>
                    <a:pt x="1219664" y="273965"/>
                  </a:cubicBezTo>
                  <a:lnTo>
                    <a:pt x="1219665" y="273966"/>
                  </a:lnTo>
                  <a:close/>
                </a:path>
              </a:pathLst>
            </a:cu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8137" tIns="373088" rIns="368137" bIns="373088" numCol="1" spcCol="1270" anchor="ctr" anchorCtr="0">
              <a:noAutofit/>
            </a:bodyPr>
            <a:lstStyle/>
            <a:p>
              <a:pPr lvl="0" defTabSz="577850">
                <a:lnSpc>
                  <a:spcPct val="90000"/>
                </a:lnSpc>
                <a:spcAft>
                  <a:spcPct val="35000"/>
                </a:spcAft>
              </a:pPr>
              <a:r>
                <a:rPr lang="en-US" sz="1000" b="1" dirty="0" smtClean="0">
                  <a:solidFill>
                    <a:schemeClr val="tx1"/>
                  </a:solidFill>
                </a:rPr>
                <a:t>Innovate with Business Units</a:t>
              </a:r>
              <a:endParaRPr lang="en-US" sz="1000" b="1" dirty="0">
                <a:solidFill>
                  <a:schemeClr val="tx1"/>
                </a:solidFill>
              </a:endParaRPr>
            </a:p>
          </p:txBody>
        </p:sp>
        <p:sp>
          <p:nvSpPr>
            <p:cNvPr id="32" name="Oval 31"/>
            <p:cNvSpPr/>
            <p:nvPr>
              <p:custDataLst>
                <p:tags r:id="rId10"/>
              </p:custDataLst>
            </p:nvPr>
          </p:nvSpPr>
          <p:spPr>
            <a:xfrm>
              <a:off x="6228184" y="2528900"/>
              <a:ext cx="216024" cy="21602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1</a:t>
              </a:r>
              <a:endParaRPr lang="en-US" sz="1200" b="1" dirty="0">
                <a:solidFill>
                  <a:schemeClr val="tx1"/>
                </a:solidFill>
              </a:endParaRPr>
            </a:p>
          </p:txBody>
        </p:sp>
        <p:sp>
          <p:nvSpPr>
            <p:cNvPr id="33" name="Oval 32"/>
            <p:cNvSpPr/>
            <p:nvPr>
              <p:custDataLst>
                <p:tags r:id="rId11"/>
              </p:custDataLst>
            </p:nvPr>
          </p:nvSpPr>
          <p:spPr>
            <a:xfrm>
              <a:off x="7416316" y="2636912"/>
              <a:ext cx="216024" cy="21602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2</a:t>
              </a:r>
              <a:endParaRPr lang="en-US" sz="1200" b="1" dirty="0">
                <a:solidFill>
                  <a:schemeClr val="tx1"/>
                </a:solidFill>
              </a:endParaRPr>
            </a:p>
          </p:txBody>
        </p:sp>
        <p:sp>
          <p:nvSpPr>
            <p:cNvPr id="34" name="Oval 33"/>
            <p:cNvSpPr/>
            <p:nvPr>
              <p:custDataLst>
                <p:tags r:id="rId12"/>
              </p:custDataLst>
            </p:nvPr>
          </p:nvSpPr>
          <p:spPr>
            <a:xfrm>
              <a:off x="6696236" y="3429000"/>
              <a:ext cx="216024" cy="21602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3</a:t>
              </a:r>
              <a:endParaRPr lang="en-US" sz="1200" b="1" dirty="0">
                <a:solidFill>
                  <a:schemeClr val="tx1"/>
                </a:solidFill>
              </a:endParaRPr>
            </a:p>
          </p:txBody>
        </p:sp>
        <p:sp>
          <p:nvSpPr>
            <p:cNvPr id="35" name="Oval 34"/>
            <p:cNvSpPr/>
            <p:nvPr>
              <p:custDataLst>
                <p:tags r:id="rId13"/>
              </p:custDataLst>
            </p:nvPr>
          </p:nvSpPr>
          <p:spPr>
            <a:xfrm>
              <a:off x="6588224" y="1880828"/>
              <a:ext cx="216024" cy="21602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4</a:t>
              </a:r>
              <a:endParaRPr lang="en-US" sz="1200" b="1" dirty="0">
                <a:solidFill>
                  <a:schemeClr val="tx1"/>
                </a:solidFill>
              </a:endParaRPr>
            </a:p>
          </p:txBody>
        </p:sp>
      </p:grpSp>
      <p:sp>
        <p:nvSpPr>
          <p:cNvPr id="25" name="Text Placeholder 14"/>
          <p:cNvSpPr txBox="1">
            <a:spLocks/>
          </p:cNvSpPr>
          <p:nvPr/>
        </p:nvSpPr>
        <p:spPr>
          <a:xfrm>
            <a:off x="429323" y="1862596"/>
            <a:ext cx="4646733" cy="2970560"/>
          </a:xfrm>
          <a:prstGeom prst="rect">
            <a:avLst/>
          </a:prstGeom>
        </p:spPr>
        <p:txBody>
          <a:bodyPr anchor="ctr" anchorCtr="0"/>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kumimoji="0" lang="en-CA" sz="1200" b="1" i="0" u="none" strike="noStrike" kern="1200" cap="none" spc="0" normalizeH="0" baseline="0" noProof="0" dirty="0" smtClean="0">
                <a:ln>
                  <a:noFill/>
                </a:ln>
                <a:solidFill>
                  <a:schemeClr val="tx1"/>
                </a:solidFill>
                <a:effectLst/>
                <a:uLnTx/>
                <a:uFillTx/>
                <a:latin typeface="+mn-lt"/>
                <a:ea typeface="+mn-ea"/>
                <a:cs typeface="+mn-cs"/>
              </a:rPr>
              <a:t>Understand</a:t>
            </a:r>
            <a:r>
              <a:rPr kumimoji="0" lang="en-CA" sz="1200" b="1" i="0" u="none" strike="noStrike" kern="1200" cap="none" spc="0" normalizeH="0" noProof="0" dirty="0" smtClean="0">
                <a:ln>
                  <a:noFill/>
                </a:ln>
                <a:solidFill>
                  <a:schemeClr val="tx1"/>
                </a:solidFill>
                <a:effectLst/>
                <a:uLnTx/>
                <a:uFillTx/>
                <a:latin typeface="+mn-lt"/>
                <a:ea typeface="+mn-ea"/>
                <a:cs typeface="+mn-cs"/>
              </a:rPr>
              <a:t> Innovation.</a:t>
            </a:r>
            <a:r>
              <a:rPr kumimoji="0" lang="en-CA" sz="1200" b="1" i="0" u="none" strike="noStrike" kern="1200" cap="none" spc="0" normalizeH="0" baseline="0" noProof="0" dirty="0" smtClean="0">
                <a:ln>
                  <a:noFill/>
                </a:ln>
                <a:solidFill>
                  <a:schemeClr val="tx1"/>
                </a:solidFill>
                <a:effectLst/>
                <a:uLnTx/>
                <a:uFillTx/>
                <a:latin typeface="+mn-lt"/>
                <a:ea typeface="+mn-ea"/>
                <a:cs typeface="+mn-cs"/>
              </a:rPr>
              <a:t> </a:t>
            </a:r>
            <a:r>
              <a:rPr kumimoji="0" lang="en-CA" sz="1200" i="0" u="none" strike="noStrike" kern="1200" cap="none" spc="0" normalizeH="0" baseline="0" noProof="0" dirty="0" smtClean="0">
                <a:ln>
                  <a:noFill/>
                </a:ln>
                <a:solidFill>
                  <a:schemeClr val="tx1"/>
                </a:solidFill>
                <a:effectLst/>
                <a:uLnTx/>
                <a:uFillTx/>
                <a:latin typeface="+mn-lt"/>
                <a:ea typeface="+mn-ea"/>
                <a:cs typeface="+mn-cs"/>
              </a:rPr>
              <a:t>Understand</a:t>
            </a:r>
            <a:r>
              <a:rPr kumimoji="0" lang="en-CA" sz="1200" i="0" u="none" strike="noStrike" kern="1200" cap="none" spc="0" normalizeH="0" noProof="0" dirty="0" smtClean="0">
                <a:ln>
                  <a:noFill/>
                </a:ln>
                <a:solidFill>
                  <a:schemeClr val="tx1"/>
                </a:solidFill>
                <a:effectLst/>
                <a:uLnTx/>
                <a:uFillTx/>
                <a:latin typeface="+mn-lt"/>
                <a:ea typeface="+mn-ea"/>
                <a:cs typeface="+mn-cs"/>
              </a:rPr>
              <a:t> classes of innovation, IT’s role within the innovation value chain, the value of an innovation portfolio, and the innovation engine within an enterprise.</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kumimoji="0" lang="en-CA" sz="1200" b="1" i="0" u="none" strike="noStrike" kern="1200" cap="none" spc="0" normalizeH="0" baseline="0" noProof="0" dirty="0" smtClean="0">
                <a:ln>
                  <a:noFill/>
                </a:ln>
                <a:solidFill>
                  <a:schemeClr val="tx1"/>
                </a:solidFill>
                <a:effectLst/>
                <a:uLnTx/>
                <a:uFillTx/>
                <a:latin typeface="+mn-lt"/>
                <a:ea typeface="+mn-ea"/>
                <a:cs typeface="+mn-cs"/>
              </a:rPr>
              <a:t>Innovate Within IT. </a:t>
            </a:r>
            <a:r>
              <a:rPr kumimoji="0" lang="en-CA" sz="1200" i="0" u="none" strike="noStrike" kern="1200" cap="none" spc="0" normalizeH="0" baseline="0" noProof="0" dirty="0" smtClean="0">
                <a:ln>
                  <a:noFill/>
                </a:ln>
                <a:solidFill>
                  <a:schemeClr val="tx1"/>
                </a:solidFill>
                <a:effectLst/>
                <a:uLnTx/>
                <a:uFillTx/>
                <a:latin typeface="+mn-lt"/>
                <a:ea typeface="+mn-ea"/>
                <a:cs typeface="+mn-cs"/>
              </a:rPr>
              <a:t>After</a:t>
            </a:r>
            <a:r>
              <a:rPr lang="en-CA" sz="1200" dirty="0" smtClean="0">
                <a:latin typeface="+mn-lt"/>
              </a:rPr>
              <a:t> establishing proficiency as a firefighter and trusted operator, IT must gain credibility by showing the Business that they can innovate within themselves (e.g. reduce IT costs without negatively impacting performance)</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kumimoji="0" lang="en-CA" sz="1200" b="1" i="0" u="none" strike="noStrike" kern="1200" cap="none" spc="0" normalizeH="0" baseline="0" noProof="0" dirty="0" smtClean="0">
                <a:ln>
                  <a:noFill/>
                </a:ln>
                <a:solidFill>
                  <a:schemeClr val="tx1"/>
                </a:solidFill>
                <a:effectLst/>
                <a:uLnTx/>
                <a:uFillTx/>
                <a:latin typeface="+mn-lt"/>
                <a:ea typeface="+mn-ea"/>
                <a:cs typeface="+mn-cs"/>
              </a:rPr>
              <a:t>Innovate with </a:t>
            </a:r>
            <a:r>
              <a:rPr lang="en-CA" sz="1200" b="1" dirty="0" smtClean="0">
                <a:latin typeface="+mn-lt"/>
              </a:rPr>
              <a:t>Business Units</a:t>
            </a:r>
            <a:r>
              <a:rPr kumimoji="0" lang="en-CA" sz="1200" b="1" i="0" u="none" strike="noStrike" kern="1200" cap="none" spc="0" normalizeH="0" baseline="0" noProof="0" dirty="0" smtClean="0">
                <a:ln>
                  <a:noFill/>
                </a:ln>
                <a:solidFill>
                  <a:schemeClr val="tx1"/>
                </a:solidFill>
                <a:effectLst/>
                <a:uLnTx/>
                <a:uFillTx/>
                <a:latin typeface="+mn-lt"/>
                <a:ea typeface="+mn-ea"/>
                <a:cs typeface="+mn-cs"/>
              </a:rPr>
              <a:t>. </a:t>
            </a:r>
            <a:r>
              <a:rPr lang="en-CA" sz="1200" dirty="0" smtClean="0">
                <a:latin typeface="+mn-lt"/>
              </a:rPr>
              <a:t>IT must show the business that they can provide significant value by working alongside business units to achieve strategic goals and optimize processes. IT will then </a:t>
            </a:r>
            <a:r>
              <a:rPr lang="en-CA" sz="1200" i="1" dirty="0" smtClean="0">
                <a:latin typeface="+mn-lt"/>
              </a:rPr>
              <a:t>earn</a:t>
            </a:r>
            <a:r>
              <a:rPr lang="en-CA" sz="1200" dirty="0" smtClean="0">
                <a:latin typeface="+mn-lt"/>
              </a:rPr>
              <a:t> future projects and partnerships. </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algn="l" eaLnBrk="0" hangingPunct="0">
              <a:spcBef>
                <a:spcPct val="20000"/>
              </a:spcBef>
              <a:buClr>
                <a:schemeClr val="tx1"/>
              </a:buClr>
              <a:buSzPct val="120000"/>
            </a:pPr>
            <a:r>
              <a:rPr kumimoji="0" lang="en-CA" sz="1200" b="1" i="0" u="none" strike="noStrike" kern="1200" cap="none" spc="0" normalizeH="0" baseline="0" noProof="0" dirty="0" smtClean="0">
                <a:ln>
                  <a:noFill/>
                </a:ln>
                <a:solidFill>
                  <a:schemeClr val="tx1"/>
                </a:solidFill>
                <a:effectLst/>
                <a:uLnTx/>
                <a:uFillTx/>
                <a:latin typeface="+mn-lt"/>
                <a:ea typeface="+mn-ea"/>
                <a:cs typeface="+mn-cs"/>
              </a:rPr>
              <a:t>Facilitate Enterprise</a:t>
            </a:r>
            <a:r>
              <a:rPr lang="en-CA" sz="1200" b="1" dirty="0" smtClean="0">
                <a:latin typeface="+mn-lt"/>
              </a:rPr>
              <a:t>-</a:t>
            </a:r>
            <a:r>
              <a:rPr kumimoji="0" lang="en-CA" sz="1200" b="1" i="0" u="none" strike="noStrike" kern="1200" cap="none" spc="0" normalizeH="0" noProof="0" dirty="0" smtClean="0">
                <a:ln>
                  <a:noFill/>
                </a:ln>
                <a:solidFill>
                  <a:schemeClr val="tx1"/>
                </a:solidFill>
                <a:effectLst/>
                <a:uLnTx/>
                <a:uFillTx/>
                <a:latin typeface="+mn-lt"/>
                <a:ea typeface="+mn-ea"/>
                <a:cs typeface="+mn-cs"/>
              </a:rPr>
              <a:t>Wide Innovation.</a:t>
            </a:r>
            <a:r>
              <a:rPr lang="en-CA" sz="1200" b="1" dirty="0" smtClean="0">
                <a:latin typeface="+mn-lt"/>
              </a:rPr>
              <a:t> </a:t>
            </a:r>
            <a:r>
              <a:rPr lang="en-US" sz="1200" dirty="0" smtClean="0">
                <a:ea typeface="Times New Roman"/>
                <a:cs typeface="Times New Roman"/>
              </a:rPr>
              <a:t>After earning the innovation mandate, build repeatable innovation processes that become standard, collaborative efforts between the Business and IT within the organization.</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6" name="Flowchart: Display 25"/>
          <p:cNvSpPr/>
          <p:nvPr/>
        </p:nvSpPr>
        <p:spPr>
          <a:xfrm>
            <a:off x="6101412" y="5481300"/>
            <a:ext cx="2755064" cy="648000"/>
          </a:xfrm>
          <a:prstGeom prst="flowChartDisplay">
            <a:avLst/>
          </a:prstGeom>
          <a:solidFill>
            <a:srgbClr val="EA8B00"/>
          </a:solidFill>
          <a:ln>
            <a:solidFill>
              <a:srgbClr val="EA8B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rgbClr val="FFFFFF"/>
                </a:solidFill>
              </a:rPr>
              <a:t>Follow this diagram to navigate your way through the storyboard.</a:t>
            </a:r>
            <a:endParaRPr lang="en-CA" sz="1200" dirty="0">
              <a:solidFill>
                <a:srgbClr val="FFFFFF"/>
              </a:solidFill>
            </a:endParaRPr>
          </a:p>
        </p:txBody>
      </p:sp>
      <p:grpSp>
        <p:nvGrpSpPr>
          <p:cNvPr id="28" name="Group 38"/>
          <p:cNvGrpSpPr/>
          <p:nvPr/>
        </p:nvGrpSpPr>
        <p:grpSpPr>
          <a:xfrm>
            <a:off x="257176" y="4878685"/>
            <a:ext cx="4605820" cy="1394631"/>
            <a:chOff x="2267743" y="1844804"/>
            <a:chExt cx="3784513" cy="1394631"/>
          </a:xfrm>
        </p:grpSpPr>
        <p:sp>
          <p:nvSpPr>
            <p:cNvPr id="29" name="Rectangle 28"/>
            <p:cNvSpPr/>
            <p:nvPr/>
          </p:nvSpPr>
          <p:spPr>
            <a:xfrm>
              <a:off x="2267743" y="2130796"/>
              <a:ext cx="3768393" cy="1108639"/>
            </a:xfrm>
            <a:prstGeom prst="rect">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rgbClr val="333333"/>
                  </a:solidFill>
                </a:rPr>
                <a:t>IT won’t be able to convince the CEO it can be an innovation facilitator until it earns the mandate through getting the basics right, innovating within themselves and for business units. When business units </a:t>
              </a:r>
              <a:r>
                <a:rPr lang="en-CA" sz="1200" i="1" dirty="0" smtClean="0">
                  <a:solidFill>
                    <a:srgbClr val="333333"/>
                  </a:solidFill>
                </a:rPr>
                <a:t>want </a:t>
              </a:r>
              <a:r>
                <a:rPr lang="en-CA" sz="1200" dirty="0" smtClean="0">
                  <a:solidFill>
                    <a:srgbClr val="333333"/>
                  </a:solidFill>
                </a:rPr>
                <a:t>to work with IT on complex projects, IT can begin its pitch in facilitating enterprise-wide innovation.</a:t>
              </a:r>
              <a:endParaRPr lang="en-CA" sz="1200" dirty="0">
                <a:solidFill>
                  <a:srgbClr val="333333"/>
                </a:solidFill>
              </a:endParaRPr>
            </a:p>
          </p:txBody>
        </p:sp>
        <p:grpSp>
          <p:nvGrpSpPr>
            <p:cNvPr id="36" name="Group 109"/>
            <p:cNvGrpSpPr/>
            <p:nvPr/>
          </p:nvGrpSpPr>
          <p:grpSpPr>
            <a:xfrm>
              <a:off x="2267743" y="1844804"/>
              <a:ext cx="3784513" cy="285992"/>
              <a:chOff x="2267743" y="1844804"/>
              <a:chExt cx="3784513" cy="285992"/>
            </a:xfrm>
          </p:grpSpPr>
          <p:sp>
            <p:nvSpPr>
              <p:cNvPr id="37" name="Round Same Side Corner Rectangle 36"/>
              <p:cNvSpPr/>
              <p:nvPr/>
            </p:nvSpPr>
            <p:spPr>
              <a:xfrm>
                <a:off x="2267743" y="1844804"/>
                <a:ext cx="3768556" cy="285992"/>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8" name="Picture 37" descr="insight-sm.wmf"/>
              <p:cNvPicPr>
                <a:picLocks noChangeAspect="1"/>
              </p:cNvPicPr>
              <p:nvPr/>
            </p:nvPicPr>
            <p:blipFill>
              <a:blip r:embed="rId18" cstate="print"/>
              <a:stretch>
                <a:fillRect/>
              </a:stretch>
            </p:blipFill>
            <p:spPr>
              <a:xfrm>
                <a:off x="5796136" y="1897019"/>
                <a:ext cx="256120" cy="233777"/>
              </a:xfrm>
              <a:prstGeom prst="rect">
                <a:avLst/>
              </a:prstGeom>
              <a:noFill/>
              <a:ln>
                <a:noFill/>
              </a:ln>
            </p:spPr>
          </p:pic>
        </p:grpSp>
      </p:grpSp>
      <p:grpSp>
        <p:nvGrpSpPr>
          <p:cNvPr id="63" name="Group 62"/>
          <p:cNvGrpSpPr/>
          <p:nvPr/>
        </p:nvGrpSpPr>
        <p:grpSpPr>
          <a:xfrm>
            <a:off x="4932040" y="5203346"/>
            <a:ext cx="1194163" cy="1069970"/>
            <a:chOff x="4932040" y="5167342"/>
            <a:chExt cx="1194163" cy="1069970"/>
          </a:xfrm>
        </p:grpSpPr>
        <p:grpSp>
          <p:nvGrpSpPr>
            <p:cNvPr id="54" name="Group 53"/>
            <p:cNvGrpSpPr/>
            <p:nvPr/>
          </p:nvGrpSpPr>
          <p:grpSpPr>
            <a:xfrm>
              <a:off x="4932040" y="5167342"/>
              <a:ext cx="1194163" cy="1069970"/>
              <a:chOff x="4788024" y="1088740"/>
              <a:chExt cx="4500500" cy="4032448"/>
            </a:xfrm>
          </p:grpSpPr>
          <p:sp>
            <p:nvSpPr>
              <p:cNvPr id="58" name="Freeform 57"/>
              <p:cNvSpPr/>
              <p:nvPr>
                <p:custDataLst>
                  <p:tags r:id="rId6"/>
                </p:custDataLst>
              </p:nvPr>
            </p:nvSpPr>
            <p:spPr>
              <a:xfrm>
                <a:off x="4788024" y="1088740"/>
                <a:ext cx="4500500" cy="4032448"/>
              </a:xfrm>
              <a:custGeom>
                <a:avLst/>
                <a:gdLst>
                  <a:gd name="connsiteX0" fmla="*/ 916178 w 1224431"/>
                  <a:gd name="connsiteY0" fmla="*/ 310118 h 1224431"/>
                  <a:gd name="connsiteX1" fmla="*/ 1096823 w 1224431"/>
                  <a:gd name="connsiteY1" fmla="*/ 255675 h 1224431"/>
                  <a:gd name="connsiteX2" fmla="*/ 1163293 w 1224431"/>
                  <a:gd name="connsiteY2" fmla="*/ 370806 h 1224431"/>
                  <a:gd name="connsiteX3" fmla="*/ 1025821 w 1224431"/>
                  <a:gd name="connsiteY3" fmla="*/ 500027 h 1224431"/>
                  <a:gd name="connsiteX4" fmla="*/ 1025821 w 1224431"/>
                  <a:gd name="connsiteY4" fmla="*/ 724404 h 1224431"/>
                  <a:gd name="connsiteX5" fmla="*/ 1163293 w 1224431"/>
                  <a:gd name="connsiteY5" fmla="*/ 853625 h 1224431"/>
                  <a:gd name="connsiteX6" fmla="*/ 1096823 w 1224431"/>
                  <a:gd name="connsiteY6" fmla="*/ 968756 h 1224431"/>
                  <a:gd name="connsiteX7" fmla="*/ 916178 w 1224431"/>
                  <a:gd name="connsiteY7" fmla="*/ 914313 h 1224431"/>
                  <a:gd name="connsiteX8" fmla="*/ 721860 w 1224431"/>
                  <a:gd name="connsiteY8" fmla="*/ 1026502 h 1224431"/>
                  <a:gd name="connsiteX9" fmla="*/ 678687 w 1224431"/>
                  <a:gd name="connsiteY9" fmla="*/ 1210167 h 1224431"/>
                  <a:gd name="connsiteX10" fmla="*/ 545744 w 1224431"/>
                  <a:gd name="connsiteY10" fmla="*/ 1210167 h 1224431"/>
                  <a:gd name="connsiteX11" fmla="*/ 502571 w 1224431"/>
                  <a:gd name="connsiteY11" fmla="*/ 1026503 h 1224431"/>
                  <a:gd name="connsiteX12" fmla="*/ 308253 w 1224431"/>
                  <a:gd name="connsiteY12" fmla="*/ 914313 h 1224431"/>
                  <a:gd name="connsiteX13" fmla="*/ 127608 w 1224431"/>
                  <a:gd name="connsiteY13" fmla="*/ 968756 h 1224431"/>
                  <a:gd name="connsiteX14" fmla="*/ 61138 w 1224431"/>
                  <a:gd name="connsiteY14" fmla="*/ 853625 h 1224431"/>
                  <a:gd name="connsiteX15" fmla="*/ 198610 w 1224431"/>
                  <a:gd name="connsiteY15" fmla="*/ 724404 h 1224431"/>
                  <a:gd name="connsiteX16" fmla="*/ 198610 w 1224431"/>
                  <a:gd name="connsiteY16" fmla="*/ 500027 h 1224431"/>
                  <a:gd name="connsiteX17" fmla="*/ 61138 w 1224431"/>
                  <a:gd name="connsiteY17" fmla="*/ 370806 h 1224431"/>
                  <a:gd name="connsiteX18" fmla="*/ 127608 w 1224431"/>
                  <a:gd name="connsiteY18" fmla="*/ 255675 h 1224431"/>
                  <a:gd name="connsiteX19" fmla="*/ 308253 w 1224431"/>
                  <a:gd name="connsiteY19" fmla="*/ 310118 h 1224431"/>
                  <a:gd name="connsiteX20" fmla="*/ 502571 w 1224431"/>
                  <a:gd name="connsiteY20" fmla="*/ 197929 h 1224431"/>
                  <a:gd name="connsiteX21" fmla="*/ 545744 w 1224431"/>
                  <a:gd name="connsiteY21" fmla="*/ 14264 h 1224431"/>
                  <a:gd name="connsiteX22" fmla="*/ 678687 w 1224431"/>
                  <a:gd name="connsiteY22" fmla="*/ 14264 h 1224431"/>
                  <a:gd name="connsiteX23" fmla="*/ 721860 w 1224431"/>
                  <a:gd name="connsiteY23" fmla="*/ 197928 h 1224431"/>
                  <a:gd name="connsiteX24" fmla="*/ 916178 w 1224431"/>
                  <a:gd name="connsiteY24" fmla="*/ 310118 h 1224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24431" h="1224431">
                    <a:moveTo>
                      <a:pt x="788102" y="309724"/>
                    </a:moveTo>
                    <a:lnTo>
                      <a:pt x="919067" y="228612"/>
                    </a:lnTo>
                    <a:lnTo>
                      <a:pt x="995820" y="305366"/>
                    </a:lnTo>
                    <a:lnTo>
                      <a:pt x="914707" y="436330"/>
                    </a:lnTo>
                    <a:cubicBezTo>
                      <a:pt x="945948" y="490059"/>
                      <a:pt x="962315" y="551140"/>
                      <a:pt x="962124" y="613291"/>
                    </a:cubicBezTo>
                    <a:lnTo>
                      <a:pt x="1097852" y="686153"/>
                    </a:lnTo>
                    <a:lnTo>
                      <a:pt x="1069759" y="791000"/>
                    </a:lnTo>
                    <a:lnTo>
                      <a:pt x="915784" y="786237"/>
                    </a:lnTo>
                    <a:cubicBezTo>
                      <a:pt x="884874" y="840157"/>
                      <a:pt x="840159" y="884872"/>
                      <a:pt x="786238" y="915782"/>
                    </a:cubicBezTo>
                    <a:lnTo>
                      <a:pt x="791002" y="1069757"/>
                    </a:lnTo>
                    <a:lnTo>
                      <a:pt x="686153" y="1097852"/>
                    </a:lnTo>
                    <a:lnTo>
                      <a:pt x="613291" y="962124"/>
                    </a:lnTo>
                    <a:cubicBezTo>
                      <a:pt x="551139" y="962315"/>
                      <a:pt x="490059" y="945948"/>
                      <a:pt x="436329" y="914707"/>
                    </a:cubicBezTo>
                    <a:lnTo>
                      <a:pt x="305364" y="995819"/>
                    </a:lnTo>
                    <a:lnTo>
                      <a:pt x="228611" y="919065"/>
                    </a:lnTo>
                    <a:lnTo>
                      <a:pt x="309724" y="788101"/>
                    </a:lnTo>
                    <a:cubicBezTo>
                      <a:pt x="278483" y="734372"/>
                      <a:pt x="262116" y="673291"/>
                      <a:pt x="262307" y="611140"/>
                    </a:cubicBezTo>
                    <a:lnTo>
                      <a:pt x="126579" y="538278"/>
                    </a:lnTo>
                    <a:lnTo>
                      <a:pt x="154672" y="433431"/>
                    </a:lnTo>
                    <a:lnTo>
                      <a:pt x="308647" y="438194"/>
                    </a:lnTo>
                    <a:cubicBezTo>
                      <a:pt x="339557" y="384274"/>
                      <a:pt x="384272" y="339559"/>
                      <a:pt x="438193" y="308649"/>
                    </a:cubicBezTo>
                    <a:lnTo>
                      <a:pt x="433429" y="154674"/>
                    </a:lnTo>
                    <a:lnTo>
                      <a:pt x="538278" y="126579"/>
                    </a:lnTo>
                    <a:lnTo>
                      <a:pt x="611140" y="262307"/>
                    </a:lnTo>
                    <a:cubicBezTo>
                      <a:pt x="673292" y="262116"/>
                      <a:pt x="734372" y="278483"/>
                      <a:pt x="788102" y="309724"/>
                    </a:cubicBezTo>
                    <a:close/>
                  </a:path>
                </a:pathLst>
              </a:custGeom>
              <a:noFill/>
              <a:ln w="635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23926" tIns="423926" rIns="423927" bIns="423927" numCol="1" spcCol="1270" anchor="t" anchorCtr="0">
                <a:noAutofit/>
              </a:bodyPr>
              <a:lstStyle/>
              <a:p>
                <a:pPr lvl="0" algn="ctr" defTabSz="622300">
                  <a:lnSpc>
                    <a:spcPct val="90000"/>
                  </a:lnSpc>
                  <a:spcBef>
                    <a:spcPct val="0"/>
                  </a:spcBef>
                  <a:spcAft>
                    <a:spcPct val="35000"/>
                  </a:spcAft>
                </a:pPr>
                <a:endParaRPr lang="en-US" sz="1100" b="1" kern="1200" dirty="0" smtClean="0"/>
              </a:p>
              <a:p>
                <a:pPr lvl="0" algn="ctr" defTabSz="622300">
                  <a:lnSpc>
                    <a:spcPct val="90000"/>
                  </a:lnSpc>
                  <a:spcBef>
                    <a:spcPct val="0"/>
                  </a:spcBef>
                  <a:spcAft>
                    <a:spcPct val="35000"/>
                  </a:spcAft>
                </a:pPr>
                <a:endParaRPr lang="en-US" sz="1100" b="1" dirty="0" smtClean="0"/>
              </a:p>
            </p:txBody>
          </p:sp>
          <p:sp>
            <p:nvSpPr>
              <p:cNvPr id="59" name="Freeform 58"/>
              <p:cNvSpPr/>
              <p:nvPr/>
            </p:nvSpPr>
            <p:spPr>
              <a:xfrm>
                <a:off x="6984055" y="2348293"/>
                <a:ext cx="1266326" cy="1153139"/>
              </a:xfrm>
              <a:custGeom>
                <a:avLst/>
                <a:gdLst>
                  <a:gd name="connsiteX0" fmla="*/ 1219665 w 1718310"/>
                  <a:gd name="connsiteY0" fmla="*/ 273966 h 1718310"/>
                  <a:gd name="connsiteX1" fmla="*/ 1353323 w 1718310"/>
                  <a:gd name="connsiteY1" fmla="*/ 161808 h 1718310"/>
                  <a:gd name="connsiteX2" fmla="*/ 1460099 w 1718310"/>
                  <a:gd name="connsiteY2" fmla="*/ 251405 h 1718310"/>
                  <a:gd name="connsiteX3" fmla="*/ 1372854 w 1718310"/>
                  <a:gd name="connsiteY3" fmla="*/ 402507 h 1718310"/>
                  <a:gd name="connsiteX4" fmla="*/ 1511474 w 1718310"/>
                  <a:gd name="connsiteY4" fmla="*/ 642605 h 1718310"/>
                  <a:gd name="connsiteX5" fmla="*/ 1685955 w 1718310"/>
                  <a:gd name="connsiteY5" fmla="*/ 642601 h 1718310"/>
                  <a:gd name="connsiteX6" fmla="*/ 1710159 w 1718310"/>
                  <a:gd name="connsiteY6" fmla="*/ 779871 h 1718310"/>
                  <a:gd name="connsiteX7" fmla="*/ 1546199 w 1718310"/>
                  <a:gd name="connsiteY7" fmla="*/ 839542 h 1718310"/>
                  <a:gd name="connsiteX8" fmla="*/ 1498057 w 1718310"/>
                  <a:gd name="connsiteY8" fmla="*/ 1112570 h 1718310"/>
                  <a:gd name="connsiteX9" fmla="*/ 1631720 w 1718310"/>
                  <a:gd name="connsiteY9" fmla="*/ 1224720 h 1718310"/>
                  <a:gd name="connsiteX10" fmla="*/ 1562026 w 1718310"/>
                  <a:gd name="connsiteY10" fmla="*/ 1345433 h 1718310"/>
                  <a:gd name="connsiteX11" fmla="*/ 1398069 w 1718310"/>
                  <a:gd name="connsiteY11" fmla="*/ 1285753 h 1718310"/>
                  <a:gd name="connsiteX12" fmla="*/ 1185690 w 1718310"/>
                  <a:gd name="connsiteY12" fmla="*/ 1463960 h 1718310"/>
                  <a:gd name="connsiteX13" fmla="*/ 1215993 w 1718310"/>
                  <a:gd name="connsiteY13" fmla="*/ 1635790 h 1718310"/>
                  <a:gd name="connsiteX14" fmla="*/ 1085012 w 1718310"/>
                  <a:gd name="connsiteY14" fmla="*/ 1683463 h 1718310"/>
                  <a:gd name="connsiteX15" fmla="*/ 997775 w 1718310"/>
                  <a:gd name="connsiteY15" fmla="*/ 1532355 h 1718310"/>
                  <a:gd name="connsiteX16" fmla="*/ 720534 w 1718310"/>
                  <a:gd name="connsiteY16" fmla="*/ 1532355 h 1718310"/>
                  <a:gd name="connsiteX17" fmla="*/ 633298 w 1718310"/>
                  <a:gd name="connsiteY17" fmla="*/ 1683463 h 1718310"/>
                  <a:gd name="connsiteX18" fmla="*/ 502317 w 1718310"/>
                  <a:gd name="connsiteY18" fmla="*/ 1635790 h 1718310"/>
                  <a:gd name="connsiteX19" fmla="*/ 532620 w 1718310"/>
                  <a:gd name="connsiteY19" fmla="*/ 1463960 h 1718310"/>
                  <a:gd name="connsiteX20" fmla="*/ 320241 w 1718310"/>
                  <a:gd name="connsiteY20" fmla="*/ 1285752 h 1718310"/>
                  <a:gd name="connsiteX21" fmla="*/ 156284 w 1718310"/>
                  <a:gd name="connsiteY21" fmla="*/ 1345433 h 1718310"/>
                  <a:gd name="connsiteX22" fmla="*/ 86590 w 1718310"/>
                  <a:gd name="connsiteY22" fmla="*/ 1224720 h 1718310"/>
                  <a:gd name="connsiteX23" fmla="*/ 220253 w 1718310"/>
                  <a:gd name="connsiteY23" fmla="*/ 1112570 h 1718310"/>
                  <a:gd name="connsiteX24" fmla="*/ 172111 w 1718310"/>
                  <a:gd name="connsiteY24" fmla="*/ 839542 h 1718310"/>
                  <a:gd name="connsiteX25" fmla="*/ 8151 w 1718310"/>
                  <a:gd name="connsiteY25" fmla="*/ 779871 h 1718310"/>
                  <a:gd name="connsiteX26" fmla="*/ 32355 w 1718310"/>
                  <a:gd name="connsiteY26" fmla="*/ 642601 h 1718310"/>
                  <a:gd name="connsiteX27" fmla="*/ 206836 w 1718310"/>
                  <a:gd name="connsiteY27" fmla="*/ 642605 h 1718310"/>
                  <a:gd name="connsiteX28" fmla="*/ 345457 w 1718310"/>
                  <a:gd name="connsiteY28" fmla="*/ 402507 h 1718310"/>
                  <a:gd name="connsiteX29" fmla="*/ 258211 w 1718310"/>
                  <a:gd name="connsiteY29" fmla="*/ 251405 h 1718310"/>
                  <a:gd name="connsiteX30" fmla="*/ 364987 w 1718310"/>
                  <a:gd name="connsiteY30" fmla="*/ 161808 h 1718310"/>
                  <a:gd name="connsiteX31" fmla="*/ 498645 w 1718310"/>
                  <a:gd name="connsiteY31" fmla="*/ 273966 h 1718310"/>
                  <a:gd name="connsiteX32" fmla="*/ 759167 w 1718310"/>
                  <a:gd name="connsiteY32" fmla="*/ 179144 h 1718310"/>
                  <a:gd name="connsiteX33" fmla="*/ 789461 w 1718310"/>
                  <a:gd name="connsiteY33" fmla="*/ 7312 h 1718310"/>
                  <a:gd name="connsiteX34" fmla="*/ 928849 w 1718310"/>
                  <a:gd name="connsiteY34" fmla="*/ 7312 h 1718310"/>
                  <a:gd name="connsiteX35" fmla="*/ 959143 w 1718310"/>
                  <a:gd name="connsiteY35" fmla="*/ 179143 h 1718310"/>
                  <a:gd name="connsiteX36" fmla="*/ 1219664 w 1718310"/>
                  <a:gd name="connsiteY36" fmla="*/ 273965 h 1718310"/>
                  <a:gd name="connsiteX37" fmla="*/ 1219665 w 1718310"/>
                  <a:gd name="connsiteY37" fmla="*/ 273966 h 1718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718310" h="1718310">
                    <a:moveTo>
                      <a:pt x="1219665" y="273966"/>
                    </a:moveTo>
                    <a:lnTo>
                      <a:pt x="1353323" y="161808"/>
                    </a:lnTo>
                    <a:lnTo>
                      <a:pt x="1460099" y="251405"/>
                    </a:lnTo>
                    <a:lnTo>
                      <a:pt x="1372854" y="402507"/>
                    </a:lnTo>
                    <a:cubicBezTo>
                      <a:pt x="1434890" y="472293"/>
                      <a:pt x="1482056" y="553987"/>
                      <a:pt x="1511474" y="642605"/>
                    </a:cubicBezTo>
                    <a:lnTo>
                      <a:pt x="1685955" y="642601"/>
                    </a:lnTo>
                    <a:lnTo>
                      <a:pt x="1710159" y="779871"/>
                    </a:lnTo>
                    <a:lnTo>
                      <a:pt x="1546199" y="839542"/>
                    </a:lnTo>
                    <a:cubicBezTo>
                      <a:pt x="1548863" y="932877"/>
                      <a:pt x="1532483" y="1025775"/>
                      <a:pt x="1498057" y="1112570"/>
                    </a:cubicBezTo>
                    <a:lnTo>
                      <a:pt x="1631720" y="1224720"/>
                    </a:lnTo>
                    <a:lnTo>
                      <a:pt x="1562026" y="1345433"/>
                    </a:lnTo>
                    <a:lnTo>
                      <a:pt x="1398069" y="1285753"/>
                    </a:lnTo>
                    <a:cubicBezTo>
                      <a:pt x="1340116" y="1358965"/>
                      <a:pt x="1267853" y="1419600"/>
                      <a:pt x="1185690" y="1463960"/>
                    </a:cubicBezTo>
                    <a:lnTo>
                      <a:pt x="1215993" y="1635790"/>
                    </a:lnTo>
                    <a:lnTo>
                      <a:pt x="1085012" y="1683463"/>
                    </a:lnTo>
                    <a:lnTo>
                      <a:pt x="997775" y="1532355"/>
                    </a:lnTo>
                    <a:cubicBezTo>
                      <a:pt x="906321" y="1551187"/>
                      <a:pt x="811988" y="1551187"/>
                      <a:pt x="720534" y="1532355"/>
                    </a:cubicBezTo>
                    <a:lnTo>
                      <a:pt x="633298" y="1683463"/>
                    </a:lnTo>
                    <a:lnTo>
                      <a:pt x="502317" y="1635790"/>
                    </a:lnTo>
                    <a:lnTo>
                      <a:pt x="532620" y="1463960"/>
                    </a:lnTo>
                    <a:cubicBezTo>
                      <a:pt x="450457" y="1419600"/>
                      <a:pt x="378194" y="1358964"/>
                      <a:pt x="320241" y="1285752"/>
                    </a:cubicBezTo>
                    <a:lnTo>
                      <a:pt x="156284" y="1345433"/>
                    </a:lnTo>
                    <a:lnTo>
                      <a:pt x="86590" y="1224720"/>
                    </a:lnTo>
                    <a:lnTo>
                      <a:pt x="220253" y="1112570"/>
                    </a:lnTo>
                    <a:cubicBezTo>
                      <a:pt x="185827" y="1025776"/>
                      <a:pt x="169446" y="932877"/>
                      <a:pt x="172111" y="839542"/>
                    </a:cubicBezTo>
                    <a:lnTo>
                      <a:pt x="8151" y="779871"/>
                    </a:lnTo>
                    <a:lnTo>
                      <a:pt x="32355" y="642601"/>
                    </a:lnTo>
                    <a:lnTo>
                      <a:pt x="206836" y="642605"/>
                    </a:lnTo>
                    <a:cubicBezTo>
                      <a:pt x="236255" y="553987"/>
                      <a:pt x="283421" y="472293"/>
                      <a:pt x="345457" y="402507"/>
                    </a:cubicBezTo>
                    <a:lnTo>
                      <a:pt x="258211" y="251405"/>
                    </a:lnTo>
                    <a:lnTo>
                      <a:pt x="364987" y="161808"/>
                    </a:lnTo>
                    <a:lnTo>
                      <a:pt x="498645" y="273966"/>
                    </a:lnTo>
                    <a:cubicBezTo>
                      <a:pt x="578143" y="224991"/>
                      <a:pt x="666787" y="192727"/>
                      <a:pt x="759167" y="179144"/>
                    </a:cubicBezTo>
                    <a:lnTo>
                      <a:pt x="789461" y="7312"/>
                    </a:lnTo>
                    <a:lnTo>
                      <a:pt x="928849" y="7312"/>
                    </a:lnTo>
                    <a:lnTo>
                      <a:pt x="959143" y="179143"/>
                    </a:lnTo>
                    <a:cubicBezTo>
                      <a:pt x="1051523" y="192726"/>
                      <a:pt x="1140166" y="224990"/>
                      <a:pt x="1219664" y="273965"/>
                    </a:cubicBezTo>
                    <a:lnTo>
                      <a:pt x="1219665" y="273966"/>
                    </a:lnTo>
                    <a:close/>
                  </a:path>
                </a:pathLst>
              </a:custGeom>
              <a:noFill/>
              <a:ln w="635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8137" tIns="373088" rIns="368137" bIns="373088" numCol="1" spcCol="1270" anchor="ctr" anchorCtr="0">
                <a:noAutofit/>
              </a:bodyPr>
              <a:lstStyle/>
              <a:p>
                <a:pPr defTabSz="577850">
                  <a:lnSpc>
                    <a:spcPct val="90000"/>
                  </a:lnSpc>
                  <a:spcAft>
                    <a:spcPct val="35000"/>
                  </a:spcAft>
                </a:pPr>
                <a:endParaRPr lang="en-US" sz="1000" b="1" dirty="0">
                  <a:solidFill>
                    <a:schemeClr val="tx1"/>
                  </a:solidFill>
                </a:endParaRPr>
              </a:p>
            </p:txBody>
          </p:sp>
          <p:sp>
            <p:nvSpPr>
              <p:cNvPr id="61" name="Freeform 60"/>
              <p:cNvSpPr/>
              <p:nvPr>
                <p:custDataLst>
                  <p:tags r:id="rId7"/>
                </p:custDataLst>
              </p:nvPr>
            </p:nvSpPr>
            <p:spPr>
              <a:xfrm>
                <a:off x="6048663" y="3124090"/>
                <a:ext cx="1360748" cy="1271350"/>
              </a:xfrm>
              <a:custGeom>
                <a:avLst/>
                <a:gdLst>
                  <a:gd name="connsiteX0" fmla="*/ 1219665 w 1718310"/>
                  <a:gd name="connsiteY0" fmla="*/ 273966 h 1718310"/>
                  <a:gd name="connsiteX1" fmla="*/ 1353323 w 1718310"/>
                  <a:gd name="connsiteY1" fmla="*/ 161808 h 1718310"/>
                  <a:gd name="connsiteX2" fmla="*/ 1460099 w 1718310"/>
                  <a:gd name="connsiteY2" fmla="*/ 251405 h 1718310"/>
                  <a:gd name="connsiteX3" fmla="*/ 1372854 w 1718310"/>
                  <a:gd name="connsiteY3" fmla="*/ 402507 h 1718310"/>
                  <a:gd name="connsiteX4" fmla="*/ 1511474 w 1718310"/>
                  <a:gd name="connsiteY4" fmla="*/ 642605 h 1718310"/>
                  <a:gd name="connsiteX5" fmla="*/ 1685955 w 1718310"/>
                  <a:gd name="connsiteY5" fmla="*/ 642601 h 1718310"/>
                  <a:gd name="connsiteX6" fmla="*/ 1710159 w 1718310"/>
                  <a:gd name="connsiteY6" fmla="*/ 779871 h 1718310"/>
                  <a:gd name="connsiteX7" fmla="*/ 1546199 w 1718310"/>
                  <a:gd name="connsiteY7" fmla="*/ 839542 h 1718310"/>
                  <a:gd name="connsiteX8" fmla="*/ 1498057 w 1718310"/>
                  <a:gd name="connsiteY8" fmla="*/ 1112570 h 1718310"/>
                  <a:gd name="connsiteX9" fmla="*/ 1631720 w 1718310"/>
                  <a:gd name="connsiteY9" fmla="*/ 1224720 h 1718310"/>
                  <a:gd name="connsiteX10" fmla="*/ 1562026 w 1718310"/>
                  <a:gd name="connsiteY10" fmla="*/ 1345433 h 1718310"/>
                  <a:gd name="connsiteX11" fmla="*/ 1398069 w 1718310"/>
                  <a:gd name="connsiteY11" fmla="*/ 1285753 h 1718310"/>
                  <a:gd name="connsiteX12" fmla="*/ 1185690 w 1718310"/>
                  <a:gd name="connsiteY12" fmla="*/ 1463960 h 1718310"/>
                  <a:gd name="connsiteX13" fmla="*/ 1215993 w 1718310"/>
                  <a:gd name="connsiteY13" fmla="*/ 1635790 h 1718310"/>
                  <a:gd name="connsiteX14" fmla="*/ 1085012 w 1718310"/>
                  <a:gd name="connsiteY14" fmla="*/ 1683463 h 1718310"/>
                  <a:gd name="connsiteX15" fmla="*/ 997775 w 1718310"/>
                  <a:gd name="connsiteY15" fmla="*/ 1532355 h 1718310"/>
                  <a:gd name="connsiteX16" fmla="*/ 720534 w 1718310"/>
                  <a:gd name="connsiteY16" fmla="*/ 1532355 h 1718310"/>
                  <a:gd name="connsiteX17" fmla="*/ 633298 w 1718310"/>
                  <a:gd name="connsiteY17" fmla="*/ 1683463 h 1718310"/>
                  <a:gd name="connsiteX18" fmla="*/ 502317 w 1718310"/>
                  <a:gd name="connsiteY18" fmla="*/ 1635790 h 1718310"/>
                  <a:gd name="connsiteX19" fmla="*/ 532620 w 1718310"/>
                  <a:gd name="connsiteY19" fmla="*/ 1463960 h 1718310"/>
                  <a:gd name="connsiteX20" fmla="*/ 320241 w 1718310"/>
                  <a:gd name="connsiteY20" fmla="*/ 1285752 h 1718310"/>
                  <a:gd name="connsiteX21" fmla="*/ 156284 w 1718310"/>
                  <a:gd name="connsiteY21" fmla="*/ 1345433 h 1718310"/>
                  <a:gd name="connsiteX22" fmla="*/ 86590 w 1718310"/>
                  <a:gd name="connsiteY22" fmla="*/ 1224720 h 1718310"/>
                  <a:gd name="connsiteX23" fmla="*/ 220253 w 1718310"/>
                  <a:gd name="connsiteY23" fmla="*/ 1112570 h 1718310"/>
                  <a:gd name="connsiteX24" fmla="*/ 172111 w 1718310"/>
                  <a:gd name="connsiteY24" fmla="*/ 839542 h 1718310"/>
                  <a:gd name="connsiteX25" fmla="*/ 8151 w 1718310"/>
                  <a:gd name="connsiteY25" fmla="*/ 779871 h 1718310"/>
                  <a:gd name="connsiteX26" fmla="*/ 32355 w 1718310"/>
                  <a:gd name="connsiteY26" fmla="*/ 642601 h 1718310"/>
                  <a:gd name="connsiteX27" fmla="*/ 206836 w 1718310"/>
                  <a:gd name="connsiteY27" fmla="*/ 642605 h 1718310"/>
                  <a:gd name="connsiteX28" fmla="*/ 345457 w 1718310"/>
                  <a:gd name="connsiteY28" fmla="*/ 402507 h 1718310"/>
                  <a:gd name="connsiteX29" fmla="*/ 258211 w 1718310"/>
                  <a:gd name="connsiteY29" fmla="*/ 251405 h 1718310"/>
                  <a:gd name="connsiteX30" fmla="*/ 364987 w 1718310"/>
                  <a:gd name="connsiteY30" fmla="*/ 161808 h 1718310"/>
                  <a:gd name="connsiteX31" fmla="*/ 498645 w 1718310"/>
                  <a:gd name="connsiteY31" fmla="*/ 273966 h 1718310"/>
                  <a:gd name="connsiteX32" fmla="*/ 759167 w 1718310"/>
                  <a:gd name="connsiteY32" fmla="*/ 179144 h 1718310"/>
                  <a:gd name="connsiteX33" fmla="*/ 789461 w 1718310"/>
                  <a:gd name="connsiteY33" fmla="*/ 7312 h 1718310"/>
                  <a:gd name="connsiteX34" fmla="*/ 928849 w 1718310"/>
                  <a:gd name="connsiteY34" fmla="*/ 7312 h 1718310"/>
                  <a:gd name="connsiteX35" fmla="*/ 959143 w 1718310"/>
                  <a:gd name="connsiteY35" fmla="*/ 179143 h 1718310"/>
                  <a:gd name="connsiteX36" fmla="*/ 1219664 w 1718310"/>
                  <a:gd name="connsiteY36" fmla="*/ 273965 h 1718310"/>
                  <a:gd name="connsiteX37" fmla="*/ 1219665 w 1718310"/>
                  <a:gd name="connsiteY37" fmla="*/ 273966 h 1718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718310" h="1718310">
                    <a:moveTo>
                      <a:pt x="1219665" y="273966"/>
                    </a:moveTo>
                    <a:lnTo>
                      <a:pt x="1353323" y="161808"/>
                    </a:lnTo>
                    <a:lnTo>
                      <a:pt x="1460099" y="251405"/>
                    </a:lnTo>
                    <a:lnTo>
                      <a:pt x="1372854" y="402507"/>
                    </a:lnTo>
                    <a:cubicBezTo>
                      <a:pt x="1434890" y="472293"/>
                      <a:pt x="1482056" y="553987"/>
                      <a:pt x="1511474" y="642605"/>
                    </a:cubicBezTo>
                    <a:lnTo>
                      <a:pt x="1685955" y="642601"/>
                    </a:lnTo>
                    <a:lnTo>
                      <a:pt x="1710159" y="779871"/>
                    </a:lnTo>
                    <a:lnTo>
                      <a:pt x="1546199" y="839542"/>
                    </a:lnTo>
                    <a:cubicBezTo>
                      <a:pt x="1548863" y="932877"/>
                      <a:pt x="1532483" y="1025775"/>
                      <a:pt x="1498057" y="1112570"/>
                    </a:cubicBezTo>
                    <a:lnTo>
                      <a:pt x="1631720" y="1224720"/>
                    </a:lnTo>
                    <a:lnTo>
                      <a:pt x="1562026" y="1345433"/>
                    </a:lnTo>
                    <a:lnTo>
                      <a:pt x="1398069" y="1285753"/>
                    </a:lnTo>
                    <a:cubicBezTo>
                      <a:pt x="1340116" y="1358965"/>
                      <a:pt x="1267853" y="1419600"/>
                      <a:pt x="1185690" y="1463960"/>
                    </a:cubicBezTo>
                    <a:lnTo>
                      <a:pt x="1215993" y="1635790"/>
                    </a:lnTo>
                    <a:lnTo>
                      <a:pt x="1085012" y="1683463"/>
                    </a:lnTo>
                    <a:lnTo>
                      <a:pt x="997775" y="1532355"/>
                    </a:lnTo>
                    <a:cubicBezTo>
                      <a:pt x="906321" y="1551187"/>
                      <a:pt x="811988" y="1551187"/>
                      <a:pt x="720534" y="1532355"/>
                    </a:cubicBezTo>
                    <a:lnTo>
                      <a:pt x="633298" y="1683463"/>
                    </a:lnTo>
                    <a:lnTo>
                      <a:pt x="502317" y="1635790"/>
                    </a:lnTo>
                    <a:lnTo>
                      <a:pt x="532620" y="1463960"/>
                    </a:lnTo>
                    <a:cubicBezTo>
                      <a:pt x="450457" y="1419600"/>
                      <a:pt x="378194" y="1358964"/>
                      <a:pt x="320241" y="1285752"/>
                    </a:cubicBezTo>
                    <a:lnTo>
                      <a:pt x="156284" y="1345433"/>
                    </a:lnTo>
                    <a:lnTo>
                      <a:pt x="86590" y="1224720"/>
                    </a:lnTo>
                    <a:lnTo>
                      <a:pt x="220253" y="1112570"/>
                    </a:lnTo>
                    <a:cubicBezTo>
                      <a:pt x="185827" y="1025776"/>
                      <a:pt x="169446" y="932877"/>
                      <a:pt x="172111" y="839542"/>
                    </a:cubicBezTo>
                    <a:lnTo>
                      <a:pt x="8151" y="779871"/>
                    </a:lnTo>
                    <a:lnTo>
                      <a:pt x="32355" y="642601"/>
                    </a:lnTo>
                    <a:lnTo>
                      <a:pt x="206836" y="642605"/>
                    </a:lnTo>
                    <a:cubicBezTo>
                      <a:pt x="236255" y="553987"/>
                      <a:pt x="283421" y="472293"/>
                      <a:pt x="345457" y="402507"/>
                    </a:cubicBezTo>
                    <a:lnTo>
                      <a:pt x="258211" y="251405"/>
                    </a:lnTo>
                    <a:lnTo>
                      <a:pt x="364987" y="161808"/>
                    </a:lnTo>
                    <a:lnTo>
                      <a:pt x="498645" y="273966"/>
                    </a:lnTo>
                    <a:cubicBezTo>
                      <a:pt x="578143" y="224991"/>
                      <a:pt x="666787" y="192727"/>
                      <a:pt x="759167" y="179144"/>
                    </a:cubicBezTo>
                    <a:lnTo>
                      <a:pt x="789461" y="7312"/>
                    </a:lnTo>
                    <a:lnTo>
                      <a:pt x="928849" y="7312"/>
                    </a:lnTo>
                    <a:lnTo>
                      <a:pt x="959143" y="179143"/>
                    </a:lnTo>
                    <a:cubicBezTo>
                      <a:pt x="1051523" y="192726"/>
                      <a:pt x="1140166" y="224990"/>
                      <a:pt x="1219664" y="273965"/>
                    </a:cubicBezTo>
                    <a:lnTo>
                      <a:pt x="1219665" y="273966"/>
                    </a:lnTo>
                    <a:close/>
                  </a:path>
                </a:pathLst>
              </a:custGeom>
              <a:solidFill>
                <a:schemeClr val="bg1"/>
              </a:solidFill>
              <a:ln w="635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8137" tIns="373088" rIns="368137" bIns="373088" numCol="1" spcCol="1270" anchor="ctr" anchorCtr="0">
                <a:noAutofit/>
              </a:bodyPr>
              <a:lstStyle/>
              <a:p>
                <a:pPr lvl="0" defTabSz="577850">
                  <a:lnSpc>
                    <a:spcPct val="90000"/>
                  </a:lnSpc>
                  <a:spcAft>
                    <a:spcPct val="35000"/>
                  </a:spcAft>
                </a:pPr>
                <a:endParaRPr lang="en-US" sz="1000" b="1" dirty="0">
                  <a:solidFill>
                    <a:schemeClr val="tx1"/>
                  </a:solidFill>
                </a:endParaRPr>
              </a:p>
            </p:txBody>
          </p:sp>
        </p:grpSp>
        <p:sp>
          <p:nvSpPr>
            <p:cNvPr id="62" name="Freeform 61"/>
            <p:cNvSpPr/>
            <p:nvPr/>
          </p:nvSpPr>
          <p:spPr>
            <a:xfrm>
              <a:off x="5172097" y="5445224"/>
              <a:ext cx="336007" cy="305974"/>
            </a:xfrm>
            <a:custGeom>
              <a:avLst/>
              <a:gdLst>
                <a:gd name="connsiteX0" fmla="*/ 1219665 w 1718310"/>
                <a:gd name="connsiteY0" fmla="*/ 273966 h 1718310"/>
                <a:gd name="connsiteX1" fmla="*/ 1353323 w 1718310"/>
                <a:gd name="connsiteY1" fmla="*/ 161808 h 1718310"/>
                <a:gd name="connsiteX2" fmla="*/ 1460099 w 1718310"/>
                <a:gd name="connsiteY2" fmla="*/ 251405 h 1718310"/>
                <a:gd name="connsiteX3" fmla="*/ 1372854 w 1718310"/>
                <a:gd name="connsiteY3" fmla="*/ 402507 h 1718310"/>
                <a:gd name="connsiteX4" fmla="*/ 1511474 w 1718310"/>
                <a:gd name="connsiteY4" fmla="*/ 642605 h 1718310"/>
                <a:gd name="connsiteX5" fmla="*/ 1685955 w 1718310"/>
                <a:gd name="connsiteY5" fmla="*/ 642601 h 1718310"/>
                <a:gd name="connsiteX6" fmla="*/ 1710159 w 1718310"/>
                <a:gd name="connsiteY6" fmla="*/ 779871 h 1718310"/>
                <a:gd name="connsiteX7" fmla="*/ 1546199 w 1718310"/>
                <a:gd name="connsiteY7" fmla="*/ 839542 h 1718310"/>
                <a:gd name="connsiteX8" fmla="*/ 1498057 w 1718310"/>
                <a:gd name="connsiteY8" fmla="*/ 1112570 h 1718310"/>
                <a:gd name="connsiteX9" fmla="*/ 1631720 w 1718310"/>
                <a:gd name="connsiteY9" fmla="*/ 1224720 h 1718310"/>
                <a:gd name="connsiteX10" fmla="*/ 1562026 w 1718310"/>
                <a:gd name="connsiteY10" fmla="*/ 1345433 h 1718310"/>
                <a:gd name="connsiteX11" fmla="*/ 1398069 w 1718310"/>
                <a:gd name="connsiteY11" fmla="*/ 1285753 h 1718310"/>
                <a:gd name="connsiteX12" fmla="*/ 1185690 w 1718310"/>
                <a:gd name="connsiteY12" fmla="*/ 1463960 h 1718310"/>
                <a:gd name="connsiteX13" fmla="*/ 1215993 w 1718310"/>
                <a:gd name="connsiteY13" fmla="*/ 1635790 h 1718310"/>
                <a:gd name="connsiteX14" fmla="*/ 1085012 w 1718310"/>
                <a:gd name="connsiteY14" fmla="*/ 1683463 h 1718310"/>
                <a:gd name="connsiteX15" fmla="*/ 997775 w 1718310"/>
                <a:gd name="connsiteY15" fmla="*/ 1532355 h 1718310"/>
                <a:gd name="connsiteX16" fmla="*/ 720534 w 1718310"/>
                <a:gd name="connsiteY16" fmla="*/ 1532355 h 1718310"/>
                <a:gd name="connsiteX17" fmla="*/ 633298 w 1718310"/>
                <a:gd name="connsiteY17" fmla="*/ 1683463 h 1718310"/>
                <a:gd name="connsiteX18" fmla="*/ 502317 w 1718310"/>
                <a:gd name="connsiteY18" fmla="*/ 1635790 h 1718310"/>
                <a:gd name="connsiteX19" fmla="*/ 532620 w 1718310"/>
                <a:gd name="connsiteY19" fmla="*/ 1463960 h 1718310"/>
                <a:gd name="connsiteX20" fmla="*/ 320241 w 1718310"/>
                <a:gd name="connsiteY20" fmla="*/ 1285752 h 1718310"/>
                <a:gd name="connsiteX21" fmla="*/ 156284 w 1718310"/>
                <a:gd name="connsiteY21" fmla="*/ 1345433 h 1718310"/>
                <a:gd name="connsiteX22" fmla="*/ 86590 w 1718310"/>
                <a:gd name="connsiteY22" fmla="*/ 1224720 h 1718310"/>
                <a:gd name="connsiteX23" fmla="*/ 220253 w 1718310"/>
                <a:gd name="connsiteY23" fmla="*/ 1112570 h 1718310"/>
                <a:gd name="connsiteX24" fmla="*/ 172111 w 1718310"/>
                <a:gd name="connsiteY24" fmla="*/ 839542 h 1718310"/>
                <a:gd name="connsiteX25" fmla="*/ 8151 w 1718310"/>
                <a:gd name="connsiteY25" fmla="*/ 779871 h 1718310"/>
                <a:gd name="connsiteX26" fmla="*/ 32355 w 1718310"/>
                <a:gd name="connsiteY26" fmla="*/ 642601 h 1718310"/>
                <a:gd name="connsiteX27" fmla="*/ 206836 w 1718310"/>
                <a:gd name="connsiteY27" fmla="*/ 642605 h 1718310"/>
                <a:gd name="connsiteX28" fmla="*/ 345457 w 1718310"/>
                <a:gd name="connsiteY28" fmla="*/ 402507 h 1718310"/>
                <a:gd name="connsiteX29" fmla="*/ 258211 w 1718310"/>
                <a:gd name="connsiteY29" fmla="*/ 251405 h 1718310"/>
                <a:gd name="connsiteX30" fmla="*/ 364987 w 1718310"/>
                <a:gd name="connsiteY30" fmla="*/ 161808 h 1718310"/>
                <a:gd name="connsiteX31" fmla="*/ 498645 w 1718310"/>
                <a:gd name="connsiteY31" fmla="*/ 273966 h 1718310"/>
                <a:gd name="connsiteX32" fmla="*/ 759167 w 1718310"/>
                <a:gd name="connsiteY32" fmla="*/ 179144 h 1718310"/>
                <a:gd name="connsiteX33" fmla="*/ 789461 w 1718310"/>
                <a:gd name="connsiteY33" fmla="*/ 7312 h 1718310"/>
                <a:gd name="connsiteX34" fmla="*/ 928849 w 1718310"/>
                <a:gd name="connsiteY34" fmla="*/ 7312 h 1718310"/>
                <a:gd name="connsiteX35" fmla="*/ 959143 w 1718310"/>
                <a:gd name="connsiteY35" fmla="*/ 179143 h 1718310"/>
                <a:gd name="connsiteX36" fmla="*/ 1219664 w 1718310"/>
                <a:gd name="connsiteY36" fmla="*/ 273965 h 1718310"/>
                <a:gd name="connsiteX37" fmla="*/ 1219665 w 1718310"/>
                <a:gd name="connsiteY37" fmla="*/ 273966 h 1718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718310" h="1718310">
                  <a:moveTo>
                    <a:pt x="1219665" y="273966"/>
                  </a:moveTo>
                  <a:lnTo>
                    <a:pt x="1353323" y="161808"/>
                  </a:lnTo>
                  <a:lnTo>
                    <a:pt x="1460099" y="251405"/>
                  </a:lnTo>
                  <a:lnTo>
                    <a:pt x="1372854" y="402507"/>
                  </a:lnTo>
                  <a:cubicBezTo>
                    <a:pt x="1434890" y="472293"/>
                    <a:pt x="1482056" y="553987"/>
                    <a:pt x="1511474" y="642605"/>
                  </a:cubicBezTo>
                  <a:lnTo>
                    <a:pt x="1685955" y="642601"/>
                  </a:lnTo>
                  <a:lnTo>
                    <a:pt x="1710159" y="779871"/>
                  </a:lnTo>
                  <a:lnTo>
                    <a:pt x="1546199" y="839542"/>
                  </a:lnTo>
                  <a:cubicBezTo>
                    <a:pt x="1548863" y="932877"/>
                    <a:pt x="1532483" y="1025775"/>
                    <a:pt x="1498057" y="1112570"/>
                  </a:cubicBezTo>
                  <a:lnTo>
                    <a:pt x="1631720" y="1224720"/>
                  </a:lnTo>
                  <a:lnTo>
                    <a:pt x="1562026" y="1345433"/>
                  </a:lnTo>
                  <a:lnTo>
                    <a:pt x="1398069" y="1285753"/>
                  </a:lnTo>
                  <a:cubicBezTo>
                    <a:pt x="1340116" y="1358965"/>
                    <a:pt x="1267853" y="1419600"/>
                    <a:pt x="1185690" y="1463960"/>
                  </a:cubicBezTo>
                  <a:lnTo>
                    <a:pt x="1215993" y="1635790"/>
                  </a:lnTo>
                  <a:lnTo>
                    <a:pt x="1085012" y="1683463"/>
                  </a:lnTo>
                  <a:lnTo>
                    <a:pt x="997775" y="1532355"/>
                  </a:lnTo>
                  <a:cubicBezTo>
                    <a:pt x="906321" y="1551187"/>
                    <a:pt x="811988" y="1551187"/>
                    <a:pt x="720534" y="1532355"/>
                  </a:cubicBezTo>
                  <a:lnTo>
                    <a:pt x="633298" y="1683463"/>
                  </a:lnTo>
                  <a:lnTo>
                    <a:pt x="502317" y="1635790"/>
                  </a:lnTo>
                  <a:lnTo>
                    <a:pt x="532620" y="1463960"/>
                  </a:lnTo>
                  <a:cubicBezTo>
                    <a:pt x="450457" y="1419600"/>
                    <a:pt x="378194" y="1358964"/>
                    <a:pt x="320241" y="1285752"/>
                  </a:cubicBezTo>
                  <a:lnTo>
                    <a:pt x="156284" y="1345433"/>
                  </a:lnTo>
                  <a:lnTo>
                    <a:pt x="86590" y="1224720"/>
                  </a:lnTo>
                  <a:lnTo>
                    <a:pt x="220253" y="1112570"/>
                  </a:lnTo>
                  <a:cubicBezTo>
                    <a:pt x="185827" y="1025776"/>
                    <a:pt x="169446" y="932877"/>
                    <a:pt x="172111" y="839542"/>
                  </a:cubicBezTo>
                  <a:lnTo>
                    <a:pt x="8151" y="779871"/>
                  </a:lnTo>
                  <a:lnTo>
                    <a:pt x="32355" y="642601"/>
                  </a:lnTo>
                  <a:lnTo>
                    <a:pt x="206836" y="642605"/>
                  </a:lnTo>
                  <a:cubicBezTo>
                    <a:pt x="236255" y="553987"/>
                    <a:pt x="283421" y="472293"/>
                    <a:pt x="345457" y="402507"/>
                  </a:cubicBezTo>
                  <a:lnTo>
                    <a:pt x="258211" y="251405"/>
                  </a:lnTo>
                  <a:lnTo>
                    <a:pt x="364987" y="161808"/>
                  </a:lnTo>
                  <a:lnTo>
                    <a:pt x="498645" y="273966"/>
                  </a:lnTo>
                  <a:cubicBezTo>
                    <a:pt x="578143" y="224991"/>
                    <a:pt x="666787" y="192727"/>
                    <a:pt x="759167" y="179144"/>
                  </a:cubicBezTo>
                  <a:lnTo>
                    <a:pt x="789461" y="7312"/>
                  </a:lnTo>
                  <a:lnTo>
                    <a:pt x="928849" y="7312"/>
                  </a:lnTo>
                  <a:lnTo>
                    <a:pt x="959143" y="179143"/>
                  </a:lnTo>
                  <a:cubicBezTo>
                    <a:pt x="1051523" y="192726"/>
                    <a:pt x="1140166" y="224990"/>
                    <a:pt x="1219664" y="273965"/>
                  </a:cubicBezTo>
                  <a:lnTo>
                    <a:pt x="1219665" y="273966"/>
                  </a:lnTo>
                  <a:close/>
                </a:path>
              </a:pathLst>
            </a:custGeom>
            <a:solidFill>
              <a:schemeClr val="bg1"/>
            </a:solidFill>
            <a:ln w="635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8137" tIns="373088" rIns="368137" bIns="373088" numCol="1" spcCol="1270" anchor="ctr" anchorCtr="0">
              <a:noAutofit/>
            </a:bodyPr>
            <a:lstStyle/>
            <a:p>
              <a:pPr defTabSz="577850">
                <a:lnSpc>
                  <a:spcPct val="90000"/>
                </a:lnSpc>
                <a:spcAft>
                  <a:spcPct val="35000"/>
                </a:spcAft>
              </a:pPr>
              <a:endParaRPr lang="en-US" sz="1000" b="1" dirty="0">
                <a:solidFill>
                  <a:schemeClr val="tx1"/>
                </a:solidFill>
              </a:endParaRPr>
            </a:p>
          </p:txBody>
        </p:sp>
      </p:grpSp>
      <p:sp>
        <p:nvSpPr>
          <p:cNvPr id="64" name="Down Arrow 63"/>
          <p:cNvSpPr/>
          <p:nvPr/>
        </p:nvSpPr>
        <p:spPr>
          <a:xfrm>
            <a:off x="251547" y="2024844"/>
            <a:ext cx="252001" cy="2628292"/>
          </a:xfrm>
          <a:prstGeom prst="down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CA" sz="1000" b="1" dirty="0">
              <a:solidFill>
                <a:schemeClr val="tx1"/>
              </a:solidFill>
            </a:endParaRPr>
          </a:p>
        </p:txBody>
      </p:sp>
      <p:sp>
        <p:nvSpPr>
          <p:cNvPr id="65" name="Oval 64"/>
          <p:cNvSpPr/>
          <p:nvPr/>
        </p:nvSpPr>
        <p:spPr>
          <a:xfrm>
            <a:off x="266701" y="1988840"/>
            <a:ext cx="216024" cy="216024"/>
          </a:xfrm>
          <a:prstGeom prst="ellipse">
            <a:avLst/>
          </a:prstGeom>
          <a:solidFill>
            <a:srgbClr val="243F54"/>
          </a:solidFill>
          <a:ln w="12700">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1</a:t>
            </a:r>
            <a:endParaRPr lang="en-US" sz="1200" b="1" dirty="0">
              <a:solidFill>
                <a:schemeClr val="bg1"/>
              </a:solidFill>
            </a:endParaRPr>
          </a:p>
        </p:txBody>
      </p:sp>
      <p:sp>
        <p:nvSpPr>
          <p:cNvPr id="66" name="Oval 65"/>
          <p:cNvSpPr/>
          <p:nvPr/>
        </p:nvSpPr>
        <p:spPr>
          <a:xfrm>
            <a:off x="257176" y="2600908"/>
            <a:ext cx="216024" cy="216024"/>
          </a:xfrm>
          <a:prstGeom prst="ellipse">
            <a:avLst/>
          </a:prstGeom>
          <a:solidFill>
            <a:srgbClr val="243F5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2</a:t>
            </a:r>
            <a:endParaRPr lang="en-US" sz="1200" b="1" dirty="0">
              <a:solidFill>
                <a:schemeClr val="bg1"/>
              </a:solidFill>
            </a:endParaRPr>
          </a:p>
        </p:txBody>
      </p:sp>
      <p:sp>
        <p:nvSpPr>
          <p:cNvPr id="67" name="Oval 66"/>
          <p:cNvSpPr/>
          <p:nvPr/>
        </p:nvSpPr>
        <p:spPr>
          <a:xfrm>
            <a:off x="257176" y="3356992"/>
            <a:ext cx="216024" cy="216024"/>
          </a:xfrm>
          <a:prstGeom prst="ellipse">
            <a:avLst/>
          </a:prstGeom>
          <a:solidFill>
            <a:srgbClr val="243F5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3</a:t>
            </a:r>
            <a:endParaRPr lang="en-US" sz="1200" b="1" dirty="0">
              <a:solidFill>
                <a:schemeClr val="bg1"/>
              </a:solidFill>
            </a:endParaRPr>
          </a:p>
        </p:txBody>
      </p:sp>
      <p:sp>
        <p:nvSpPr>
          <p:cNvPr id="68" name="Oval 67"/>
          <p:cNvSpPr/>
          <p:nvPr>
            <p:custDataLst>
              <p:tags r:id="rId5"/>
            </p:custDataLst>
          </p:nvPr>
        </p:nvSpPr>
        <p:spPr>
          <a:xfrm>
            <a:off x="266701" y="3933056"/>
            <a:ext cx="216024" cy="216024"/>
          </a:xfrm>
          <a:prstGeom prst="ellipse">
            <a:avLst/>
          </a:prstGeom>
          <a:solidFill>
            <a:srgbClr val="243F5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4</a:t>
            </a:r>
            <a:endParaRPr lang="en-US" sz="1200" b="1" dirty="0">
              <a:solidFill>
                <a:schemeClr val="bg1"/>
              </a:solidFill>
            </a:endParaRPr>
          </a:p>
        </p:txBody>
      </p:sp>
      <p:sp>
        <p:nvSpPr>
          <p:cNvPr id="40" name="TextBox 39"/>
          <p:cNvSpPr txBox="1"/>
          <p:nvPr/>
        </p:nvSpPr>
        <p:spPr>
          <a:xfrm>
            <a:off x="5520748" y="4839543"/>
            <a:ext cx="3407736" cy="461665"/>
          </a:xfrm>
          <a:prstGeom prst="rect">
            <a:avLst/>
          </a:prstGeom>
          <a:noFill/>
          <a:ln w="19050">
            <a:noFill/>
          </a:ln>
        </p:spPr>
        <p:txBody>
          <a:bodyPr wrap="square" rtlCol="0">
            <a:spAutoFit/>
          </a:bodyPr>
          <a:lstStyle/>
          <a:p>
            <a:pPr algn="l">
              <a:spcBef>
                <a:spcPts val="600"/>
              </a:spcBef>
            </a:pPr>
            <a:r>
              <a:rPr lang="en-US" sz="1200" dirty="0" smtClean="0"/>
              <a:t>This solution set will help IT position itself to facilitate innovation across the organization</a:t>
            </a:r>
          </a:p>
        </p:txBody>
      </p:sp>
      <p:pic>
        <p:nvPicPr>
          <p:cNvPr id="41" name="Picture 40" descr="sample_linkbar-itrgNEW.gif">
            <a:hlinkClick r:id="rId19"/>
          </p:cNvPr>
          <p:cNvPicPr>
            <a:picLocks noChangeAspect="1"/>
          </p:cNvPicPr>
          <p:nvPr/>
        </p:nvPicPr>
        <p:blipFill>
          <a:blip r:embed="rId20"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hevron 8"/>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1" name="Chevron 10"/>
          <p:cNvSpPr/>
          <p:nvPr/>
        </p:nvSpPr>
        <p:spPr>
          <a:xfrm>
            <a:off x="6214437" y="4393060"/>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2" name="Text Placeholder 11"/>
          <p:cNvSpPr>
            <a:spLocks noGrp="1"/>
          </p:cNvSpPr>
          <p:nvPr>
            <p:ph type="body" sz="quarter" idx="15"/>
          </p:nvPr>
        </p:nvSpPr>
        <p:spPr/>
        <p:txBody>
          <a:bodyPr/>
          <a:lstStyle/>
          <a:p>
            <a:r>
              <a:rPr lang="en-CA" dirty="0" smtClean="0"/>
              <a:t>Understand Innovation</a:t>
            </a:r>
            <a:endParaRPr lang="en-CA" dirty="0"/>
          </a:p>
        </p:txBody>
      </p:sp>
      <p:sp>
        <p:nvSpPr>
          <p:cNvPr id="13" name="Text Placeholder 12"/>
          <p:cNvSpPr>
            <a:spLocks noGrp="1"/>
          </p:cNvSpPr>
          <p:nvPr>
            <p:ph type="body" sz="quarter" idx="18"/>
          </p:nvPr>
        </p:nvSpPr>
        <p:spPr/>
        <p:txBody>
          <a:bodyPr/>
          <a:lstStyle/>
          <a:p>
            <a:r>
              <a:rPr lang="en-CA" b="1" dirty="0" smtClean="0"/>
              <a:t>Understand Innovation</a:t>
            </a:r>
          </a:p>
          <a:p>
            <a:r>
              <a:rPr lang="en-CA" dirty="0" smtClean="0"/>
              <a:t>Innovate Within IT</a:t>
            </a:r>
          </a:p>
          <a:p>
            <a:r>
              <a:rPr lang="en-CA" dirty="0" smtClean="0"/>
              <a:t>Innovate with Business Units</a:t>
            </a:r>
          </a:p>
          <a:p>
            <a:r>
              <a:rPr lang="en-CA" dirty="0" smtClean="0"/>
              <a:t>Facilitate Enterprise-Wide Innovation</a:t>
            </a:r>
          </a:p>
        </p:txBody>
      </p:sp>
      <p:sp>
        <p:nvSpPr>
          <p:cNvPr id="14" name="Text Placeholder 13"/>
          <p:cNvSpPr>
            <a:spLocks noGrp="1"/>
          </p:cNvSpPr>
          <p:nvPr>
            <p:ph type="body" sz="quarter" idx="21"/>
          </p:nvPr>
        </p:nvSpPr>
        <p:spPr>
          <a:xfrm>
            <a:off x="791580" y="4293096"/>
            <a:ext cx="4644516" cy="1906138"/>
          </a:xfrm>
        </p:spPr>
        <p:txBody>
          <a:bodyPr/>
          <a:lstStyle/>
          <a:p>
            <a:r>
              <a:rPr lang="en-CA" dirty="0" smtClean="0"/>
              <a:t>The innovation value chain.</a:t>
            </a:r>
          </a:p>
          <a:p>
            <a:r>
              <a:rPr lang="en-CA" dirty="0" smtClean="0"/>
              <a:t>Definition of innovation and classes of innovation.</a:t>
            </a:r>
          </a:p>
          <a:p>
            <a:r>
              <a:rPr lang="en-CA" dirty="0" smtClean="0"/>
              <a:t>Value from managing the innovation portfolio.</a:t>
            </a:r>
          </a:p>
          <a:p>
            <a:r>
              <a:rPr lang="en-CA" dirty="0" smtClean="0"/>
              <a:t>Organizational innovation ecosystem.</a:t>
            </a:r>
          </a:p>
          <a:p>
            <a:r>
              <a:rPr lang="en-CA" dirty="0" smtClean="0"/>
              <a:t>Cultural preconditions and barriers to innovation.</a:t>
            </a:r>
          </a:p>
          <a:p>
            <a:r>
              <a:rPr lang="en-CA" dirty="0" smtClean="0"/>
              <a:t>Models of innovation within an enterprise.</a:t>
            </a:r>
          </a:p>
          <a:p>
            <a:r>
              <a:rPr lang="en-CA" dirty="0" smtClean="0"/>
              <a:t>Perceptions of innovation across the enterprise.</a:t>
            </a:r>
          </a:p>
          <a:p>
            <a:endParaRPr lang="en-CA" dirty="0" smtClean="0"/>
          </a:p>
          <a:p>
            <a:endParaRPr lang="en-CA" dirty="0"/>
          </a:p>
        </p:txBody>
      </p:sp>
      <p:cxnSp>
        <p:nvCxnSpPr>
          <p:cNvPr id="8" name="Straight Connector 7"/>
          <p:cNvCxnSpPr/>
          <p:nvPr/>
        </p:nvCxnSpPr>
        <p:spPr>
          <a:xfrm rot="5400000">
            <a:off x="4970829" y="5267453"/>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0" name="Picture 2"/>
          <p:cNvPicPr>
            <a:picLocks noChangeAspect="1" noChangeArrowheads="1"/>
          </p:cNvPicPr>
          <p:nvPr/>
        </p:nvPicPr>
        <p:blipFill>
          <a:blip r:embed="rId3" cstate="print"/>
          <a:srcRect/>
          <a:stretch>
            <a:fillRect/>
          </a:stretch>
        </p:blipFill>
        <p:spPr bwMode="auto">
          <a:xfrm>
            <a:off x="-8933" y="1006035"/>
            <a:ext cx="8865409" cy="1774893"/>
          </a:xfrm>
          <a:prstGeom prst="rect">
            <a:avLst/>
          </a:prstGeom>
          <a:noFill/>
          <a:ln w="9525">
            <a:noFill/>
            <a:miter lim="800000"/>
            <a:headEnd/>
            <a:tailEnd/>
          </a:ln>
        </p:spPr>
      </p:pic>
      <p:pic>
        <p:nvPicPr>
          <p:cNvPr id="15" name="Picture 14"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657225"/>
          </a:xfrm>
        </p:spPr>
        <p:txBody>
          <a:bodyPr/>
          <a:lstStyle/>
          <a:p>
            <a:r>
              <a:rPr lang="en-CA" dirty="0" smtClean="0"/>
              <a:t>The changing technology landscape provides opportunities for IT to become an innovation partner and facilitate enterprise-wide innovation.</a:t>
            </a:r>
            <a:endParaRPr lang="en-US" dirty="0" smtClean="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507592"/>
            <a:ext cx="4034665" cy="3261667"/>
          </a:xfrm>
        </p:spPr>
        <p:txBody>
          <a:bodyPr/>
          <a:lstStyle/>
          <a:p>
            <a:r>
              <a:rPr lang="en-CA" b="1" dirty="0" smtClean="0"/>
              <a:t>CIOs and IT leaders</a:t>
            </a:r>
            <a:r>
              <a:rPr lang="en-CA" dirty="0" smtClean="0"/>
              <a:t> trying to maximize efficiency and value to the business.</a:t>
            </a:r>
          </a:p>
          <a:p>
            <a:endParaRPr lang="en-CA" dirty="0" smtClean="0"/>
          </a:p>
          <a:p>
            <a:r>
              <a:rPr lang="en-CA" b="1" dirty="0" smtClean="0"/>
              <a:t>CEOs and Business unit leaders </a:t>
            </a:r>
            <a:r>
              <a:rPr lang="en-CA" dirty="0" smtClean="0"/>
              <a:t>looking for greater innovative thinking from IT.</a:t>
            </a:r>
          </a:p>
          <a:p>
            <a:endParaRPr lang="en-CA" dirty="0" smtClean="0"/>
          </a:p>
          <a:p>
            <a:r>
              <a:rPr lang="en-CA" b="1" dirty="0" smtClean="0"/>
              <a:t>Business and IT leaders </a:t>
            </a:r>
            <a:r>
              <a:rPr lang="en-CA" dirty="0" smtClean="0"/>
              <a:t>trying to move from ad hoc innovation to having a repeatable business process that fosters innovation. </a:t>
            </a:r>
          </a:p>
          <a:p>
            <a:endParaRPr lang="en-CA" dirty="0" smtClean="0"/>
          </a:p>
        </p:txBody>
      </p:sp>
      <p:sp>
        <p:nvSpPr>
          <p:cNvPr id="12" name="Text Placeholder 11"/>
          <p:cNvSpPr>
            <a:spLocks noGrp="1"/>
          </p:cNvSpPr>
          <p:nvPr>
            <p:ph type="body" sz="quarter" idx="23"/>
          </p:nvPr>
        </p:nvSpPr>
        <p:spPr>
          <a:xfrm>
            <a:off x="4860032" y="2507592"/>
            <a:ext cx="4032448" cy="3261667"/>
          </a:xfrm>
        </p:spPr>
        <p:txBody>
          <a:bodyPr/>
          <a:lstStyle/>
          <a:p>
            <a:r>
              <a:rPr lang="en-CA" b="1" dirty="0" smtClean="0"/>
              <a:t>Ensure that IT is achieving the levels of business satisfaction</a:t>
            </a:r>
            <a:r>
              <a:rPr lang="en-CA" dirty="0" smtClean="0"/>
              <a:t> necessary for it to be a partner in innovation. </a:t>
            </a:r>
          </a:p>
          <a:p>
            <a:pPr>
              <a:buNone/>
            </a:pPr>
            <a:r>
              <a:rPr lang="en-CA" dirty="0" smtClean="0"/>
              <a:t> </a:t>
            </a:r>
            <a:endParaRPr lang="en-CA" b="1" dirty="0" smtClean="0"/>
          </a:p>
          <a:p>
            <a:r>
              <a:rPr lang="en-CA" b="1" dirty="0" smtClean="0"/>
              <a:t>Adapt your IT strategy </a:t>
            </a:r>
            <a:r>
              <a:rPr lang="en-CA" dirty="0" smtClean="0"/>
              <a:t>as business strategies evolve with disruptive technologies.</a:t>
            </a:r>
          </a:p>
          <a:p>
            <a:endParaRPr lang="en-CA" dirty="0" smtClean="0"/>
          </a:p>
          <a:p>
            <a:r>
              <a:rPr lang="en-CA" b="1" dirty="0" smtClean="0"/>
              <a:t>Facilitate innovation </a:t>
            </a:r>
            <a:r>
              <a:rPr lang="en-CA" dirty="0" smtClean="0"/>
              <a:t>across the enterprise by leveraging IT’s cross-silo functionality.</a:t>
            </a:r>
          </a:p>
          <a:p>
            <a:endParaRPr lang="en-CA" dirty="0" smtClean="0"/>
          </a:p>
          <a:p>
            <a:r>
              <a:rPr lang="en-CA" b="1" dirty="0" smtClean="0"/>
              <a:t>Prepare for the future </a:t>
            </a:r>
            <a:r>
              <a:rPr lang="en-CA" dirty="0" smtClean="0"/>
              <a:t>with people and processes equipped for repeatable improvement and innovation.</a:t>
            </a:r>
            <a:r>
              <a:rPr lang="en-CA" b="1" dirty="0" smtClean="0"/>
              <a:t> </a:t>
            </a:r>
          </a:p>
        </p:txBody>
      </p:sp>
      <p:sp>
        <p:nvSpPr>
          <p:cNvPr id="8" name="TextBox 7"/>
          <p:cNvSpPr txBox="1"/>
          <p:nvPr/>
        </p:nvSpPr>
        <p:spPr>
          <a:xfrm>
            <a:off x="249302" y="2168860"/>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168860"/>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76" y="4138425"/>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Executive Summary</a:t>
            </a:r>
            <a:endParaRPr lang="en-CA" dirty="0"/>
          </a:p>
        </p:txBody>
      </p:sp>
      <p:sp>
        <p:nvSpPr>
          <p:cNvPr id="24" name="Rounded Rectangle 23"/>
          <p:cNvSpPr/>
          <p:nvPr/>
        </p:nvSpPr>
        <p:spPr>
          <a:xfrm>
            <a:off x="272356" y="1181894"/>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rgbClr val="333333"/>
                </a:solidFill>
              </a:rPr>
              <a:t>Disruptive </a:t>
            </a:r>
            <a:r>
              <a:rPr lang="en-CA" sz="1400" b="1" dirty="0" smtClean="0">
                <a:solidFill>
                  <a:srgbClr val="333333"/>
                </a:solidFill>
              </a:rPr>
              <a:t>technologies are </a:t>
            </a:r>
            <a:r>
              <a:rPr lang="en-CA" sz="1400" b="1" dirty="0">
                <a:solidFill>
                  <a:srgbClr val="333333"/>
                </a:solidFill>
              </a:rPr>
              <a:t>changing the IT </a:t>
            </a:r>
            <a:r>
              <a:rPr lang="en-CA" sz="1400" b="1" dirty="0" smtClean="0">
                <a:solidFill>
                  <a:srgbClr val="333333"/>
                </a:solidFill>
              </a:rPr>
              <a:t>landscape.</a:t>
            </a:r>
            <a:endParaRPr lang="en-CA" sz="1400" b="1" dirty="0">
              <a:solidFill>
                <a:srgbClr val="333333"/>
              </a:solidFill>
            </a:endParaRPr>
          </a:p>
        </p:txBody>
      </p:sp>
      <p:sp>
        <p:nvSpPr>
          <p:cNvPr id="25" name="Rounded Rectangle 24"/>
          <p:cNvSpPr/>
          <p:nvPr/>
        </p:nvSpPr>
        <p:spPr>
          <a:xfrm>
            <a:off x="272356" y="3222687"/>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rgbClr val="333333"/>
                </a:solidFill>
              </a:rPr>
              <a:t>Earn the mandate to facilitate innovation </a:t>
            </a:r>
            <a:r>
              <a:rPr lang="en-CA" sz="1400" b="1" dirty="0" smtClean="0">
                <a:solidFill>
                  <a:srgbClr val="333333"/>
                </a:solidFill>
              </a:rPr>
              <a:t>enterprise-wide.</a:t>
            </a:r>
            <a:endParaRPr lang="en-CA" sz="1400" b="1" dirty="0">
              <a:solidFill>
                <a:srgbClr val="333333"/>
              </a:solidFill>
            </a:endParaRPr>
          </a:p>
        </p:txBody>
      </p:sp>
      <p:sp>
        <p:nvSpPr>
          <p:cNvPr id="26" name="Rounded Rectangle 25"/>
          <p:cNvSpPr/>
          <p:nvPr/>
        </p:nvSpPr>
        <p:spPr>
          <a:xfrm>
            <a:off x="261851" y="5152553"/>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rgbClr val="333333"/>
                </a:solidFill>
              </a:rPr>
              <a:t>Position </a:t>
            </a:r>
            <a:r>
              <a:rPr lang="en-CA" sz="1400" b="1" dirty="0" smtClean="0">
                <a:solidFill>
                  <a:srgbClr val="333333"/>
                </a:solidFill>
              </a:rPr>
              <a:t>IT in an engine that allows </a:t>
            </a:r>
            <a:r>
              <a:rPr lang="en-CA" sz="1400" b="1" dirty="0">
                <a:solidFill>
                  <a:srgbClr val="333333"/>
                </a:solidFill>
              </a:rPr>
              <a:t>innovation </a:t>
            </a:r>
            <a:r>
              <a:rPr lang="en-CA" sz="1400" b="1" dirty="0" smtClean="0">
                <a:solidFill>
                  <a:srgbClr val="333333"/>
                </a:solidFill>
              </a:rPr>
              <a:t>to be </a:t>
            </a:r>
            <a:r>
              <a:rPr lang="en-US" sz="1400" b="1" dirty="0" smtClean="0">
                <a:solidFill>
                  <a:srgbClr val="333333"/>
                </a:solidFill>
              </a:rPr>
              <a:t>an iterative and managed business process.</a:t>
            </a:r>
            <a:endParaRPr lang="en-CA" sz="1400" b="1" dirty="0">
              <a:solidFill>
                <a:srgbClr val="333333"/>
              </a:solidFill>
            </a:endParaRPr>
          </a:p>
        </p:txBody>
      </p:sp>
      <p:sp>
        <p:nvSpPr>
          <p:cNvPr id="37" name="TextBox 36"/>
          <p:cNvSpPr txBox="1"/>
          <p:nvPr/>
        </p:nvSpPr>
        <p:spPr>
          <a:xfrm>
            <a:off x="257176" y="1613942"/>
            <a:ext cx="8419280" cy="1512168"/>
          </a:xfrm>
          <a:prstGeom prst="rect">
            <a:avLst/>
          </a:prstGeom>
          <a:noFill/>
        </p:spPr>
        <p:txBody>
          <a:bodyPr wrap="square" rtlCol="0" anchor="ctr" anchorCtr="0">
            <a:noAutofit/>
          </a:bodyPr>
          <a:lstStyle/>
          <a:p>
            <a:pPr marL="179388" indent="-179388" algn="l">
              <a:buFont typeface="Arial" pitchFamily="34" charset="0"/>
              <a:buChar char="•"/>
            </a:pPr>
            <a:r>
              <a:rPr lang="en-CA" sz="1200" b="1" dirty="0" smtClean="0">
                <a:solidFill>
                  <a:srgbClr val="333333"/>
                </a:solidFill>
                <a:latin typeface="Arial"/>
              </a:rPr>
              <a:t>Easy access to social</a:t>
            </a:r>
            <a:r>
              <a:rPr lang="en-CA" sz="1200" dirty="0" smtClean="0">
                <a:solidFill>
                  <a:srgbClr val="333333"/>
                </a:solidFill>
                <a:latin typeface="Arial"/>
              </a:rPr>
              <a:t> </a:t>
            </a:r>
            <a:r>
              <a:rPr lang="en-CA" sz="1200" b="1" dirty="0">
                <a:solidFill>
                  <a:srgbClr val="333333"/>
                </a:solidFill>
                <a:latin typeface="Arial"/>
              </a:rPr>
              <a:t>media,</a:t>
            </a:r>
            <a:r>
              <a:rPr lang="en-CA" sz="1200" dirty="0">
                <a:solidFill>
                  <a:srgbClr val="333333"/>
                </a:solidFill>
                <a:latin typeface="Arial"/>
              </a:rPr>
              <a:t> </a:t>
            </a:r>
            <a:r>
              <a:rPr lang="en-CA" sz="1200" b="1" dirty="0">
                <a:solidFill>
                  <a:srgbClr val="333333"/>
                </a:solidFill>
                <a:latin typeface="Arial"/>
              </a:rPr>
              <a:t>cloud</a:t>
            </a:r>
            <a:r>
              <a:rPr lang="en-CA" sz="1200" dirty="0">
                <a:solidFill>
                  <a:srgbClr val="333333"/>
                </a:solidFill>
                <a:latin typeface="Arial"/>
              </a:rPr>
              <a:t> </a:t>
            </a:r>
            <a:r>
              <a:rPr lang="en-CA" sz="1200" b="1" dirty="0">
                <a:solidFill>
                  <a:srgbClr val="333333"/>
                </a:solidFill>
                <a:latin typeface="Arial"/>
              </a:rPr>
              <a:t>computing</a:t>
            </a:r>
            <a:r>
              <a:rPr lang="en-CA" sz="1200" b="1" dirty="0" smtClean="0">
                <a:solidFill>
                  <a:srgbClr val="333333"/>
                </a:solidFill>
                <a:latin typeface="Arial"/>
              </a:rPr>
              <a:t>,</a:t>
            </a:r>
            <a:r>
              <a:rPr lang="en-CA" sz="1200" dirty="0" smtClean="0">
                <a:solidFill>
                  <a:srgbClr val="333333"/>
                </a:solidFill>
                <a:latin typeface="Arial"/>
              </a:rPr>
              <a:t> </a:t>
            </a:r>
            <a:r>
              <a:rPr lang="en-CA" sz="1200" b="1" dirty="0" smtClean="0">
                <a:solidFill>
                  <a:srgbClr val="333333"/>
                </a:solidFill>
                <a:latin typeface="Arial"/>
              </a:rPr>
              <a:t>big data, </a:t>
            </a:r>
            <a:r>
              <a:rPr lang="en-CA" sz="1200" dirty="0" smtClean="0">
                <a:solidFill>
                  <a:srgbClr val="333333"/>
                </a:solidFill>
                <a:latin typeface="Arial"/>
              </a:rPr>
              <a:t>and </a:t>
            </a:r>
            <a:r>
              <a:rPr lang="en-CA" sz="1200" b="1" dirty="0" smtClean="0">
                <a:solidFill>
                  <a:srgbClr val="333333"/>
                </a:solidFill>
                <a:latin typeface="Arial"/>
              </a:rPr>
              <a:t>mobile services</a:t>
            </a:r>
            <a:r>
              <a:rPr lang="en-CA" sz="1200" dirty="0" smtClean="0">
                <a:solidFill>
                  <a:srgbClr val="333333"/>
                </a:solidFill>
                <a:latin typeface="Arial"/>
              </a:rPr>
              <a:t> </a:t>
            </a:r>
            <a:r>
              <a:rPr lang="en-CA" sz="1200" dirty="0">
                <a:solidFill>
                  <a:srgbClr val="333333"/>
                </a:solidFill>
                <a:latin typeface="Arial"/>
              </a:rPr>
              <a:t>have </a:t>
            </a:r>
            <a:r>
              <a:rPr lang="en-CA" sz="1200" dirty="0" smtClean="0">
                <a:solidFill>
                  <a:srgbClr val="333333"/>
                </a:solidFill>
                <a:latin typeface="Arial"/>
              </a:rPr>
              <a:t>bred a </a:t>
            </a:r>
            <a:r>
              <a:rPr lang="en-CA" sz="1200" dirty="0">
                <a:solidFill>
                  <a:srgbClr val="333333"/>
                </a:solidFill>
                <a:latin typeface="Arial"/>
              </a:rPr>
              <a:t>new class of </a:t>
            </a:r>
            <a:r>
              <a:rPr lang="en-CA" sz="1200" dirty="0" smtClean="0">
                <a:solidFill>
                  <a:srgbClr val="333333"/>
                </a:solidFill>
                <a:latin typeface="Arial"/>
              </a:rPr>
              <a:t>business employee that are impacting IT’s positioning within the organization. </a:t>
            </a:r>
            <a:r>
              <a:rPr lang="en-CA" sz="1200" dirty="0">
                <a:solidFill>
                  <a:srgbClr val="333333"/>
                </a:solidFill>
                <a:latin typeface="Arial"/>
              </a:rPr>
              <a:t>They are more tech-savvy and have </a:t>
            </a:r>
            <a:r>
              <a:rPr lang="en-CA" sz="1200" dirty="0" smtClean="0">
                <a:solidFill>
                  <a:srgbClr val="333333"/>
                </a:solidFill>
                <a:latin typeface="Arial"/>
              </a:rPr>
              <a:t>access </a:t>
            </a:r>
            <a:r>
              <a:rPr lang="en-CA" sz="1200" dirty="0">
                <a:solidFill>
                  <a:srgbClr val="333333"/>
                </a:solidFill>
                <a:latin typeface="Arial"/>
              </a:rPr>
              <a:t>to </a:t>
            </a:r>
            <a:r>
              <a:rPr lang="en-CA" sz="1200" dirty="0" smtClean="0">
                <a:solidFill>
                  <a:srgbClr val="333333"/>
                </a:solidFill>
                <a:latin typeface="Arial"/>
              </a:rPr>
              <a:t>services </a:t>
            </a:r>
            <a:r>
              <a:rPr lang="en-CA" sz="1200" dirty="0">
                <a:solidFill>
                  <a:srgbClr val="333333"/>
                </a:solidFill>
                <a:latin typeface="Arial"/>
              </a:rPr>
              <a:t>outside of traditional IT departments, but </a:t>
            </a:r>
            <a:r>
              <a:rPr lang="en-CA" sz="1200" dirty="0" smtClean="0">
                <a:solidFill>
                  <a:srgbClr val="333333"/>
                </a:solidFill>
                <a:latin typeface="Arial"/>
              </a:rPr>
              <a:t>may </a:t>
            </a:r>
            <a:r>
              <a:rPr lang="en-CA" sz="1200" dirty="0">
                <a:solidFill>
                  <a:srgbClr val="333333"/>
                </a:solidFill>
                <a:latin typeface="Arial"/>
              </a:rPr>
              <a:t>not understand the </a:t>
            </a:r>
            <a:r>
              <a:rPr lang="en-CA" sz="1200" dirty="0" smtClean="0">
                <a:solidFill>
                  <a:srgbClr val="333333"/>
                </a:solidFill>
                <a:latin typeface="Arial"/>
              </a:rPr>
              <a:t>security, compliance, and risk implications that will </a:t>
            </a:r>
            <a:r>
              <a:rPr lang="en-CA" sz="1200" dirty="0">
                <a:solidFill>
                  <a:srgbClr val="333333"/>
                </a:solidFill>
                <a:latin typeface="Arial"/>
              </a:rPr>
              <a:t>arise. </a:t>
            </a:r>
          </a:p>
          <a:p>
            <a:pPr marL="179388" indent="-179388" algn="l">
              <a:buFont typeface="Arial" pitchFamily="34" charset="0"/>
              <a:buChar char="•"/>
            </a:pPr>
            <a:endParaRPr lang="en-US" sz="1200" b="1" dirty="0" smtClean="0">
              <a:solidFill>
                <a:srgbClr val="333333"/>
              </a:solidFill>
              <a:latin typeface="Arial"/>
            </a:endParaRPr>
          </a:p>
          <a:p>
            <a:pPr marL="179388" indent="-179388" algn="l">
              <a:buFont typeface="Arial" pitchFamily="34" charset="0"/>
              <a:buChar char="•"/>
            </a:pPr>
            <a:r>
              <a:rPr lang="en-US" sz="1200" b="1" dirty="0" smtClean="0">
                <a:solidFill>
                  <a:srgbClr val="333333"/>
                </a:solidFill>
                <a:latin typeface="Arial"/>
              </a:rPr>
              <a:t>IT </a:t>
            </a:r>
            <a:r>
              <a:rPr lang="en-US" sz="1200" b="1" dirty="0">
                <a:solidFill>
                  <a:srgbClr val="333333"/>
                </a:solidFill>
                <a:latin typeface="Arial"/>
                <a:cs typeface="Arial" pitchFamily="34" charset="0"/>
              </a:rPr>
              <a:t>is being increasingly </a:t>
            </a:r>
            <a:r>
              <a:rPr lang="en-US" sz="1200" b="1" dirty="0" smtClean="0">
                <a:solidFill>
                  <a:srgbClr val="333333"/>
                </a:solidFill>
                <a:latin typeface="Arial"/>
                <a:cs typeface="Arial" pitchFamily="34" charset="0"/>
              </a:rPr>
              <a:t>disengaged </a:t>
            </a:r>
            <a:r>
              <a:rPr lang="en-US" sz="1200" dirty="0" smtClean="0">
                <a:solidFill>
                  <a:srgbClr val="333333"/>
                </a:solidFill>
                <a:latin typeface="Arial"/>
                <a:cs typeface="Arial" pitchFamily="34" charset="0"/>
              </a:rPr>
              <a:t>in</a:t>
            </a:r>
            <a:r>
              <a:rPr lang="en-US" sz="1200" b="1" dirty="0" smtClean="0">
                <a:solidFill>
                  <a:srgbClr val="333333"/>
                </a:solidFill>
                <a:latin typeface="Arial"/>
                <a:cs typeface="Arial" pitchFamily="34" charset="0"/>
              </a:rPr>
              <a:t> </a:t>
            </a:r>
            <a:r>
              <a:rPr lang="en-US" sz="1200" dirty="0">
                <a:solidFill>
                  <a:srgbClr val="333333"/>
                </a:solidFill>
                <a:latin typeface="Arial"/>
              </a:rPr>
              <a:t>organizations with high </a:t>
            </a:r>
            <a:r>
              <a:rPr lang="en-US" sz="1200" dirty="0" smtClean="0">
                <a:solidFill>
                  <a:srgbClr val="333333"/>
                </a:solidFill>
                <a:latin typeface="Arial"/>
              </a:rPr>
              <a:t>investments </a:t>
            </a:r>
            <a:r>
              <a:rPr lang="en-US" sz="1200" dirty="0">
                <a:solidFill>
                  <a:srgbClr val="333333"/>
                </a:solidFill>
                <a:latin typeface="Arial"/>
              </a:rPr>
              <a:t>in </a:t>
            </a:r>
            <a:r>
              <a:rPr lang="en-US" sz="1200" dirty="0" smtClean="0">
                <a:solidFill>
                  <a:srgbClr val="333333"/>
                </a:solidFill>
                <a:latin typeface="Arial"/>
              </a:rPr>
              <a:t>disruptive </a:t>
            </a:r>
            <a:r>
              <a:rPr lang="en-US" sz="1200" dirty="0">
                <a:solidFill>
                  <a:srgbClr val="333333"/>
                </a:solidFill>
                <a:latin typeface="Arial"/>
              </a:rPr>
              <a:t>technologies. </a:t>
            </a:r>
            <a:r>
              <a:rPr lang="en-US" sz="1200" dirty="0" smtClean="0">
                <a:solidFill>
                  <a:srgbClr val="333333"/>
                </a:solidFill>
                <a:latin typeface="Arial"/>
              </a:rPr>
              <a:t>An Info-Tech survey sees business </a:t>
            </a:r>
            <a:r>
              <a:rPr lang="en-US" sz="1200" dirty="0">
                <a:solidFill>
                  <a:srgbClr val="333333"/>
                </a:solidFill>
                <a:latin typeface="Arial"/>
              </a:rPr>
              <a:t>units </a:t>
            </a:r>
            <a:r>
              <a:rPr lang="en-US" sz="1200" dirty="0" smtClean="0">
                <a:solidFill>
                  <a:srgbClr val="333333"/>
                </a:solidFill>
                <a:latin typeface="Arial"/>
              </a:rPr>
              <a:t>taking on more technology projects </a:t>
            </a:r>
            <a:r>
              <a:rPr lang="en-US" sz="1200" i="1" dirty="0" smtClean="0">
                <a:solidFill>
                  <a:srgbClr val="333333"/>
                </a:solidFill>
                <a:latin typeface="Arial"/>
              </a:rPr>
              <a:t>without </a:t>
            </a:r>
            <a:r>
              <a:rPr lang="en-US" sz="1200" dirty="0" smtClean="0">
                <a:solidFill>
                  <a:srgbClr val="333333"/>
                </a:solidFill>
                <a:latin typeface="Arial"/>
              </a:rPr>
              <a:t>IT. IT </a:t>
            </a:r>
            <a:r>
              <a:rPr lang="en-US" sz="1200" dirty="0">
                <a:solidFill>
                  <a:srgbClr val="333333"/>
                </a:solidFill>
                <a:latin typeface="Arial"/>
              </a:rPr>
              <a:t>must </a:t>
            </a:r>
            <a:r>
              <a:rPr lang="en-US" sz="1200" dirty="0" smtClean="0">
                <a:solidFill>
                  <a:srgbClr val="333333"/>
                </a:solidFill>
                <a:latin typeface="Arial"/>
              </a:rPr>
              <a:t>find a way to get involved in these high value projects to prove themselves as an innovation partner to business executives while maintaining compliance, mitigating risk, </a:t>
            </a:r>
            <a:r>
              <a:rPr lang="en-US" sz="1200" dirty="0">
                <a:solidFill>
                  <a:srgbClr val="333333"/>
                </a:solidFill>
                <a:latin typeface="Arial"/>
              </a:rPr>
              <a:t>and </a:t>
            </a:r>
            <a:r>
              <a:rPr lang="en-US" sz="1200" dirty="0" smtClean="0">
                <a:solidFill>
                  <a:srgbClr val="333333"/>
                </a:solidFill>
                <a:latin typeface="Arial"/>
              </a:rPr>
              <a:t>maximizing </a:t>
            </a:r>
            <a:r>
              <a:rPr lang="en-US" sz="1200" dirty="0">
                <a:solidFill>
                  <a:srgbClr val="333333"/>
                </a:solidFill>
                <a:latin typeface="Arial"/>
              </a:rPr>
              <a:t>security. </a:t>
            </a:r>
            <a:endParaRPr lang="en-CA" sz="1200" dirty="0">
              <a:solidFill>
                <a:srgbClr val="333333"/>
              </a:solidFill>
              <a:latin typeface="Arial"/>
            </a:endParaRPr>
          </a:p>
        </p:txBody>
      </p:sp>
      <p:sp>
        <p:nvSpPr>
          <p:cNvPr id="38" name="TextBox 37"/>
          <p:cNvSpPr txBox="1"/>
          <p:nvPr/>
        </p:nvSpPr>
        <p:spPr>
          <a:xfrm>
            <a:off x="257176" y="3496020"/>
            <a:ext cx="8419280" cy="1682318"/>
          </a:xfrm>
          <a:prstGeom prst="rect">
            <a:avLst/>
          </a:prstGeom>
          <a:noFill/>
        </p:spPr>
        <p:txBody>
          <a:bodyPr wrap="square" rtlCol="0" anchor="ctr" anchorCtr="0">
            <a:noAutofit/>
          </a:bodyPr>
          <a:lstStyle/>
          <a:p>
            <a:pPr marL="179388" indent="-179388" algn="l">
              <a:buFont typeface="Arial" pitchFamily="34" charset="0"/>
              <a:buChar char="•"/>
            </a:pPr>
            <a:r>
              <a:rPr lang="en-US" sz="1200" b="1" dirty="0" smtClean="0">
                <a:solidFill>
                  <a:srgbClr val="333333"/>
                </a:solidFill>
                <a:latin typeface="Arial"/>
              </a:rPr>
              <a:t>Due to its role, IT already has insights </a:t>
            </a:r>
            <a:r>
              <a:rPr lang="en-US" sz="1200" dirty="0" smtClean="0">
                <a:solidFill>
                  <a:srgbClr val="333333"/>
                </a:solidFill>
                <a:latin typeface="Arial"/>
              </a:rPr>
              <a:t>into departments across the organization, and into the business processes, issues, and opportunities faced by those departments. Those insights combined with IT’s knowledge of technology trends and their capabilities to impact the business enables it to facilitate innovation.</a:t>
            </a:r>
            <a:endParaRPr lang="en-CA" sz="1200" dirty="0">
              <a:solidFill>
                <a:srgbClr val="333333"/>
              </a:solidFill>
              <a:latin typeface="Arial"/>
            </a:endParaRPr>
          </a:p>
          <a:p>
            <a:pPr marL="179388" indent="-179388" algn="l">
              <a:buFont typeface="Arial" pitchFamily="34" charset="0"/>
              <a:buChar char="•"/>
            </a:pPr>
            <a:endParaRPr lang="en-CA" sz="1200" dirty="0" smtClean="0">
              <a:solidFill>
                <a:srgbClr val="333333"/>
              </a:solidFill>
              <a:latin typeface="Arial"/>
            </a:endParaRPr>
          </a:p>
          <a:p>
            <a:pPr marL="179388" indent="-179388" algn="l">
              <a:buFont typeface="Arial" pitchFamily="34" charset="0"/>
              <a:buChar char="•"/>
            </a:pPr>
            <a:r>
              <a:rPr lang="en-CA" sz="1200" b="1" dirty="0" smtClean="0">
                <a:solidFill>
                  <a:srgbClr val="333333"/>
                </a:solidFill>
                <a:latin typeface="Arial"/>
              </a:rPr>
              <a:t>Business executives will </a:t>
            </a:r>
            <a:r>
              <a:rPr lang="en-CA" sz="1200" b="1" dirty="0">
                <a:solidFill>
                  <a:srgbClr val="333333"/>
                </a:solidFill>
                <a:latin typeface="Arial"/>
              </a:rPr>
              <a:t>not see IT as an innovation partner </a:t>
            </a:r>
            <a:r>
              <a:rPr lang="en-CA" sz="1200" b="1" dirty="0" smtClean="0">
                <a:latin typeface="Arial"/>
              </a:rPr>
              <a:t>until IT demonstrates </a:t>
            </a:r>
            <a:r>
              <a:rPr lang="en-CA" sz="1200" b="1" dirty="0">
                <a:latin typeface="Arial"/>
              </a:rPr>
              <a:t>value </a:t>
            </a:r>
            <a:r>
              <a:rPr lang="en-CA" sz="1200" b="1" dirty="0" smtClean="0">
                <a:latin typeface="Arial"/>
              </a:rPr>
              <a:t>through</a:t>
            </a:r>
            <a:r>
              <a:rPr lang="en-CA" sz="1200" b="1" dirty="0" smtClean="0">
                <a:solidFill>
                  <a:srgbClr val="333333"/>
                </a:solidFill>
                <a:latin typeface="Arial"/>
              </a:rPr>
              <a:t>:</a:t>
            </a:r>
            <a:r>
              <a:rPr lang="en-CA" sz="1200" dirty="0" smtClean="0">
                <a:solidFill>
                  <a:srgbClr val="333333"/>
                </a:solidFill>
                <a:latin typeface="Arial"/>
              </a:rPr>
              <a:t> providing basic IT functions, </a:t>
            </a:r>
            <a:r>
              <a:rPr lang="en-CA" sz="1200" dirty="0">
                <a:solidFill>
                  <a:srgbClr val="333333"/>
                </a:solidFill>
                <a:latin typeface="Arial"/>
              </a:rPr>
              <a:t>innovating within </a:t>
            </a:r>
            <a:r>
              <a:rPr lang="en-CA" sz="1200" dirty="0" smtClean="0">
                <a:solidFill>
                  <a:srgbClr val="333333"/>
                </a:solidFill>
                <a:latin typeface="Arial"/>
              </a:rPr>
              <a:t>the IT department, </a:t>
            </a:r>
            <a:r>
              <a:rPr lang="en-CA" sz="1200" dirty="0">
                <a:solidFill>
                  <a:srgbClr val="333333"/>
                </a:solidFill>
                <a:latin typeface="Arial"/>
              </a:rPr>
              <a:t>and </a:t>
            </a:r>
            <a:r>
              <a:rPr lang="en-CA" sz="1200" dirty="0" smtClean="0">
                <a:solidFill>
                  <a:srgbClr val="333333"/>
                </a:solidFill>
                <a:latin typeface="Arial"/>
              </a:rPr>
              <a:t>helping business units innovate to achieve their strategic goals. This will allow business leaders to develop confidence in IT, and will allot IT the authority to facilitate innovation across the organization.</a:t>
            </a:r>
            <a:endParaRPr lang="en-CA" sz="1200" dirty="0">
              <a:solidFill>
                <a:srgbClr val="333333"/>
              </a:solidFill>
              <a:latin typeface="Arial"/>
            </a:endParaRPr>
          </a:p>
        </p:txBody>
      </p:sp>
      <p:sp>
        <p:nvSpPr>
          <p:cNvPr id="39" name="TextBox 38"/>
          <p:cNvSpPr txBox="1"/>
          <p:nvPr/>
        </p:nvSpPr>
        <p:spPr>
          <a:xfrm>
            <a:off x="250863" y="5430367"/>
            <a:ext cx="8615932" cy="900100"/>
          </a:xfrm>
          <a:prstGeom prst="rect">
            <a:avLst/>
          </a:prstGeom>
          <a:noFill/>
        </p:spPr>
        <p:txBody>
          <a:bodyPr wrap="square" rtlCol="0" anchor="ctr" anchorCtr="0">
            <a:noAutofit/>
          </a:bodyPr>
          <a:lstStyle/>
          <a:p>
            <a:pPr marL="179388" indent="-179388" algn="l">
              <a:buFont typeface="Arial" pitchFamily="34" charset="0"/>
              <a:buChar char="•"/>
            </a:pPr>
            <a:r>
              <a:rPr lang="en-CA" sz="1200" dirty="0">
                <a:solidFill>
                  <a:srgbClr val="333333"/>
                </a:solidFill>
                <a:latin typeface="Arial"/>
              </a:rPr>
              <a:t>IT can strategically position themselves </a:t>
            </a:r>
            <a:r>
              <a:rPr lang="en-CA" sz="1200" dirty="0" smtClean="0">
                <a:solidFill>
                  <a:srgbClr val="333333"/>
                </a:solidFill>
                <a:latin typeface="Arial"/>
              </a:rPr>
              <a:t>to help facilitate an </a:t>
            </a:r>
            <a:r>
              <a:rPr lang="en-CA" sz="1200" dirty="0">
                <a:solidFill>
                  <a:srgbClr val="333333"/>
                </a:solidFill>
                <a:latin typeface="Arial"/>
              </a:rPr>
              <a:t>innovation </a:t>
            </a:r>
            <a:r>
              <a:rPr lang="en-CA" sz="1200" dirty="0" smtClean="0">
                <a:solidFill>
                  <a:srgbClr val="333333"/>
                </a:solidFill>
                <a:latin typeface="Arial"/>
              </a:rPr>
              <a:t>engine on behalf of the organization </a:t>
            </a:r>
            <a:r>
              <a:rPr lang="en-CA" sz="1200" dirty="0">
                <a:solidFill>
                  <a:srgbClr val="333333"/>
                </a:solidFill>
                <a:latin typeface="Arial"/>
              </a:rPr>
              <a:t>that continuously gathers ideas, supports small teams on innovative projects, and maintains an innovation </a:t>
            </a:r>
            <a:r>
              <a:rPr lang="en-CA" sz="1200" dirty="0" smtClean="0">
                <a:solidFill>
                  <a:srgbClr val="333333"/>
                </a:solidFill>
                <a:latin typeface="Arial"/>
              </a:rPr>
              <a:t>project portfolio</a:t>
            </a:r>
            <a:r>
              <a:rPr lang="en-CA" sz="1200" dirty="0">
                <a:solidFill>
                  <a:srgbClr val="333333"/>
                </a:solidFill>
                <a:latin typeface="Arial"/>
              </a:rPr>
              <a:t>.</a:t>
            </a:r>
          </a:p>
          <a:p>
            <a:pPr marL="179388" indent="-179388" algn="l">
              <a:buFont typeface="Arial" pitchFamily="34" charset="0"/>
              <a:buChar char="•"/>
            </a:pPr>
            <a:endParaRPr lang="en-CA" sz="1200" dirty="0" smtClean="0">
              <a:solidFill>
                <a:srgbClr val="333333"/>
              </a:solidFill>
              <a:latin typeface="Arial"/>
            </a:endParaRPr>
          </a:p>
          <a:p>
            <a:pPr marL="179388" indent="-179388" algn="l">
              <a:buFont typeface="Arial" pitchFamily="34" charset="0"/>
              <a:buChar char="•"/>
            </a:pPr>
            <a:r>
              <a:rPr lang="en-CA" sz="1200" dirty="0" smtClean="0">
                <a:solidFill>
                  <a:srgbClr val="333333"/>
                </a:solidFill>
                <a:latin typeface="Arial"/>
              </a:rPr>
              <a:t>IT </a:t>
            </a:r>
            <a:r>
              <a:rPr lang="en-CA" sz="1200" dirty="0">
                <a:solidFill>
                  <a:srgbClr val="333333"/>
                </a:solidFill>
                <a:latin typeface="Arial"/>
              </a:rPr>
              <a:t>can provide the </a:t>
            </a:r>
            <a:r>
              <a:rPr lang="en-CA" sz="1200" dirty="0" smtClean="0">
                <a:solidFill>
                  <a:srgbClr val="333333"/>
                </a:solidFill>
                <a:latin typeface="Arial"/>
              </a:rPr>
              <a:t>organization with </a:t>
            </a:r>
            <a:r>
              <a:rPr lang="en-CA" sz="1200" dirty="0">
                <a:solidFill>
                  <a:srgbClr val="333333"/>
                </a:solidFill>
                <a:latin typeface="Arial"/>
              </a:rPr>
              <a:t>the tools and expertise </a:t>
            </a:r>
            <a:r>
              <a:rPr lang="en-CA" sz="1200" dirty="0" smtClean="0">
                <a:solidFill>
                  <a:srgbClr val="333333"/>
                </a:solidFill>
                <a:latin typeface="Arial"/>
              </a:rPr>
              <a:t>needed to facilitate </a:t>
            </a:r>
            <a:r>
              <a:rPr lang="en-CA" sz="1200" dirty="0">
                <a:solidFill>
                  <a:srgbClr val="333333"/>
                </a:solidFill>
                <a:latin typeface="Arial"/>
              </a:rPr>
              <a:t>innovation ideation and execution</a:t>
            </a:r>
            <a:r>
              <a:rPr lang="en-CA" sz="1200" dirty="0" smtClean="0">
                <a:solidFill>
                  <a:srgbClr val="333333"/>
                </a:solidFill>
                <a:latin typeface="Arial"/>
              </a:rPr>
              <a:t>.</a:t>
            </a:r>
            <a:endParaRPr lang="en-CA" sz="1200" dirty="0">
              <a:solidFill>
                <a:srgbClr val="333333"/>
              </a:solidFill>
              <a:latin typeface="Arial"/>
            </a:endParaRPr>
          </a:p>
        </p:txBody>
      </p:sp>
      <p:pic>
        <p:nvPicPr>
          <p:cNvPr id="9" name="Picture 8"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6"/>
          <p:cNvGrpSpPr/>
          <p:nvPr/>
        </p:nvGrpSpPr>
        <p:grpSpPr>
          <a:xfrm flipH="1">
            <a:off x="5890234" y="1749164"/>
            <a:ext cx="1895862" cy="4576406"/>
            <a:chOff x="1415244" y="1679492"/>
            <a:chExt cx="1899144" cy="4576406"/>
          </a:xfrm>
        </p:grpSpPr>
        <p:pic>
          <p:nvPicPr>
            <p:cNvPr id="28" name="Picture 6" descr="Stock Photo: Steel gear wheels"/>
            <p:cNvPicPr>
              <a:picLocks noChangeAspect="1" noChangeArrowheads="1"/>
            </p:cNvPicPr>
            <p:nvPr>
              <p:custDataLst>
                <p:tags r:id="rId12"/>
              </p:custDataLst>
            </p:nvPr>
          </p:nvPicPr>
          <p:blipFill>
            <a:blip r:embed="rId16" cstate="print">
              <a:clrChange>
                <a:clrFrom>
                  <a:srgbClr val="FFFFFF"/>
                </a:clrFrom>
                <a:clrTo>
                  <a:srgbClr val="FFFFFF">
                    <a:alpha val="0"/>
                  </a:srgbClr>
                </a:clrTo>
              </a:clrChange>
            </a:blip>
            <a:srcRect b="4040"/>
            <a:stretch>
              <a:fillRect/>
            </a:stretch>
          </p:blipFill>
          <p:spPr bwMode="auto">
            <a:xfrm>
              <a:off x="1561789" y="4016620"/>
              <a:ext cx="1752599" cy="2239278"/>
            </a:xfrm>
            <a:prstGeom prst="rect">
              <a:avLst/>
            </a:prstGeom>
            <a:noFill/>
          </p:spPr>
        </p:pic>
        <p:pic>
          <p:nvPicPr>
            <p:cNvPr id="29" name="Picture 6" descr="Stock Photo: Steel gear wheels"/>
            <p:cNvPicPr>
              <a:picLocks noChangeAspect="1" noChangeArrowheads="1"/>
            </p:cNvPicPr>
            <p:nvPr>
              <p:custDataLst>
                <p:tags r:id="rId13"/>
              </p:custDataLst>
            </p:nvPr>
          </p:nvPicPr>
          <p:blipFill>
            <a:blip r:embed="rId16" cstate="print">
              <a:clrChange>
                <a:clrFrom>
                  <a:srgbClr val="FFFFFF"/>
                </a:clrFrom>
                <a:clrTo>
                  <a:srgbClr val="FFFFFF">
                    <a:alpha val="0"/>
                  </a:srgbClr>
                </a:clrTo>
              </a:clrChange>
            </a:blip>
            <a:stretch>
              <a:fillRect/>
            </a:stretch>
          </p:blipFill>
          <p:spPr bwMode="auto">
            <a:xfrm>
              <a:off x="1415244" y="1679492"/>
              <a:ext cx="1752600" cy="2333544"/>
            </a:xfrm>
            <a:prstGeom prst="rect">
              <a:avLst/>
            </a:prstGeom>
            <a:noFill/>
          </p:spPr>
        </p:pic>
      </p:grpSp>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2778989329"/>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398230" name="think-cell Slide" r:id="rId17" imgW="360" imgH="360" progId="">
                  <p:embed/>
                </p:oleObj>
              </mc:Choice>
              <mc:Fallback>
                <p:oleObj name="think-cell Slide" r:id="rId17" imgW="360" imgH="360" progId="">
                  <p:embed/>
                  <p:pic>
                    <p:nvPicPr>
                      <p:cNvPr id="0" name="Picture 1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25"/>
          <p:cNvGrpSpPr/>
          <p:nvPr/>
        </p:nvGrpSpPr>
        <p:grpSpPr>
          <a:xfrm>
            <a:off x="1415244" y="1768918"/>
            <a:ext cx="1907643" cy="4576406"/>
            <a:chOff x="1415244" y="1679492"/>
            <a:chExt cx="1907643" cy="4576406"/>
          </a:xfrm>
        </p:grpSpPr>
        <p:pic>
          <p:nvPicPr>
            <p:cNvPr id="24" name="Picture 6" descr="Stock Photo: Steel gear wheels"/>
            <p:cNvPicPr>
              <a:picLocks noChangeAspect="1" noChangeArrowheads="1"/>
            </p:cNvPicPr>
            <p:nvPr>
              <p:custDataLst>
                <p:tags r:id="rId10"/>
              </p:custDataLst>
            </p:nvPr>
          </p:nvPicPr>
          <p:blipFill>
            <a:blip r:embed="rId16" cstate="print">
              <a:clrChange>
                <a:clrFrom>
                  <a:srgbClr val="FFFFFF"/>
                </a:clrFrom>
                <a:clrTo>
                  <a:srgbClr val="FFFFFF">
                    <a:alpha val="0"/>
                  </a:srgbClr>
                </a:clrTo>
              </a:clrChange>
            </a:blip>
            <a:srcRect b="4040"/>
            <a:stretch>
              <a:fillRect/>
            </a:stretch>
          </p:blipFill>
          <p:spPr bwMode="auto">
            <a:xfrm>
              <a:off x="1570287" y="4016620"/>
              <a:ext cx="1752600" cy="2239278"/>
            </a:xfrm>
            <a:prstGeom prst="rect">
              <a:avLst/>
            </a:prstGeom>
            <a:noFill/>
          </p:spPr>
        </p:pic>
        <p:pic>
          <p:nvPicPr>
            <p:cNvPr id="2054" name="Picture 6" descr="Stock Photo: Steel gear wheels"/>
            <p:cNvPicPr>
              <a:picLocks noChangeAspect="1" noChangeArrowheads="1"/>
            </p:cNvPicPr>
            <p:nvPr>
              <p:custDataLst>
                <p:tags r:id="rId11"/>
              </p:custDataLst>
            </p:nvPr>
          </p:nvPicPr>
          <p:blipFill>
            <a:blip r:embed="rId16" cstate="print"/>
            <a:stretch>
              <a:fillRect/>
            </a:stretch>
          </p:blipFill>
          <p:spPr bwMode="auto">
            <a:xfrm>
              <a:off x="1415244" y="1679492"/>
              <a:ext cx="1752600" cy="2333544"/>
            </a:xfrm>
            <a:prstGeom prst="rect">
              <a:avLst/>
            </a:prstGeom>
            <a:noFill/>
          </p:spPr>
        </p:pic>
      </p:grpSp>
      <p:cxnSp>
        <p:nvCxnSpPr>
          <p:cNvPr id="99" name="Straight Connector 98"/>
          <p:cNvCxnSpPr>
            <a:stCxn id="22" idx="2"/>
          </p:cNvCxnSpPr>
          <p:nvPr>
            <p:custDataLst>
              <p:tags r:id="rId3"/>
            </p:custDataLst>
          </p:nvPr>
        </p:nvCxnSpPr>
        <p:spPr>
          <a:xfrm flipV="1">
            <a:off x="4572000" y="3347202"/>
            <a:ext cx="36006" cy="29783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custDataLst>
              <p:tags r:id="rId4"/>
            </p:custDataLst>
          </p:nvPr>
        </p:nvCxnSpPr>
        <p:spPr>
          <a:xfrm rot="5400000">
            <a:off x="3941394" y="2073869"/>
            <a:ext cx="13247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custDataLst>
              <p:tags r:id="rId5"/>
            </p:custDataLst>
          </p:nvPr>
        </p:nvSpPr>
        <p:spPr/>
        <p:txBody>
          <a:bodyPr/>
          <a:lstStyle/>
          <a:p>
            <a:r>
              <a:rPr lang="en-US" dirty="0" smtClean="0"/>
              <a:t>Follow Info-Tech’s Innovation Roadmap to drive innovation throughout your organization</a:t>
            </a:r>
            <a:endParaRPr lang="en-US" dirty="0"/>
          </a:p>
        </p:txBody>
      </p:sp>
      <p:sp>
        <p:nvSpPr>
          <p:cNvPr id="54" name="Rectangle 53"/>
          <p:cNvSpPr/>
          <p:nvPr>
            <p:custDataLst>
              <p:tags r:id="rId6"/>
            </p:custDataLst>
          </p:nvPr>
        </p:nvSpPr>
        <p:spPr>
          <a:xfrm>
            <a:off x="1572760" y="1213003"/>
            <a:ext cx="5998480" cy="99825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200" b="1" u="sng" dirty="0" smtClean="0">
                <a:solidFill>
                  <a:schemeClr val="tx1"/>
                </a:solidFill>
                <a:hlinkClick r:id="rId19"/>
              </a:rPr>
              <a:t>1. Build a Culture of Innovation</a:t>
            </a:r>
            <a:endParaRPr lang="en-US" sz="1200" b="1" u="sng" dirty="0">
              <a:solidFill>
                <a:schemeClr val="tx1"/>
              </a:solidFill>
            </a:endParaRPr>
          </a:p>
          <a:p>
            <a:pPr algn="l"/>
            <a:r>
              <a:rPr lang="en-US" sz="1200" dirty="0" smtClean="0">
                <a:solidFill>
                  <a:schemeClr val="tx1"/>
                </a:solidFill>
              </a:rPr>
              <a:t>Read this research to understand the cultural preconditions necessary for innovation success: business buy-in, time and resources for innovation, IT awareness of business strategy, diversity of experience, idea exchange, and innovation recognition.</a:t>
            </a:r>
            <a:endParaRPr lang="en-US" sz="1200" dirty="0">
              <a:solidFill>
                <a:schemeClr val="tx1"/>
              </a:solidFill>
            </a:endParaRPr>
          </a:p>
        </p:txBody>
      </p:sp>
      <p:sp>
        <p:nvSpPr>
          <p:cNvPr id="45" name="Rectangle 44"/>
          <p:cNvSpPr/>
          <p:nvPr>
            <p:custDataLst>
              <p:tags r:id="rId7"/>
            </p:custDataLst>
          </p:nvPr>
        </p:nvSpPr>
        <p:spPr>
          <a:xfrm>
            <a:off x="1572760" y="2492318"/>
            <a:ext cx="5998480" cy="1312911"/>
          </a:xfrm>
          <a:prstGeom prst="rect">
            <a:avLst/>
          </a:prstGeom>
          <a:solidFill>
            <a:srgbClr val="E5E5E5"/>
          </a:solidFill>
          <a:ln>
            <a:solidFill>
              <a:srgbClr val="C77709"/>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200" b="1" dirty="0" smtClean="0">
                <a:solidFill>
                  <a:srgbClr val="C77709"/>
                </a:solidFill>
              </a:rPr>
              <a:t>2. Institutionalize Innovation Through IT</a:t>
            </a:r>
            <a:endParaRPr lang="en-US" sz="1200" b="1" dirty="0">
              <a:solidFill>
                <a:srgbClr val="C77709"/>
              </a:solidFill>
            </a:endParaRPr>
          </a:p>
          <a:p>
            <a:pPr indent="-228600" algn="l"/>
            <a:r>
              <a:rPr lang="en-CA" sz="1200" dirty="0" smtClean="0">
                <a:solidFill>
                  <a:srgbClr val="333333"/>
                </a:solidFill>
              </a:rPr>
              <a:t>Read this research to understand innovation within the enterprise, how IT can become an innovation partner with the business, and how to position IT to facilitate innovation enterprise-wide while making it a managed, continuous process. Helping IT earn the mandate for innovation, the innovation value chain, and the innovation governance model will all be covered in this solution set.</a:t>
            </a:r>
            <a:endParaRPr lang="en-CA" sz="1200" dirty="0">
              <a:solidFill>
                <a:srgbClr val="333333"/>
              </a:solidFill>
            </a:endParaRPr>
          </a:p>
        </p:txBody>
      </p:sp>
      <p:sp>
        <p:nvSpPr>
          <p:cNvPr id="35" name="Rectangle 34"/>
          <p:cNvSpPr/>
          <p:nvPr>
            <p:custDataLst>
              <p:tags r:id="rId8"/>
            </p:custDataLst>
          </p:nvPr>
        </p:nvSpPr>
        <p:spPr>
          <a:xfrm>
            <a:off x="1572760" y="4086292"/>
            <a:ext cx="5998480" cy="979107"/>
          </a:xfrm>
          <a:prstGeom prst="rect">
            <a:avLst/>
          </a:prstGeom>
          <a:solidFill>
            <a:schemeClr val="accent5">
              <a:lumMod val="20000"/>
              <a:lumOff val="80000"/>
            </a:schemeClr>
          </a:solidFill>
          <a:ln>
            <a:solidFill>
              <a:schemeClr val="bg2">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US" sz="1200" b="1" dirty="0" smtClean="0">
                <a:solidFill>
                  <a:schemeClr val="tx2">
                    <a:lumMod val="50000"/>
                  </a:schemeClr>
                </a:solidFill>
              </a:rPr>
              <a:t>3. Innovation Ideation (Upcoming Research)</a:t>
            </a:r>
          </a:p>
          <a:p>
            <a:pPr algn="l"/>
            <a:r>
              <a:rPr lang="en-US" sz="1200" i="1" dirty="0" smtClean="0">
                <a:solidFill>
                  <a:schemeClr val="tx2">
                    <a:lumMod val="50000"/>
                  </a:schemeClr>
                </a:solidFill>
              </a:rPr>
              <a:t>This research will focus on how IT can provide the ideal processes, resources, tools, and expertise that go into innovation ideation. Investigating problems, generating, assessing, and prioritizing ideas, developing the concept prototype, create business case, and idea classification will all be covered in this solution set.</a:t>
            </a:r>
            <a:endParaRPr lang="en-US" sz="1200" i="1" dirty="0">
              <a:solidFill>
                <a:schemeClr val="tx2">
                  <a:lumMod val="50000"/>
                </a:schemeClr>
              </a:solidFill>
            </a:endParaRPr>
          </a:p>
        </p:txBody>
      </p:sp>
      <p:sp>
        <p:nvSpPr>
          <p:cNvPr id="22" name="Rectangle 21"/>
          <p:cNvSpPr/>
          <p:nvPr>
            <p:custDataLst>
              <p:tags r:id="rId9"/>
            </p:custDataLst>
          </p:nvPr>
        </p:nvSpPr>
        <p:spPr>
          <a:xfrm>
            <a:off x="1572760" y="5346463"/>
            <a:ext cx="5998480" cy="979107"/>
          </a:xfrm>
          <a:prstGeom prst="rect">
            <a:avLst/>
          </a:prstGeom>
          <a:solidFill>
            <a:schemeClr val="accent5">
              <a:lumMod val="20000"/>
              <a:lumOff val="80000"/>
            </a:schemeClr>
          </a:solidFill>
          <a:ln>
            <a:solidFill>
              <a:schemeClr val="bg2">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US" sz="1200" b="1" dirty="0" smtClean="0">
                <a:solidFill>
                  <a:schemeClr val="tx2">
                    <a:lumMod val="50000"/>
                  </a:schemeClr>
                </a:solidFill>
              </a:rPr>
              <a:t>4. Innovation Execution (Upcoming Research)</a:t>
            </a:r>
          </a:p>
          <a:p>
            <a:pPr algn="l"/>
            <a:r>
              <a:rPr lang="en-US" sz="1200" i="1" dirty="0" smtClean="0">
                <a:solidFill>
                  <a:schemeClr val="tx2">
                    <a:lumMod val="50000"/>
                  </a:schemeClr>
                </a:solidFill>
              </a:rPr>
              <a:t>This research will focus on how IT can provide the ideal processes, resources, tools, and expertise that go into innovation execution. Assessing needs, formalizing operations plans, team assembly, formalizing operations test plans, conducting test operations, and obtaining insights will all be covered in this solution set. </a:t>
            </a:r>
            <a:endParaRPr lang="en-US" sz="1200" b="1" dirty="0">
              <a:solidFill>
                <a:schemeClr val="tx2">
                  <a:lumMod val="50000"/>
                </a:schemeClr>
              </a:solidFill>
            </a:endParaRPr>
          </a:p>
        </p:txBody>
      </p:sp>
      <p:pic>
        <p:nvPicPr>
          <p:cNvPr id="16" name="Picture 15" descr="sample_linkbar-itrgNEW.gif">
            <a:hlinkClick r:id="rId20"/>
          </p:cNvPr>
          <p:cNvPicPr>
            <a:picLocks noChangeAspect="1"/>
          </p:cNvPicPr>
          <p:nvPr/>
        </p:nvPicPr>
        <p:blipFill>
          <a:blip r:embed="rId21"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86395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Business’ access to disruptive technologies is exposing IT to the risk of marginalization and reduced involvement</a:t>
            </a:r>
            <a:endParaRPr lang="en-US" dirty="0"/>
          </a:p>
        </p:txBody>
      </p:sp>
      <p:sp>
        <p:nvSpPr>
          <p:cNvPr id="9" name="Text Placeholder 10"/>
          <p:cNvSpPr txBox="1">
            <a:spLocks/>
          </p:cNvSpPr>
          <p:nvPr/>
        </p:nvSpPr>
        <p:spPr>
          <a:xfrm>
            <a:off x="257176" y="1124744"/>
            <a:ext cx="8620124" cy="657225"/>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kumimoji="0" lang="en-CA" b="1" i="0" u="none" strike="noStrike" kern="1200" cap="none" spc="0" normalizeH="0" baseline="0" noProof="0" dirty="0" smtClean="0">
                <a:ln>
                  <a:noFill/>
                </a:ln>
                <a:effectLst/>
                <a:uLnTx/>
                <a:uFillTx/>
                <a:latin typeface="+mn-lt"/>
                <a:ea typeface="+mn-ea"/>
                <a:cs typeface="+mn-cs"/>
              </a:rPr>
              <a:t>Social, Mobile, Big Data, and Cloud provide new avenues for Innovation</a:t>
            </a:r>
            <a:r>
              <a:rPr kumimoji="0" lang="en-CA" b="1" i="0" u="none" strike="noStrike" kern="1200" cap="none" spc="0" normalizeH="0" noProof="0" dirty="0" smtClean="0">
                <a:ln>
                  <a:noFill/>
                </a:ln>
                <a:effectLst/>
                <a:uLnTx/>
                <a:uFillTx/>
                <a:latin typeface="+mn-lt"/>
                <a:ea typeface="+mn-ea"/>
                <a:cs typeface="+mn-cs"/>
              </a:rPr>
              <a:t> ROI</a:t>
            </a:r>
            <a:r>
              <a:rPr kumimoji="0" lang="en-CA" b="1" i="0" u="none" strike="noStrike" kern="1200" cap="none" spc="0" normalizeH="0" baseline="0" noProof="0" dirty="0" smtClean="0">
                <a:ln>
                  <a:noFill/>
                </a:ln>
                <a:effectLst/>
                <a:uLnTx/>
                <a:uFillTx/>
                <a:latin typeface="+mn-lt"/>
                <a:ea typeface="+mn-ea"/>
                <a:cs typeface="+mn-cs"/>
              </a:rPr>
              <a:t>, but more of these</a:t>
            </a:r>
            <a:r>
              <a:rPr kumimoji="0" lang="en-CA" b="1" i="0" u="none" strike="noStrike" kern="1200" cap="none" spc="0" normalizeH="0" noProof="0" dirty="0" smtClean="0">
                <a:ln>
                  <a:noFill/>
                </a:ln>
                <a:effectLst/>
                <a:uLnTx/>
                <a:uFillTx/>
                <a:latin typeface="+mn-lt"/>
                <a:ea typeface="+mn-ea"/>
                <a:cs typeface="+mn-cs"/>
              </a:rPr>
              <a:t> projects are being taken on without IT.</a:t>
            </a:r>
            <a:endParaRPr kumimoji="0" lang="en-US" b="1" i="0" u="none" strike="noStrike" kern="1200" cap="none" spc="0" normalizeH="0" baseline="0" noProof="0" dirty="0" smtClean="0">
              <a:ln>
                <a:noFill/>
              </a:ln>
              <a:effectLst/>
              <a:uLnTx/>
              <a:uFillTx/>
              <a:latin typeface="+mn-lt"/>
              <a:ea typeface="+mn-ea"/>
              <a:cs typeface="+mn-cs"/>
            </a:endParaRPr>
          </a:p>
        </p:txBody>
      </p:sp>
      <p:graphicFrame>
        <p:nvGraphicFramePr>
          <p:cNvPr id="14" name="Chart 13"/>
          <p:cNvGraphicFramePr/>
          <p:nvPr>
            <p:extLst>
              <p:ext uri="{D42A27DB-BD31-4B8C-83A1-F6EECF244321}">
                <p14:modId xmlns:p14="http://schemas.microsoft.com/office/powerpoint/2010/main" val="1943994541"/>
              </p:ext>
            </p:extLst>
          </p:nvPr>
        </p:nvGraphicFramePr>
        <p:xfrm>
          <a:off x="269801" y="1765836"/>
          <a:ext cx="4054549" cy="3103324"/>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1151620" y="2137172"/>
            <a:ext cx="2991755" cy="246221"/>
          </a:xfrm>
          <a:prstGeom prst="rect">
            <a:avLst/>
          </a:prstGeom>
          <a:noFill/>
        </p:spPr>
        <p:txBody>
          <a:bodyPr wrap="square" rtlCol="0">
            <a:spAutoFit/>
          </a:bodyPr>
          <a:lstStyle/>
          <a:p>
            <a:r>
              <a:rPr lang="en-US" sz="1000" dirty="0" smtClean="0"/>
              <a:t>Source: Info-Tech Research Group, </a:t>
            </a:r>
            <a:r>
              <a:rPr lang="en-US" sz="1000" i="1" dirty="0" smtClean="0"/>
              <a:t>N = 87</a:t>
            </a:r>
            <a:endParaRPr lang="en-US" sz="1000" i="1" dirty="0"/>
          </a:p>
        </p:txBody>
      </p:sp>
      <p:graphicFrame>
        <p:nvGraphicFramePr>
          <p:cNvPr id="19" name="Chart 18"/>
          <p:cNvGraphicFramePr/>
          <p:nvPr>
            <p:extLst>
              <p:ext uri="{D42A27DB-BD31-4B8C-83A1-F6EECF244321}">
                <p14:modId xmlns:p14="http://schemas.microsoft.com/office/powerpoint/2010/main" val="3286478163"/>
              </p:ext>
            </p:extLst>
          </p:nvPr>
        </p:nvGraphicFramePr>
        <p:xfrm>
          <a:off x="4419600" y="1780297"/>
          <a:ext cx="4421690" cy="3086963"/>
        </p:xfrm>
        <a:graphic>
          <a:graphicData uri="http://schemas.openxmlformats.org/drawingml/2006/chart">
            <c:chart xmlns:c="http://schemas.openxmlformats.org/drawingml/2006/chart" xmlns:r="http://schemas.openxmlformats.org/officeDocument/2006/relationships" r:id="rId4"/>
          </a:graphicData>
        </a:graphic>
      </p:graphicFrame>
      <p:sp>
        <p:nvSpPr>
          <p:cNvPr id="35" name="TextBox 34"/>
          <p:cNvSpPr txBox="1"/>
          <p:nvPr/>
        </p:nvSpPr>
        <p:spPr>
          <a:xfrm>
            <a:off x="5580112" y="2168860"/>
            <a:ext cx="3168352" cy="246221"/>
          </a:xfrm>
          <a:prstGeom prst="rect">
            <a:avLst/>
          </a:prstGeom>
          <a:noFill/>
        </p:spPr>
        <p:txBody>
          <a:bodyPr wrap="square" rtlCol="0">
            <a:spAutoFit/>
          </a:bodyPr>
          <a:lstStyle/>
          <a:p>
            <a:r>
              <a:rPr lang="en-US" sz="1000" dirty="0" smtClean="0"/>
              <a:t>Source: Info-Tech Research Group, </a:t>
            </a:r>
            <a:r>
              <a:rPr lang="en-US" sz="1000" i="1" dirty="0" smtClean="0"/>
              <a:t>N = 82</a:t>
            </a:r>
            <a:endParaRPr lang="en-US" sz="1000" i="1" dirty="0"/>
          </a:p>
        </p:txBody>
      </p:sp>
      <p:cxnSp>
        <p:nvCxnSpPr>
          <p:cNvPr id="38" name="Elbow Connector 37"/>
          <p:cNvCxnSpPr/>
          <p:nvPr/>
        </p:nvCxnSpPr>
        <p:spPr>
          <a:xfrm flipV="1">
            <a:off x="1962150" y="2905125"/>
            <a:ext cx="1143000" cy="91991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Elbow Connector 40"/>
          <p:cNvCxnSpPr/>
          <p:nvPr/>
        </p:nvCxnSpPr>
        <p:spPr>
          <a:xfrm flipV="1">
            <a:off x="6394090" y="3192014"/>
            <a:ext cx="1238250" cy="38100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5047180" y="4389380"/>
            <a:ext cx="3989316" cy="246221"/>
          </a:xfrm>
          <a:prstGeom prst="rect">
            <a:avLst/>
          </a:prstGeom>
        </p:spPr>
        <p:txBody>
          <a:bodyPr wrap="square">
            <a:spAutoFit/>
          </a:bodyPr>
          <a:lstStyle/>
          <a:p>
            <a:pPr>
              <a:defRPr sz="1000" b="1" i="0" u="none" strike="noStrike" kern="1200" baseline="0">
                <a:solidFill>
                  <a:srgbClr val="333333"/>
                </a:solidFill>
                <a:latin typeface="Arial" pitchFamily="34" charset="0"/>
                <a:ea typeface="+mn-ea"/>
                <a:cs typeface="Arial" pitchFamily="34" charset="0"/>
              </a:defRPr>
            </a:pPr>
            <a:r>
              <a:rPr lang="en-US" dirty="0" smtClean="0"/>
              <a:t>Investment in disruptive technologies</a:t>
            </a:r>
            <a:endParaRPr lang="en-US" dirty="0"/>
          </a:p>
        </p:txBody>
      </p:sp>
      <p:sp>
        <p:nvSpPr>
          <p:cNvPr id="55" name="Rectangle 54"/>
          <p:cNvSpPr/>
          <p:nvPr/>
        </p:nvSpPr>
        <p:spPr>
          <a:xfrm>
            <a:off x="5112059" y="1783229"/>
            <a:ext cx="3812865" cy="430887"/>
          </a:xfrm>
          <a:prstGeom prst="rect">
            <a:avLst/>
          </a:prstGeom>
        </p:spPr>
        <p:txBody>
          <a:bodyPr wrap="square">
            <a:spAutoFit/>
          </a:bodyPr>
          <a:lstStyle/>
          <a:p>
            <a:pPr marL="228600">
              <a:defRPr sz="1100" b="1" i="0" u="none" strike="noStrike" kern="1200" baseline="0">
                <a:solidFill>
                  <a:srgbClr val="333333"/>
                </a:solidFill>
                <a:latin typeface="Arial" pitchFamily="34" charset="0"/>
                <a:ea typeface="+mn-ea"/>
                <a:cs typeface="Arial" pitchFamily="34" charset="0"/>
              </a:defRPr>
            </a:pPr>
            <a:r>
              <a:rPr lang="en-US" dirty="0" smtClean="0"/>
              <a:t>Organizations who invest more in disruptive technologies are experiencing shadow IT</a:t>
            </a:r>
            <a:endParaRPr lang="en-US" dirty="0"/>
          </a:p>
        </p:txBody>
      </p:sp>
      <p:sp>
        <p:nvSpPr>
          <p:cNvPr id="69" name="Oval 68"/>
          <p:cNvSpPr/>
          <p:nvPr/>
        </p:nvSpPr>
        <p:spPr>
          <a:xfrm>
            <a:off x="2015716" y="3192014"/>
            <a:ext cx="1025674" cy="272989"/>
          </a:xfrm>
          <a:prstGeom prst="ellipse">
            <a:avLst/>
          </a:prstGeom>
          <a:solidFill>
            <a:schemeClr val="bg1"/>
          </a:solidFill>
          <a:ln w="12700">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+538%</a:t>
            </a:r>
            <a:endParaRPr lang="en-US" sz="1200" b="1" dirty="0">
              <a:solidFill>
                <a:schemeClr val="tx1"/>
              </a:solidFill>
            </a:endParaRPr>
          </a:p>
        </p:txBody>
      </p:sp>
      <p:sp>
        <p:nvSpPr>
          <p:cNvPr id="70" name="Oval 69"/>
          <p:cNvSpPr/>
          <p:nvPr/>
        </p:nvSpPr>
        <p:spPr>
          <a:xfrm>
            <a:off x="6527415" y="3248980"/>
            <a:ext cx="1025674" cy="245554"/>
          </a:xfrm>
          <a:prstGeom prst="ellipse">
            <a:avLst/>
          </a:prstGeom>
          <a:solidFill>
            <a:schemeClr val="bg1"/>
          </a:solidFill>
          <a:ln w="12700">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+112%</a:t>
            </a:r>
            <a:endParaRPr lang="en-US" sz="1200" b="1" dirty="0">
              <a:solidFill>
                <a:schemeClr val="tx1"/>
              </a:solidFill>
            </a:endParaRPr>
          </a:p>
        </p:txBody>
      </p:sp>
      <p:sp>
        <p:nvSpPr>
          <p:cNvPr id="21" name="Rounded Rectangle 20"/>
          <p:cNvSpPr/>
          <p:nvPr/>
        </p:nvSpPr>
        <p:spPr>
          <a:xfrm>
            <a:off x="257174" y="4645044"/>
            <a:ext cx="4162426" cy="1677672"/>
          </a:xfrm>
          <a:prstGeom prst="roundRect">
            <a:avLst>
              <a:gd name="adj" fmla="val 0"/>
            </a:avLst>
          </a:prstGeom>
          <a:solidFill>
            <a:srgbClr val="243F54"/>
          </a:solidFill>
          <a:ln w="28575">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14300" algn="l">
              <a:buFont typeface="Arial" pitchFamily="34" charset="0"/>
              <a:buChar char="•"/>
            </a:pPr>
            <a:r>
              <a:rPr lang="en-US" sz="1200" b="1" dirty="0" smtClean="0">
                <a:solidFill>
                  <a:schemeClr val="bg1"/>
                </a:solidFill>
              </a:rPr>
              <a:t>Disruptive technologies </a:t>
            </a:r>
            <a:r>
              <a:rPr lang="en-US" sz="1200" dirty="0" smtClean="0">
                <a:solidFill>
                  <a:schemeClr val="bg1"/>
                </a:solidFill>
              </a:rPr>
              <a:t>like</a:t>
            </a:r>
            <a:r>
              <a:rPr lang="en-US" sz="1200" b="1" dirty="0" smtClean="0">
                <a:solidFill>
                  <a:schemeClr val="bg1"/>
                </a:solidFill>
              </a:rPr>
              <a:t> </a:t>
            </a:r>
            <a:r>
              <a:rPr lang="en-US" sz="1200" dirty="0" smtClean="0">
                <a:solidFill>
                  <a:schemeClr val="bg1"/>
                </a:solidFill>
              </a:rPr>
              <a:t>social media, mobile devices, big data, and cloud computing have been converging and are opening new avenues for highly valuable innovation investments</a:t>
            </a:r>
            <a:r>
              <a:rPr lang="en-US" sz="1200" b="1" dirty="0" smtClean="0">
                <a:solidFill>
                  <a:schemeClr val="bg1"/>
                </a:solidFill>
              </a:rPr>
              <a:t>.</a:t>
            </a:r>
            <a:endParaRPr lang="en-US" sz="1200" b="1" dirty="0" smtClean="0">
              <a:solidFill>
                <a:schemeClr val="bg1"/>
              </a:solidFill>
              <a:sym typeface="Wingdings" pitchFamily="2" charset="2"/>
            </a:endParaRPr>
          </a:p>
          <a:p>
            <a:pPr marL="171450" indent="-114300" algn="l">
              <a:buFont typeface="Arial" pitchFamily="34" charset="0"/>
              <a:buChar char="•"/>
            </a:pPr>
            <a:r>
              <a:rPr lang="en-US" sz="1200" dirty="0" smtClean="0">
                <a:solidFill>
                  <a:schemeClr val="bg1"/>
                </a:solidFill>
              </a:rPr>
              <a:t>IT must have the knowledge to innovate around such technologies and work with the Business to optimize innovation success.</a:t>
            </a:r>
          </a:p>
        </p:txBody>
      </p:sp>
      <p:sp>
        <p:nvSpPr>
          <p:cNvPr id="22" name="Rounded Rectangle 21"/>
          <p:cNvSpPr/>
          <p:nvPr/>
        </p:nvSpPr>
        <p:spPr>
          <a:xfrm>
            <a:off x="4735526" y="4645044"/>
            <a:ext cx="4140000" cy="1677672"/>
          </a:xfrm>
          <a:prstGeom prst="roundRect">
            <a:avLst>
              <a:gd name="adj" fmla="val 0"/>
            </a:avLst>
          </a:prstGeom>
          <a:solidFill>
            <a:srgbClr val="243F54"/>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a:buFont typeface="Arial" pitchFamily="34" charset="0"/>
              <a:buChar char="•"/>
            </a:pPr>
            <a:r>
              <a:rPr lang="en-US" sz="1200" b="1" dirty="0" smtClean="0">
                <a:solidFill>
                  <a:schemeClr val="bg1"/>
                </a:solidFill>
              </a:rPr>
              <a:t>More high value technology projects are being taken on by the Business </a:t>
            </a:r>
            <a:r>
              <a:rPr lang="en-US" sz="1200" b="1" i="1" dirty="0" smtClean="0">
                <a:solidFill>
                  <a:schemeClr val="bg1"/>
                </a:solidFill>
              </a:rPr>
              <a:t>without</a:t>
            </a:r>
            <a:r>
              <a:rPr lang="en-US" sz="1200" b="1" dirty="0" smtClean="0">
                <a:solidFill>
                  <a:schemeClr val="bg1"/>
                </a:solidFill>
              </a:rPr>
              <a:t> IT.</a:t>
            </a:r>
            <a:r>
              <a:rPr lang="en-US" sz="1200" dirty="0" smtClean="0">
                <a:solidFill>
                  <a:schemeClr val="bg1"/>
                </a:solidFill>
              </a:rPr>
              <a:t> However, taking full advantage of disruptive technologies requires technical expertise and vision, something IT can provide that business units lack.</a:t>
            </a:r>
          </a:p>
          <a:p>
            <a:pPr marL="171450" indent="-171450" algn="l">
              <a:buFont typeface="Arial" pitchFamily="34" charset="0"/>
              <a:buChar char="•"/>
            </a:pPr>
            <a:r>
              <a:rPr lang="en-US" sz="1200" b="1" dirty="0" smtClean="0">
                <a:solidFill>
                  <a:schemeClr val="bg1"/>
                </a:solidFill>
              </a:rPr>
              <a:t>Get IT involved and be part of the solution by facilitating innovation.</a:t>
            </a:r>
            <a:r>
              <a:rPr lang="en-US" sz="1200" dirty="0" smtClean="0">
                <a:solidFill>
                  <a:schemeClr val="bg1"/>
                </a:solidFill>
              </a:rPr>
              <a:t> Keep IT in the loop while mitigating risk, maintaining compliance, and maximizing security.</a:t>
            </a:r>
          </a:p>
        </p:txBody>
      </p:sp>
      <p:pic>
        <p:nvPicPr>
          <p:cNvPr id="16" name="Picture 15"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
        <p:nvSpPr>
          <p:cNvPr id="20" name="Rectangle 19"/>
          <p:cNvSpPr/>
          <p:nvPr/>
        </p:nvSpPr>
        <p:spPr>
          <a:xfrm>
            <a:off x="533895" y="4385286"/>
            <a:ext cx="3989316" cy="246221"/>
          </a:xfrm>
          <a:prstGeom prst="rect">
            <a:avLst/>
          </a:prstGeom>
        </p:spPr>
        <p:txBody>
          <a:bodyPr wrap="square">
            <a:spAutoFit/>
          </a:bodyPr>
          <a:lstStyle/>
          <a:p>
            <a:pPr>
              <a:defRPr sz="1000" b="1" i="0" u="none" strike="noStrike" kern="1200" baseline="0">
                <a:solidFill>
                  <a:srgbClr val="333333"/>
                </a:solidFill>
                <a:latin typeface="Arial" pitchFamily="34" charset="0"/>
                <a:ea typeface="+mn-ea"/>
                <a:cs typeface="Arial" pitchFamily="34" charset="0"/>
              </a:defRPr>
            </a:pPr>
            <a:r>
              <a:rPr lang="en-US" dirty="0" smtClean="0"/>
              <a:t>ROI from IT innovation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5" name="Object 24" hidden="1"/>
          <p:cNvGraphicFramePr>
            <a:graphicFrameLocks noChangeAspect="1"/>
          </p:cNvGraphicFramePr>
          <p:nvPr>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415638" name="think-cell Slide" r:id="rId17" imgW="360" imgH="360" progId="">
                  <p:embed/>
                </p:oleObj>
              </mc:Choice>
              <mc:Fallback>
                <p:oleObj name="think-cell Slide" r:id="rId17" imgW="360" imgH="360" progId="">
                  <p:embed/>
                  <p:pic>
                    <p:nvPicPr>
                      <p:cNvPr id="0" name="Picture 1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Chart 18"/>
          <p:cNvGraphicFramePr/>
          <p:nvPr>
            <p:custDataLst>
              <p:tags r:id="rId4"/>
            </p:custDataLst>
            <p:extLst>
              <p:ext uri="{D42A27DB-BD31-4B8C-83A1-F6EECF244321}">
                <p14:modId xmlns:p14="http://schemas.microsoft.com/office/powerpoint/2010/main" val="361109426"/>
              </p:ext>
            </p:extLst>
          </p:nvPr>
        </p:nvGraphicFramePr>
        <p:xfrm>
          <a:off x="4672425" y="2206306"/>
          <a:ext cx="4204874" cy="3101749"/>
        </p:xfrm>
        <a:graphic>
          <a:graphicData uri="http://schemas.openxmlformats.org/drawingml/2006/chart">
            <c:chart xmlns:c="http://schemas.openxmlformats.org/drawingml/2006/chart" xmlns:r="http://schemas.openxmlformats.org/officeDocument/2006/relationships" r:id="rId19"/>
          </a:graphicData>
        </a:graphic>
      </p:graphicFrame>
      <p:sp>
        <p:nvSpPr>
          <p:cNvPr id="2" name="Title 1"/>
          <p:cNvSpPr>
            <a:spLocks noGrp="1"/>
          </p:cNvSpPr>
          <p:nvPr>
            <p:ph type="title"/>
            <p:custDataLst>
              <p:tags r:id="rId5"/>
            </p:custDataLst>
          </p:nvPr>
        </p:nvSpPr>
        <p:spPr/>
        <p:txBody>
          <a:bodyPr/>
          <a:lstStyle/>
          <a:p>
            <a:r>
              <a:rPr lang="en-US" dirty="0" smtClean="0"/>
              <a:t>IT is well positioned to facilitate innovation like any other business process</a:t>
            </a:r>
            <a:endParaRPr lang="en-US" dirty="0"/>
          </a:p>
        </p:txBody>
      </p:sp>
      <p:grpSp>
        <p:nvGrpSpPr>
          <p:cNvPr id="5" name="Group 20"/>
          <p:cNvGrpSpPr/>
          <p:nvPr>
            <p:custDataLst>
              <p:tags r:id="rId6"/>
            </p:custDataLst>
          </p:nvPr>
        </p:nvGrpSpPr>
        <p:grpSpPr>
          <a:xfrm>
            <a:off x="578084" y="2240868"/>
            <a:ext cx="3789717" cy="1231942"/>
            <a:chOff x="4243383" y="2516174"/>
            <a:chExt cx="4783203" cy="1700893"/>
          </a:xfrm>
        </p:grpSpPr>
        <p:sp>
          <p:nvSpPr>
            <p:cNvPr id="6" name="Rounded Rectangle 5"/>
            <p:cNvSpPr/>
            <p:nvPr/>
          </p:nvSpPr>
          <p:spPr>
            <a:xfrm>
              <a:off x="4243383" y="2516175"/>
              <a:ext cx="1147430" cy="1014669"/>
            </a:xfrm>
            <a:prstGeom prst="roundRect">
              <a:avLst/>
            </a:prstGeom>
            <a:solidFill>
              <a:schemeClr val="accent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smtClean="0">
                  <a:solidFill>
                    <a:schemeClr val="tx1"/>
                  </a:solidFill>
                </a:rPr>
                <a:t>Finance</a:t>
              </a:r>
              <a:endParaRPr lang="en-CA" sz="1000" b="1" dirty="0">
                <a:solidFill>
                  <a:schemeClr val="tx1"/>
                </a:solidFill>
              </a:endParaRPr>
            </a:p>
          </p:txBody>
        </p:sp>
        <p:sp>
          <p:nvSpPr>
            <p:cNvPr id="7" name="Rounded Rectangle 6"/>
            <p:cNvSpPr/>
            <p:nvPr/>
          </p:nvSpPr>
          <p:spPr>
            <a:xfrm>
              <a:off x="5455307" y="2516175"/>
              <a:ext cx="1147430" cy="1014669"/>
            </a:xfrm>
            <a:prstGeom prst="roundRect">
              <a:avLst/>
            </a:prstGeom>
            <a:solidFill>
              <a:schemeClr val="accent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smtClean="0">
                  <a:solidFill>
                    <a:schemeClr val="tx1"/>
                  </a:solidFill>
                </a:rPr>
                <a:t>Sales</a:t>
              </a:r>
              <a:endParaRPr lang="en-CA" sz="1000" b="1" dirty="0">
                <a:solidFill>
                  <a:schemeClr val="tx1"/>
                </a:solidFill>
              </a:endParaRPr>
            </a:p>
          </p:txBody>
        </p:sp>
        <p:sp>
          <p:nvSpPr>
            <p:cNvPr id="8" name="Rounded Rectangle 7"/>
            <p:cNvSpPr/>
            <p:nvPr/>
          </p:nvSpPr>
          <p:spPr>
            <a:xfrm>
              <a:off x="6667232" y="2516174"/>
              <a:ext cx="1147430" cy="1014669"/>
            </a:xfrm>
            <a:prstGeom prst="roundRect">
              <a:avLst/>
            </a:prstGeom>
            <a:solidFill>
              <a:schemeClr val="accent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smtClean="0">
                  <a:solidFill>
                    <a:schemeClr val="tx1"/>
                  </a:solidFill>
                </a:rPr>
                <a:t>Marketing</a:t>
              </a:r>
              <a:endParaRPr lang="en-CA" sz="1000" b="1" dirty="0">
                <a:solidFill>
                  <a:schemeClr val="tx1"/>
                </a:solidFill>
              </a:endParaRPr>
            </a:p>
          </p:txBody>
        </p:sp>
        <p:sp>
          <p:nvSpPr>
            <p:cNvPr id="9" name="Rounded Rectangle 8"/>
            <p:cNvSpPr/>
            <p:nvPr/>
          </p:nvSpPr>
          <p:spPr>
            <a:xfrm>
              <a:off x="7879156" y="2516175"/>
              <a:ext cx="1147430" cy="1014669"/>
            </a:xfrm>
            <a:prstGeom prst="roundRect">
              <a:avLst/>
            </a:prstGeom>
            <a:solidFill>
              <a:schemeClr val="accent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smtClean="0">
                  <a:solidFill>
                    <a:schemeClr val="tx1"/>
                  </a:solidFill>
                </a:rPr>
                <a:t>Customer </a:t>
              </a:r>
            </a:p>
            <a:p>
              <a:pPr algn="ctr"/>
              <a:r>
                <a:rPr lang="en-CA" sz="1000" b="1" dirty="0" smtClean="0">
                  <a:solidFill>
                    <a:schemeClr val="tx1"/>
                  </a:solidFill>
                </a:rPr>
                <a:t>Service</a:t>
              </a:r>
              <a:endParaRPr lang="en-CA" sz="1000" b="1" dirty="0">
                <a:solidFill>
                  <a:schemeClr val="tx1"/>
                </a:solidFill>
              </a:endParaRPr>
            </a:p>
          </p:txBody>
        </p:sp>
        <p:sp>
          <p:nvSpPr>
            <p:cNvPr id="10" name="Rounded Rectangle 9"/>
            <p:cNvSpPr/>
            <p:nvPr/>
          </p:nvSpPr>
          <p:spPr>
            <a:xfrm>
              <a:off x="4318066" y="3530844"/>
              <a:ext cx="4596222" cy="686223"/>
            </a:xfrm>
            <a:prstGeom prst="roundRect">
              <a:avLst/>
            </a:prstGeom>
            <a:solidFill>
              <a:schemeClr val="accent1"/>
            </a:solid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IT Applications &amp; Infrastructure Supporting Enterprise Processes</a:t>
              </a:r>
              <a:endParaRPr lang="en-CA" sz="1400" dirty="0"/>
            </a:p>
          </p:txBody>
        </p:sp>
      </p:grpSp>
      <p:sp>
        <p:nvSpPr>
          <p:cNvPr id="11" name="Rectangle 10"/>
          <p:cNvSpPr/>
          <p:nvPr>
            <p:custDataLst>
              <p:tags r:id="rId7"/>
            </p:custDataLst>
          </p:nvPr>
        </p:nvSpPr>
        <p:spPr>
          <a:xfrm>
            <a:off x="215516" y="1844824"/>
            <a:ext cx="4514852" cy="307777"/>
          </a:xfrm>
          <a:prstGeom prst="rect">
            <a:avLst/>
          </a:prstGeom>
        </p:spPr>
        <p:txBody>
          <a:bodyPr wrap="square">
            <a:spAutoFit/>
          </a:bodyPr>
          <a:lstStyle/>
          <a:p>
            <a:pPr algn="ctr"/>
            <a:r>
              <a:rPr lang="en-CA" sz="1400" dirty="0" smtClean="0"/>
              <a:t>IT has a unique horizontal view of business processes</a:t>
            </a:r>
          </a:p>
        </p:txBody>
      </p:sp>
      <p:sp>
        <p:nvSpPr>
          <p:cNvPr id="12" name="TextBox 11"/>
          <p:cNvSpPr txBox="1"/>
          <p:nvPr>
            <p:custDataLst>
              <p:tags r:id="rId8"/>
            </p:custDataLst>
          </p:nvPr>
        </p:nvSpPr>
        <p:spPr>
          <a:xfrm>
            <a:off x="257174" y="1152037"/>
            <a:ext cx="8620125" cy="646331"/>
          </a:xfrm>
          <a:prstGeom prst="rect">
            <a:avLst/>
          </a:prstGeom>
          <a:noFill/>
        </p:spPr>
        <p:txBody>
          <a:bodyPr wrap="square" rtlCol="0">
            <a:spAutoFit/>
          </a:bodyPr>
          <a:lstStyle/>
          <a:p>
            <a:pPr algn="l"/>
            <a:r>
              <a:rPr lang="en-CA" b="1" dirty="0" smtClean="0"/>
              <a:t>Due to its insights into business processes and the needs of multiple business units, IT is well positioned to facilitate enterprise-wide innovation.</a:t>
            </a:r>
            <a:endParaRPr lang="en-CA" b="1" dirty="0"/>
          </a:p>
        </p:txBody>
      </p:sp>
      <p:sp>
        <p:nvSpPr>
          <p:cNvPr id="13" name="Rounded Rectangle 12"/>
          <p:cNvSpPr/>
          <p:nvPr>
            <p:custDataLst>
              <p:tags r:id="rId9"/>
            </p:custDataLst>
          </p:nvPr>
        </p:nvSpPr>
        <p:spPr>
          <a:xfrm>
            <a:off x="5208773" y="5481228"/>
            <a:ext cx="3683707" cy="900100"/>
          </a:xfrm>
          <a:prstGeom prst="roundRect">
            <a:avLst>
              <a:gd name="adj" fmla="val 0"/>
            </a:avLst>
          </a:prstGeom>
          <a:solidFill>
            <a:srgbClr val="DDDECE"/>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dirty="0" smtClean="0">
                <a:solidFill>
                  <a:schemeClr val="tx1"/>
                </a:solidFill>
              </a:rPr>
              <a:t>Organizations with IT departments that deliver advanced services are more likely to notice high IT-enabled innovation successes, however, getting the basics right is a prerequisite.</a:t>
            </a:r>
            <a:endParaRPr lang="en-US" sz="1200" dirty="0">
              <a:solidFill>
                <a:schemeClr val="tx1"/>
              </a:solidFill>
            </a:endParaRPr>
          </a:p>
        </p:txBody>
      </p:sp>
      <p:sp>
        <p:nvSpPr>
          <p:cNvPr id="20" name="Shape 19"/>
          <p:cNvSpPr/>
          <p:nvPr>
            <p:custDataLst>
              <p:tags r:id="rId10"/>
            </p:custDataLst>
          </p:nvPr>
        </p:nvSpPr>
        <p:spPr>
          <a:xfrm>
            <a:off x="6048164" y="2312877"/>
            <a:ext cx="1980220" cy="1548171"/>
          </a:xfrm>
          <a:prstGeom prst="swooshArrow">
            <a:avLst>
              <a:gd name="adj1" fmla="val 12313"/>
              <a:gd name="adj2" fmla="val 20995"/>
            </a:avLst>
          </a:prstGeom>
          <a:solidFill>
            <a:srgbClr val="D17D08"/>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CA" dirty="0"/>
          </a:p>
        </p:txBody>
      </p:sp>
      <p:sp>
        <p:nvSpPr>
          <p:cNvPr id="21" name="Rectangle 20"/>
          <p:cNvSpPr/>
          <p:nvPr>
            <p:custDataLst>
              <p:tags r:id="rId11"/>
            </p:custDataLst>
          </p:nvPr>
        </p:nvSpPr>
        <p:spPr>
          <a:xfrm>
            <a:off x="5616116" y="1783229"/>
            <a:ext cx="3160759" cy="430887"/>
          </a:xfrm>
          <a:prstGeom prst="rect">
            <a:avLst/>
          </a:prstGeom>
        </p:spPr>
        <p:txBody>
          <a:bodyPr wrap="square">
            <a:spAutoFit/>
          </a:bodyPr>
          <a:lstStyle/>
          <a:p>
            <a:pPr marL="228600">
              <a:defRPr sz="1100" b="1" i="0" u="none" strike="noStrike" kern="1200" baseline="0">
                <a:solidFill>
                  <a:srgbClr val="333333"/>
                </a:solidFill>
                <a:latin typeface="Arial" pitchFamily="34" charset="0"/>
                <a:ea typeface="+mn-ea"/>
                <a:cs typeface="Arial" pitchFamily="34" charset="0"/>
              </a:defRPr>
            </a:pPr>
            <a:r>
              <a:rPr lang="en-US" dirty="0" smtClean="0"/>
              <a:t>Improving IT Service Delivery Improved IT-Enabled Innovation Success</a:t>
            </a:r>
            <a:endParaRPr lang="en-US" dirty="0"/>
          </a:p>
        </p:txBody>
      </p:sp>
      <p:sp>
        <p:nvSpPr>
          <p:cNvPr id="22" name="Rectangle 21"/>
          <p:cNvSpPr/>
          <p:nvPr>
            <p:custDataLst>
              <p:tags r:id="rId12"/>
            </p:custDataLst>
          </p:nvPr>
        </p:nvSpPr>
        <p:spPr>
          <a:xfrm>
            <a:off x="5883324" y="5142411"/>
            <a:ext cx="2361084" cy="246221"/>
          </a:xfrm>
          <a:prstGeom prst="rect">
            <a:avLst/>
          </a:prstGeom>
        </p:spPr>
        <p:txBody>
          <a:bodyPr wrap="square">
            <a:spAutoFit/>
          </a:bodyPr>
          <a:lstStyle/>
          <a:p>
            <a:pPr>
              <a:defRPr sz="1000" b="1" i="0" u="none" strike="noStrike" kern="1200" baseline="0">
                <a:solidFill>
                  <a:srgbClr val="333333"/>
                </a:solidFill>
                <a:latin typeface="Arial" pitchFamily="34" charset="0"/>
                <a:ea typeface="+mn-ea"/>
                <a:cs typeface="Arial" pitchFamily="34" charset="0"/>
              </a:defRPr>
            </a:pPr>
            <a:r>
              <a:rPr lang="en-US" dirty="0" smtClean="0"/>
              <a:t>Quality of IT Service Delivery</a:t>
            </a:r>
            <a:endParaRPr lang="en-US" dirty="0"/>
          </a:p>
        </p:txBody>
      </p:sp>
      <p:sp>
        <p:nvSpPr>
          <p:cNvPr id="23" name="TextBox 22"/>
          <p:cNvSpPr txBox="1"/>
          <p:nvPr>
            <p:custDataLst>
              <p:tags r:id="rId13"/>
            </p:custDataLst>
          </p:nvPr>
        </p:nvSpPr>
        <p:spPr>
          <a:xfrm>
            <a:off x="5724128" y="2132856"/>
            <a:ext cx="3168352" cy="246221"/>
          </a:xfrm>
          <a:prstGeom prst="rect">
            <a:avLst/>
          </a:prstGeom>
          <a:noFill/>
        </p:spPr>
        <p:txBody>
          <a:bodyPr wrap="square" rtlCol="0">
            <a:spAutoFit/>
          </a:bodyPr>
          <a:lstStyle/>
          <a:p>
            <a:r>
              <a:rPr lang="en-US" sz="1000" dirty="0" smtClean="0"/>
              <a:t>Source: Info-Tech Research Group, </a:t>
            </a:r>
            <a:r>
              <a:rPr lang="en-US" sz="1000" i="1" dirty="0" smtClean="0"/>
              <a:t>N = 91</a:t>
            </a:r>
            <a:endParaRPr lang="en-US" sz="1000" i="1" dirty="0"/>
          </a:p>
        </p:txBody>
      </p:sp>
      <p:sp>
        <p:nvSpPr>
          <p:cNvPr id="24" name="Rounded Rectangle 23"/>
          <p:cNvSpPr/>
          <p:nvPr>
            <p:custDataLst>
              <p:tags r:id="rId14"/>
            </p:custDataLst>
          </p:nvPr>
        </p:nvSpPr>
        <p:spPr>
          <a:xfrm>
            <a:off x="359532" y="3629024"/>
            <a:ext cx="4366038" cy="2676525"/>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57150" algn="l">
              <a:buFont typeface="Arial" pitchFamily="34" charset="0"/>
              <a:buChar char="•"/>
            </a:pPr>
            <a:r>
              <a:rPr lang="en-US" sz="1200" dirty="0" smtClean="0">
                <a:solidFill>
                  <a:schemeClr val="tx1"/>
                </a:solidFill>
              </a:rPr>
              <a:t> IT enables multiple business processes across departments, giving IT: </a:t>
            </a:r>
          </a:p>
          <a:p>
            <a:pPr lvl="1" indent="-114300" algn="l">
              <a:buSzPct val="90000"/>
              <a:buFont typeface="Courier New" pitchFamily="49" charset="0"/>
              <a:buChar char="o"/>
            </a:pPr>
            <a:r>
              <a:rPr lang="en-US" sz="1200" dirty="0" smtClean="0">
                <a:solidFill>
                  <a:schemeClr val="tx1"/>
                </a:solidFill>
              </a:rPr>
              <a:t>Multi-departmental insights into everyday needs and activities of business units.</a:t>
            </a:r>
          </a:p>
          <a:p>
            <a:pPr lvl="1" indent="-114300" algn="l">
              <a:buSzPct val="90000"/>
              <a:buFont typeface="Courier New" pitchFamily="49" charset="0"/>
              <a:buChar char="o"/>
            </a:pPr>
            <a:r>
              <a:rPr lang="en-US" sz="1200" dirty="0" smtClean="0">
                <a:solidFill>
                  <a:schemeClr val="tx1"/>
                </a:solidFill>
              </a:rPr>
              <a:t>Working relationships with business units.</a:t>
            </a:r>
          </a:p>
          <a:p>
            <a:pPr lvl="1" indent="-114300" algn="l">
              <a:buSzPct val="90000"/>
              <a:buFont typeface="Courier New" pitchFamily="49" charset="0"/>
              <a:buChar char="o"/>
            </a:pPr>
            <a:r>
              <a:rPr lang="en-US" sz="1200" dirty="0" smtClean="0">
                <a:solidFill>
                  <a:schemeClr val="tx1"/>
                </a:solidFill>
              </a:rPr>
              <a:t>Awareness of new and emerging technologies that enable and impact business processes.</a:t>
            </a:r>
          </a:p>
          <a:p>
            <a:pPr marL="57150" indent="-57150" algn="l">
              <a:buFont typeface="Arial" pitchFamily="34" charset="0"/>
              <a:buChar char="•"/>
            </a:pPr>
            <a:r>
              <a:rPr lang="en-US" sz="1200" dirty="0" smtClean="0">
                <a:solidFill>
                  <a:schemeClr val="tx1"/>
                </a:solidFill>
              </a:rPr>
              <a:t> There is an opportunity for IT to provide business value by facilitating innovation to other departments across the organization as a whole.</a:t>
            </a:r>
          </a:p>
          <a:p>
            <a:pPr marL="57150" indent="-57150" algn="l">
              <a:buFont typeface="Arial" pitchFamily="34" charset="0"/>
              <a:buChar char="•"/>
            </a:pPr>
            <a:r>
              <a:rPr lang="en-US" sz="1200" dirty="0" smtClean="0">
                <a:solidFill>
                  <a:schemeClr val="tx1"/>
                </a:solidFill>
              </a:rPr>
              <a:t> IT’s role isn’t necessarily to innovate new products or services. IT can facilitate innovation; making the processes of innovative thinking and executing innovative initiatives less strenuous. </a:t>
            </a:r>
          </a:p>
        </p:txBody>
      </p:sp>
      <p:pic>
        <p:nvPicPr>
          <p:cNvPr id="26" name="Picture 25" descr="sample_linkbar-itrgNEW.gif">
            <a:hlinkClick r:id="rId20"/>
          </p:cNvPr>
          <p:cNvPicPr>
            <a:picLocks noChangeAspect="1"/>
          </p:cNvPicPr>
          <p:nvPr/>
        </p:nvPicPr>
        <p:blipFill>
          <a:blip r:embed="rId21" cstate="print"/>
          <a:stretch>
            <a:fillRect/>
          </a:stretch>
        </p:blipFill>
        <p:spPr>
          <a:xfrm>
            <a:off x="0" y="6419850"/>
            <a:ext cx="9144000" cy="43815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1" name="Object 120"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51350" name="think-cell Slide" r:id="rId49" imgW="360" imgH="360" progId="">
                  <p:embed/>
                </p:oleObj>
              </mc:Choice>
              <mc:Fallback>
                <p:oleObj name="think-cell Slide" r:id="rId49" imgW="360" imgH="360" progId="">
                  <p:embed/>
                  <p:pic>
                    <p:nvPicPr>
                      <p:cNvPr id="0" name="Picture 16"/>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0" name="Rectangle 79"/>
          <p:cNvSpPr/>
          <p:nvPr>
            <p:custDataLst>
              <p:tags r:id="rId3"/>
            </p:custDataLst>
          </p:nvPr>
        </p:nvSpPr>
        <p:spPr>
          <a:xfrm>
            <a:off x="1083646" y="1791409"/>
            <a:ext cx="5824473" cy="4543113"/>
          </a:xfrm>
          <a:prstGeom prst="rect">
            <a:avLst/>
          </a:prstGeom>
          <a:solidFill>
            <a:schemeClr val="bg1">
              <a:lumMod val="95000"/>
            </a:schemeClr>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p:cNvSpPr txBox="1"/>
          <p:nvPr>
            <p:custDataLst>
              <p:tags r:id="rId4"/>
            </p:custDataLst>
          </p:nvPr>
        </p:nvSpPr>
        <p:spPr>
          <a:xfrm>
            <a:off x="257174" y="1152038"/>
            <a:ext cx="8620125" cy="646331"/>
          </a:xfrm>
          <a:prstGeom prst="rect">
            <a:avLst/>
          </a:prstGeom>
          <a:noFill/>
        </p:spPr>
        <p:txBody>
          <a:bodyPr wrap="square" rtlCol="0">
            <a:spAutoFit/>
          </a:bodyPr>
          <a:lstStyle/>
          <a:p>
            <a:pPr algn="l"/>
            <a:r>
              <a:rPr lang="en-CA" b="1" dirty="0" smtClean="0"/>
              <a:t>Keep reading this set if the IT department is adequately providing the basic competencies, otherwise read the following recommended solution sets first.</a:t>
            </a:r>
            <a:endParaRPr lang="en-CA" b="1" dirty="0">
              <a:solidFill>
                <a:srgbClr val="FF0000"/>
              </a:solidFill>
            </a:endParaRPr>
          </a:p>
        </p:txBody>
      </p:sp>
      <p:sp>
        <p:nvSpPr>
          <p:cNvPr id="96" name="Line 12"/>
          <p:cNvSpPr>
            <a:spLocks noChangeShapeType="1"/>
          </p:cNvSpPr>
          <p:nvPr>
            <p:custDataLst>
              <p:tags r:id="rId5"/>
            </p:custDataLst>
          </p:nvPr>
        </p:nvSpPr>
        <p:spPr bwMode="auto">
          <a:xfrm>
            <a:off x="2519774" y="2660861"/>
            <a:ext cx="3621339" cy="0"/>
          </a:xfrm>
          <a:prstGeom prst="line">
            <a:avLst/>
          </a:prstGeom>
          <a:noFill/>
          <a:ln w="12700">
            <a:solidFill>
              <a:schemeClr val="accent2"/>
            </a:solidFill>
            <a:prstDash val="sysDot"/>
            <a:round/>
            <a:headEnd type="none" w="sm" len="sm"/>
            <a:tailEnd type="none" w="sm" len="sm"/>
          </a:ln>
          <a:effectLst/>
        </p:spPr>
        <p:txBody>
          <a:bodyPr wrap="none" anchor="ctr"/>
          <a:lstStyle/>
          <a:p>
            <a:endParaRPr lang="en-CA" sz="1200" dirty="0"/>
          </a:p>
        </p:txBody>
      </p:sp>
      <p:sp>
        <p:nvSpPr>
          <p:cNvPr id="86" name="Line 45"/>
          <p:cNvSpPr>
            <a:spLocks noChangeShapeType="1"/>
          </p:cNvSpPr>
          <p:nvPr>
            <p:custDataLst>
              <p:tags r:id="rId6"/>
            </p:custDataLst>
          </p:nvPr>
        </p:nvSpPr>
        <p:spPr bwMode="auto">
          <a:xfrm flipV="1">
            <a:off x="6139433" y="4437112"/>
            <a:ext cx="0" cy="823340"/>
          </a:xfrm>
          <a:prstGeom prst="line">
            <a:avLst/>
          </a:prstGeom>
          <a:noFill/>
          <a:ln w="12700">
            <a:solidFill>
              <a:schemeClr val="accent2"/>
            </a:solidFill>
            <a:round/>
            <a:headEnd type="triangle" w="med" len="med"/>
            <a:tailEnd type="triangle" w="med" len="med"/>
          </a:ln>
          <a:effectLst/>
        </p:spPr>
        <p:txBody>
          <a:bodyPr wrap="none" anchor="ctr"/>
          <a:lstStyle/>
          <a:p>
            <a:endParaRPr lang="en-CA" sz="1200" dirty="0"/>
          </a:p>
        </p:txBody>
      </p:sp>
      <p:sp>
        <p:nvSpPr>
          <p:cNvPr id="87" name="Line 45"/>
          <p:cNvSpPr>
            <a:spLocks noChangeShapeType="1"/>
          </p:cNvSpPr>
          <p:nvPr>
            <p:custDataLst>
              <p:tags r:id="rId7"/>
            </p:custDataLst>
          </p:nvPr>
        </p:nvSpPr>
        <p:spPr bwMode="auto">
          <a:xfrm flipH="1" flipV="1">
            <a:off x="6139433" y="5248275"/>
            <a:ext cx="1680" cy="809678"/>
          </a:xfrm>
          <a:prstGeom prst="line">
            <a:avLst/>
          </a:prstGeom>
          <a:noFill/>
          <a:ln w="12700">
            <a:solidFill>
              <a:schemeClr val="accent2"/>
            </a:solidFill>
            <a:round/>
            <a:headEnd type="triangle" w="med" len="med"/>
            <a:tailEnd type="triangle" w="med" len="med"/>
          </a:ln>
          <a:effectLst/>
        </p:spPr>
        <p:txBody>
          <a:bodyPr wrap="none" anchor="ctr"/>
          <a:lstStyle/>
          <a:p>
            <a:endParaRPr lang="en-CA" sz="1200" dirty="0"/>
          </a:p>
        </p:txBody>
      </p:sp>
      <p:sp>
        <p:nvSpPr>
          <p:cNvPr id="88" name="Text Box 22"/>
          <p:cNvSpPr txBox="1">
            <a:spLocks noChangeArrowheads="1"/>
          </p:cNvSpPr>
          <p:nvPr>
            <p:custDataLst>
              <p:tags r:id="rId8"/>
            </p:custDataLst>
          </p:nvPr>
        </p:nvSpPr>
        <p:spPr bwMode="auto">
          <a:xfrm>
            <a:off x="5219550" y="4638908"/>
            <a:ext cx="1663200" cy="446276"/>
          </a:xfrm>
          <a:prstGeom prst="rect">
            <a:avLst/>
          </a:prstGeom>
          <a:solidFill>
            <a:schemeClr val="bg1">
              <a:lumMod val="95000"/>
            </a:schemeClr>
          </a:solidFill>
          <a:ln w="12700">
            <a:noFill/>
            <a:miter lim="800000"/>
            <a:headEnd type="none" w="sm" len="sm"/>
            <a:tailEnd type="none" w="sm" len="sm"/>
          </a:ln>
          <a:effectLst/>
        </p:spPr>
        <p:txBody>
          <a:bodyPr wrap="square">
            <a:spAutoFit/>
          </a:bodyPr>
          <a:lstStyle/>
          <a:p>
            <a:pPr algn="r"/>
            <a:r>
              <a:rPr lang="en-US" sz="1150" b="1" dirty="0">
                <a:latin typeface="Arial" charset="0"/>
              </a:rPr>
              <a:t>Support the Business</a:t>
            </a:r>
          </a:p>
        </p:txBody>
      </p:sp>
      <p:sp>
        <p:nvSpPr>
          <p:cNvPr id="89" name="Text Box 5"/>
          <p:cNvSpPr txBox="1">
            <a:spLocks noChangeArrowheads="1"/>
          </p:cNvSpPr>
          <p:nvPr>
            <p:custDataLst>
              <p:tags r:id="rId9"/>
            </p:custDataLst>
          </p:nvPr>
        </p:nvSpPr>
        <p:spPr bwMode="auto">
          <a:xfrm>
            <a:off x="4476754" y="1802211"/>
            <a:ext cx="2264466" cy="276999"/>
          </a:xfrm>
          <a:prstGeom prst="rect">
            <a:avLst/>
          </a:prstGeom>
          <a:noFill/>
          <a:ln w="12700">
            <a:noFill/>
            <a:miter lim="800000"/>
            <a:headEnd type="none" w="sm" len="sm"/>
            <a:tailEnd type="none" w="sm" len="sm"/>
          </a:ln>
          <a:effectLst/>
        </p:spPr>
        <p:txBody>
          <a:bodyPr wrap="none">
            <a:spAutoFit/>
          </a:bodyPr>
          <a:lstStyle/>
          <a:p>
            <a:pPr algn="ctr"/>
            <a:r>
              <a:rPr lang="en-US" sz="1200" b="1" dirty="0" smtClean="0">
                <a:latin typeface="Arial" charset="0"/>
              </a:rPr>
              <a:t>CEO’s </a:t>
            </a:r>
            <a:r>
              <a:rPr lang="en-US" sz="1200" b="1" dirty="0">
                <a:latin typeface="Arial" charset="0"/>
              </a:rPr>
              <a:t>Hierarchy of IT </a:t>
            </a:r>
            <a:r>
              <a:rPr lang="en-US" sz="1200" b="1" dirty="0" smtClean="0">
                <a:latin typeface="Arial" charset="0"/>
              </a:rPr>
              <a:t>Needs</a:t>
            </a:r>
            <a:endParaRPr lang="en-US" sz="1200" b="1" dirty="0">
              <a:latin typeface="Arial" charset="0"/>
            </a:endParaRPr>
          </a:p>
        </p:txBody>
      </p:sp>
      <p:sp>
        <p:nvSpPr>
          <p:cNvPr id="90" name="Text Box 6"/>
          <p:cNvSpPr txBox="1">
            <a:spLocks noChangeArrowheads="1"/>
          </p:cNvSpPr>
          <p:nvPr>
            <p:custDataLst>
              <p:tags r:id="rId10"/>
            </p:custDataLst>
          </p:nvPr>
        </p:nvSpPr>
        <p:spPr bwMode="auto">
          <a:xfrm>
            <a:off x="2483768" y="5775016"/>
            <a:ext cx="2343313" cy="269304"/>
          </a:xfrm>
          <a:prstGeom prst="rect">
            <a:avLst/>
          </a:prstGeom>
          <a:noFill/>
          <a:ln w="12700">
            <a:noFill/>
            <a:miter lim="800000"/>
            <a:headEnd type="none" w="sm" len="sm"/>
            <a:tailEnd type="none" w="sm" len="sm"/>
          </a:ln>
          <a:effectLst/>
        </p:spPr>
        <p:txBody>
          <a:bodyPr wrap="square">
            <a:spAutoFit/>
          </a:bodyPr>
          <a:lstStyle/>
          <a:p>
            <a:pPr algn="r"/>
            <a:r>
              <a:rPr lang="en-US" sz="1150" b="1" dirty="0" smtClean="0">
                <a:latin typeface="Arial" charset="0"/>
              </a:rPr>
              <a:t>Uninterrupted service delivery</a:t>
            </a:r>
            <a:endParaRPr lang="en-US" sz="1150" b="1" dirty="0">
              <a:latin typeface="Arial" charset="0"/>
            </a:endParaRPr>
          </a:p>
        </p:txBody>
      </p:sp>
      <p:sp>
        <p:nvSpPr>
          <p:cNvPr id="91" name="Text Box 7"/>
          <p:cNvSpPr txBox="1">
            <a:spLocks noChangeArrowheads="1"/>
          </p:cNvSpPr>
          <p:nvPr>
            <p:custDataLst>
              <p:tags r:id="rId11"/>
            </p:custDataLst>
          </p:nvPr>
        </p:nvSpPr>
        <p:spPr bwMode="auto">
          <a:xfrm>
            <a:off x="2591780" y="5338291"/>
            <a:ext cx="2273377" cy="446276"/>
          </a:xfrm>
          <a:prstGeom prst="rect">
            <a:avLst/>
          </a:prstGeom>
          <a:noFill/>
          <a:ln w="12700">
            <a:noFill/>
            <a:miter lim="800000"/>
            <a:headEnd type="none" w="sm" len="sm"/>
            <a:tailEnd type="none" w="sm" len="sm"/>
          </a:ln>
          <a:effectLst/>
        </p:spPr>
        <p:txBody>
          <a:bodyPr wrap="square">
            <a:spAutoFit/>
          </a:bodyPr>
          <a:lstStyle/>
          <a:p>
            <a:pPr algn="l"/>
            <a:r>
              <a:rPr lang="en-US" sz="1150" b="1" dirty="0" smtClean="0">
                <a:latin typeface="Arial" charset="0"/>
              </a:rPr>
              <a:t>Adequately enabling business units</a:t>
            </a:r>
            <a:endParaRPr lang="en-US" sz="1150" b="1" dirty="0">
              <a:latin typeface="Arial" charset="0"/>
            </a:endParaRPr>
          </a:p>
        </p:txBody>
      </p:sp>
      <p:sp>
        <p:nvSpPr>
          <p:cNvPr id="92" name="Text Box 8"/>
          <p:cNvSpPr txBox="1">
            <a:spLocks noChangeArrowheads="1"/>
          </p:cNvSpPr>
          <p:nvPr>
            <p:custDataLst>
              <p:tags r:id="rId12"/>
            </p:custDataLst>
          </p:nvPr>
        </p:nvSpPr>
        <p:spPr bwMode="auto">
          <a:xfrm>
            <a:off x="2519770" y="4901565"/>
            <a:ext cx="2177199" cy="269304"/>
          </a:xfrm>
          <a:prstGeom prst="rect">
            <a:avLst/>
          </a:prstGeom>
          <a:noFill/>
          <a:ln w="12700">
            <a:noFill/>
            <a:miter lim="800000"/>
            <a:headEnd type="none" w="sm" len="sm"/>
            <a:tailEnd type="none" w="sm" len="sm"/>
          </a:ln>
          <a:effectLst/>
        </p:spPr>
        <p:txBody>
          <a:bodyPr wrap="none">
            <a:spAutoFit/>
          </a:bodyPr>
          <a:lstStyle/>
          <a:p>
            <a:pPr algn="r"/>
            <a:r>
              <a:rPr lang="en-US" sz="1150" b="1" dirty="0" smtClean="0">
                <a:latin typeface="Arial" charset="0"/>
              </a:rPr>
              <a:t>Inexpensive service delivery</a:t>
            </a:r>
            <a:endParaRPr lang="en-US" sz="1150" b="1" dirty="0">
              <a:latin typeface="Arial" charset="0"/>
            </a:endParaRPr>
          </a:p>
        </p:txBody>
      </p:sp>
      <p:sp>
        <p:nvSpPr>
          <p:cNvPr id="93" name="Text Box 9"/>
          <p:cNvSpPr txBox="1">
            <a:spLocks noChangeArrowheads="1"/>
          </p:cNvSpPr>
          <p:nvPr>
            <p:custDataLst>
              <p:tags r:id="rId13"/>
            </p:custDataLst>
          </p:nvPr>
        </p:nvSpPr>
        <p:spPr bwMode="auto">
          <a:xfrm>
            <a:off x="2519770" y="4464838"/>
            <a:ext cx="1938351" cy="269304"/>
          </a:xfrm>
          <a:prstGeom prst="rect">
            <a:avLst/>
          </a:prstGeom>
          <a:noFill/>
          <a:ln w="12700">
            <a:noFill/>
            <a:miter lim="800000"/>
            <a:headEnd type="none" w="sm" len="sm"/>
            <a:tailEnd type="none" w="sm" len="sm"/>
          </a:ln>
          <a:effectLst/>
        </p:spPr>
        <p:txBody>
          <a:bodyPr wrap="none">
            <a:spAutoFit/>
          </a:bodyPr>
          <a:lstStyle/>
          <a:p>
            <a:pPr algn="r"/>
            <a:r>
              <a:rPr lang="en-US" sz="1150" b="1" dirty="0" smtClean="0">
                <a:latin typeface="Arial" charset="0"/>
              </a:rPr>
              <a:t>Satisfies business needs</a:t>
            </a:r>
            <a:endParaRPr lang="en-US" sz="1150" b="1" dirty="0">
              <a:latin typeface="Arial" charset="0"/>
            </a:endParaRPr>
          </a:p>
        </p:txBody>
      </p:sp>
      <p:sp>
        <p:nvSpPr>
          <p:cNvPr id="94" name="Text Box 10"/>
          <p:cNvSpPr txBox="1">
            <a:spLocks noChangeArrowheads="1"/>
          </p:cNvSpPr>
          <p:nvPr>
            <p:custDataLst>
              <p:tags r:id="rId14"/>
            </p:custDataLst>
          </p:nvPr>
        </p:nvSpPr>
        <p:spPr bwMode="auto">
          <a:xfrm>
            <a:off x="2519770" y="2717930"/>
            <a:ext cx="2273379" cy="269304"/>
          </a:xfrm>
          <a:prstGeom prst="rect">
            <a:avLst/>
          </a:prstGeom>
          <a:noFill/>
          <a:ln w="12700">
            <a:noFill/>
            <a:miter lim="800000"/>
            <a:headEnd type="none" w="sm" len="sm"/>
            <a:tailEnd type="none" w="sm" len="sm"/>
          </a:ln>
          <a:effectLst/>
        </p:spPr>
        <p:txBody>
          <a:bodyPr wrap="none">
            <a:spAutoFit/>
          </a:bodyPr>
          <a:lstStyle/>
          <a:p>
            <a:pPr algn="r"/>
            <a:r>
              <a:rPr lang="en-US" sz="1150" b="1" dirty="0">
                <a:latin typeface="Arial" charset="0"/>
              </a:rPr>
              <a:t>Extends Into New Businesses</a:t>
            </a:r>
          </a:p>
        </p:txBody>
      </p:sp>
      <p:sp>
        <p:nvSpPr>
          <p:cNvPr id="95" name="Text Box 11"/>
          <p:cNvSpPr txBox="1">
            <a:spLocks noChangeArrowheads="1"/>
          </p:cNvSpPr>
          <p:nvPr>
            <p:custDataLst>
              <p:tags r:id="rId15"/>
            </p:custDataLst>
          </p:nvPr>
        </p:nvSpPr>
        <p:spPr bwMode="auto">
          <a:xfrm>
            <a:off x="2519772" y="2281204"/>
            <a:ext cx="2053767" cy="269304"/>
          </a:xfrm>
          <a:prstGeom prst="rect">
            <a:avLst/>
          </a:prstGeom>
          <a:noFill/>
          <a:ln w="12700">
            <a:noFill/>
            <a:miter lim="800000"/>
            <a:headEnd type="none" w="sm" len="sm"/>
            <a:tailEnd type="none" w="sm" len="sm"/>
          </a:ln>
          <a:effectLst/>
        </p:spPr>
        <p:txBody>
          <a:bodyPr wrap="none">
            <a:spAutoFit/>
          </a:bodyPr>
          <a:lstStyle/>
          <a:p>
            <a:pPr algn="r"/>
            <a:r>
              <a:rPr lang="en-US" sz="1150" b="1" dirty="0" smtClean="0"/>
              <a:t>Helps Cr</a:t>
            </a:r>
            <a:r>
              <a:rPr lang="en-US" sz="1150" b="1" dirty="0" smtClean="0">
                <a:latin typeface="Arial" charset="0"/>
              </a:rPr>
              <a:t>eate </a:t>
            </a:r>
            <a:r>
              <a:rPr lang="en-US" sz="1150" b="1" dirty="0">
                <a:latin typeface="Arial" charset="0"/>
              </a:rPr>
              <a:t>New Industry</a:t>
            </a:r>
          </a:p>
        </p:txBody>
      </p:sp>
      <p:sp>
        <p:nvSpPr>
          <p:cNvPr id="97" name="Line 14"/>
          <p:cNvSpPr>
            <a:spLocks noChangeShapeType="1"/>
          </p:cNvSpPr>
          <p:nvPr>
            <p:custDataLst>
              <p:tags r:id="rId16"/>
            </p:custDataLst>
          </p:nvPr>
        </p:nvSpPr>
        <p:spPr bwMode="auto">
          <a:xfrm flipV="1">
            <a:off x="2519773" y="3432058"/>
            <a:ext cx="3621340" cy="1386"/>
          </a:xfrm>
          <a:prstGeom prst="line">
            <a:avLst/>
          </a:prstGeom>
          <a:noFill/>
          <a:ln w="12700">
            <a:solidFill>
              <a:schemeClr val="accent2"/>
            </a:solidFill>
            <a:prstDash val="sysDot"/>
            <a:round/>
            <a:headEnd type="none" w="sm" len="sm"/>
            <a:tailEnd type="none" w="sm" len="sm"/>
          </a:ln>
          <a:effectLst/>
        </p:spPr>
        <p:txBody>
          <a:bodyPr wrap="none" anchor="ctr"/>
          <a:lstStyle/>
          <a:p>
            <a:endParaRPr lang="en-CA" sz="1200" dirty="0"/>
          </a:p>
        </p:txBody>
      </p:sp>
      <p:sp>
        <p:nvSpPr>
          <p:cNvPr id="100" name="Line 17"/>
          <p:cNvSpPr>
            <a:spLocks noChangeShapeType="1"/>
          </p:cNvSpPr>
          <p:nvPr>
            <p:custDataLst>
              <p:tags r:id="rId17"/>
            </p:custDataLst>
          </p:nvPr>
        </p:nvSpPr>
        <p:spPr bwMode="auto">
          <a:xfrm flipV="1">
            <a:off x="6139433" y="3432057"/>
            <a:ext cx="1680" cy="980060"/>
          </a:xfrm>
          <a:prstGeom prst="line">
            <a:avLst/>
          </a:prstGeom>
          <a:noFill/>
          <a:ln w="12700">
            <a:solidFill>
              <a:schemeClr val="accent2"/>
            </a:solidFill>
            <a:round/>
            <a:headEnd type="triangle" w="med" len="med"/>
            <a:tailEnd type="triangle" w="med" len="med"/>
          </a:ln>
          <a:effectLst/>
        </p:spPr>
        <p:txBody>
          <a:bodyPr wrap="none" anchor="ctr"/>
          <a:lstStyle/>
          <a:p>
            <a:endParaRPr lang="en-CA" sz="1200" dirty="0"/>
          </a:p>
        </p:txBody>
      </p:sp>
      <p:sp>
        <p:nvSpPr>
          <p:cNvPr id="99" name="Line 16"/>
          <p:cNvSpPr>
            <a:spLocks noChangeShapeType="1"/>
          </p:cNvSpPr>
          <p:nvPr>
            <p:custDataLst>
              <p:tags r:id="rId18"/>
            </p:custDataLst>
          </p:nvPr>
        </p:nvSpPr>
        <p:spPr bwMode="auto">
          <a:xfrm flipV="1">
            <a:off x="2519773" y="5260452"/>
            <a:ext cx="3632236" cy="4752"/>
          </a:xfrm>
          <a:prstGeom prst="line">
            <a:avLst/>
          </a:prstGeom>
          <a:noFill/>
          <a:ln w="12700">
            <a:solidFill>
              <a:schemeClr val="accent2"/>
            </a:solidFill>
            <a:prstDash val="sysDot"/>
            <a:round/>
            <a:headEnd type="none" w="sm" len="sm"/>
            <a:tailEnd type="none" w="sm" len="sm"/>
          </a:ln>
          <a:effectLst/>
        </p:spPr>
        <p:txBody>
          <a:bodyPr wrap="none" anchor="ctr"/>
          <a:lstStyle/>
          <a:p>
            <a:endParaRPr lang="en-CA" sz="1200" dirty="0"/>
          </a:p>
        </p:txBody>
      </p:sp>
      <p:sp>
        <p:nvSpPr>
          <p:cNvPr id="101" name="Line 18"/>
          <p:cNvSpPr>
            <a:spLocks noChangeShapeType="1"/>
          </p:cNvSpPr>
          <p:nvPr>
            <p:custDataLst>
              <p:tags r:id="rId19"/>
            </p:custDataLst>
          </p:nvPr>
        </p:nvSpPr>
        <p:spPr bwMode="auto">
          <a:xfrm flipV="1">
            <a:off x="6141113" y="2645963"/>
            <a:ext cx="0" cy="769717"/>
          </a:xfrm>
          <a:prstGeom prst="line">
            <a:avLst/>
          </a:prstGeom>
          <a:noFill/>
          <a:ln w="12700">
            <a:solidFill>
              <a:schemeClr val="accent2"/>
            </a:solidFill>
            <a:round/>
            <a:headEnd type="triangle" w="med" len="med"/>
            <a:tailEnd type="triangle" w="med" len="med"/>
          </a:ln>
          <a:effectLst/>
        </p:spPr>
        <p:txBody>
          <a:bodyPr wrap="none" anchor="ctr"/>
          <a:lstStyle/>
          <a:p>
            <a:endParaRPr lang="en-CA" sz="1200" dirty="0"/>
          </a:p>
        </p:txBody>
      </p:sp>
      <p:sp>
        <p:nvSpPr>
          <p:cNvPr id="102" name="Line 19"/>
          <p:cNvSpPr>
            <a:spLocks noChangeShapeType="1"/>
          </p:cNvSpPr>
          <p:nvPr>
            <p:custDataLst>
              <p:tags r:id="rId20"/>
            </p:custDataLst>
          </p:nvPr>
        </p:nvSpPr>
        <p:spPr bwMode="auto">
          <a:xfrm flipV="1">
            <a:off x="6139433" y="2109985"/>
            <a:ext cx="1680" cy="535977"/>
          </a:xfrm>
          <a:prstGeom prst="line">
            <a:avLst/>
          </a:prstGeom>
          <a:noFill/>
          <a:ln w="12700">
            <a:solidFill>
              <a:schemeClr val="accent2"/>
            </a:solidFill>
            <a:round/>
            <a:headEnd/>
            <a:tailEnd type="triangle" w="med" len="med"/>
          </a:ln>
          <a:effectLst/>
        </p:spPr>
        <p:txBody>
          <a:bodyPr wrap="none" anchor="ctr"/>
          <a:lstStyle/>
          <a:p>
            <a:endParaRPr lang="en-CA" sz="1200" dirty="0"/>
          </a:p>
        </p:txBody>
      </p:sp>
      <p:sp>
        <p:nvSpPr>
          <p:cNvPr id="103" name="Text Box 20"/>
          <p:cNvSpPr txBox="1">
            <a:spLocks noChangeArrowheads="1"/>
          </p:cNvSpPr>
          <p:nvPr>
            <p:custDataLst>
              <p:tags r:id="rId21"/>
            </p:custDataLst>
          </p:nvPr>
        </p:nvSpPr>
        <p:spPr bwMode="auto">
          <a:xfrm>
            <a:off x="5219550" y="2259596"/>
            <a:ext cx="1663200" cy="269304"/>
          </a:xfrm>
          <a:prstGeom prst="rect">
            <a:avLst/>
          </a:prstGeom>
          <a:solidFill>
            <a:schemeClr val="bg1">
              <a:lumMod val="95000"/>
            </a:schemeClr>
          </a:solidFill>
          <a:ln w="12700">
            <a:noFill/>
            <a:miter lim="800000"/>
            <a:headEnd type="none" w="sm" len="sm"/>
            <a:tailEnd type="none" w="sm" len="sm"/>
          </a:ln>
          <a:effectLst/>
        </p:spPr>
        <p:txBody>
          <a:bodyPr wrap="square">
            <a:spAutoFit/>
          </a:bodyPr>
          <a:lstStyle/>
          <a:p>
            <a:pPr algn="r"/>
            <a:r>
              <a:rPr lang="en-US" sz="1150" b="1" dirty="0">
                <a:latin typeface="Arial" charset="0"/>
              </a:rPr>
              <a:t>Define New Frontier</a:t>
            </a:r>
          </a:p>
        </p:txBody>
      </p:sp>
      <p:sp>
        <p:nvSpPr>
          <p:cNvPr id="104" name="Text Box 21"/>
          <p:cNvSpPr txBox="1">
            <a:spLocks noChangeArrowheads="1"/>
          </p:cNvSpPr>
          <p:nvPr>
            <p:custDataLst>
              <p:tags r:id="rId22"/>
            </p:custDataLst>
          </p:nvPr>
        </p:nvSpPr>
        <p:spPr bwMode="auto">
          <a:xfrm>
            <a:off x="5219550" y="2829096"/>
            <a:ext cx="1663200" cy="269304"/>
          </a:xfrm>
          <a:prstGeom prst="rect">
            <a:avLst/>
          </a:prstGeom>
          <a:solidFill>
            <a:schemeClr val="bg2">
              <a:lumMod val="95000"/>
            </a:schemeClr>
          </a:solidFill>
          <a:ln w="12700">
            <a:noFill/>
            <a:miter lim="800000"/>
            <a:headEnd type="none" w="sm" len="sm"/>
            <a:tailEnd type="none" w="sm" len="sm"/>
          </a:ln>
          <a:effectLst/>
        </p:spPr>
        <p:txBody>
          <a:bodyPr wrap="square">
            <a:spAutoFit/>
          </a:bodyPr>
          <a:lstStyle/>
          <a:p>
            <a:pPr algn="r"/>
            <a:r>
              <a:rPr lang="en-US" sz="1150" b="1" dirty="0">
                <a:latin typeface="Arial" charset="0"/>
              </a:rPr>
              <a:t>Expand the </a:t>
            </a:r>
            <a:r>
              <a:rPr lang="en-US" sz="1150" b="1" dirty="0"/>
              <a:t>Business</a:t>
            </a:r>
          </a:p>
        </p:txBody>
      </p:sp>
      <p:sp>
        <p:nvSpPr>
          <p:cNvPr id="105" name="Text Box 23"/>
          <p:cNvSpPr txBox="1">
            <a:spLocks noChangeArrowheads="1"/>
          </p:cNvSpPr>
          <p:nvPr>
            <p:custDataLst>
              <p:tags r:id="rId23"/>
            </p:custDataLst>
          </p:nvPr>
        </p:nvSpPr>
        <p:spPr bwMode="auto">
          <a:xfrm>
            <a:off x="5219550" y="5445224"/>
            <a:ext cx="1663200" cy="446276"/>
          </a:xfrm>
          <a:prstGeom prst="rect">
            <a:avLst/>
          </a:prstGeom>
          <a:solidFill>
            <a:schemeClr val="bg1">
              <a:lumMod val="95000"/>
            </a:schemeClr>
          </a:solidFill>
          <a:ln w="12700">
            <a:noFill/>
            <a:miter lim="800000"/>
            <a:headEnd type="none" w="sm" len="sm"/>
            <a:tailEnd type="none" w="sm" len="sm"/>
          </a:ln>
          <a:effectLst/>
        </p:spPr>
        <p:txBody>
          <a:bodyPr wrap="square">
            <a:spAutoFit/>
          </a:bodyPr>
          <a:lstStyle/>
          <a:p>
            <a:pPr algn="r"/>
            <a:r>
              <a:rPr lang="en-US" sz="1150" b="1" dirty="0" smtClean="0">
                <a:latin typeface="Arial" charset="0"/>
              </a:rPr>
              <a:t>Get Fundamentals Right</a:t>
            </a:r>
            <a:endParaRPr lang="en-US" sz="1150" b="1" dirty="0">
              <a:latin typeface="Arial" charset="0"/>
            </a:endParaRPr>
          </a:p>
        </p:txBody>
      </p:sp>
      <p:sp>
        <p:nvSpPr>
          <p:cNvPr id="106" name="Text Box 44"/>
          <p:cNvSpPr txBox="1">
            <a:spLocks noChangeArrowheads="1"/>
          </p:cNvSpPr>
          <p:nvPr>
            <p:custDataLst>
              <p:tags r:id="rId24"/>
            </p:custDataLst>
          </p:nvPr>
        </p:nvSpPr>
        <p:spPr bwMode="auto">
          <a:xfrm>
            <a:off x="2519770" y="3154657"/>
            <a:ext cx="1518364" cy="269304"/>
          </a:xfrm>
          <a:prstGeom prst="rect">
            <a:avLst/>
          </a:prstGeom>
          <a:noFill/>
          <a:ln w="12700">
            <a:noFill/>
            <a:miter lim="800000"/>
            <a:headEnd type="none" w="sm" len="sm"/>
            <a:tailEnd type="none" w="sm" len="sm"/>
          </a:ln>
          <a:effectLst/>
        </p:spPr>
        <p:txBody>
          <a:bodyPr wrap="none">
            <a:spAutoFit/>
          </a:bodyPr>
          <a:lstStyle/>
          <a:p>
            <a:pPr algn="r"/>
            <a:r>
              <a:rPr lang="en-US" sz="1150" b="1" dirty="0">
                <a:latin typeface="Arial" charset="0"/>
              </a:rPr>
              <a:t>Increases Revenue</a:t>
            </a:r>
          </a:p>
        </p:txBody>
      </p:sp>
      <p:sp>
        <p:nvSpPr>
          <p:cNvPr id="112" name="Text Box 21"/>
          <p:cNvSpPr txBox="1">
            <a:spLocks noChangeArrowheads="1"/>
          </p:cNvSpPr>
          <p:nvPr>
            <p:custDataLst>
              <p:tags r:id="rId25"/>
            </p:custDataLst>
          </p:nvPr>
        </p:nvSpPr>
        <p:spPr bwMode="auto">
          <a:xfrm>
            <a:off x="5219550" y="3616690"/>
            <a:ext cx="1663200" cy="446276"/>
          </a:xfrm>
          <a:prstGeom prst="rect">
            <a:avLst/>
          </a:prstGeom>
          <a:solidFill>
            <a:schemeClr val="bg2">
              <a:lumMod val="95000"/>
            </a:schemeClr>
          </a:solidFill>
          <a:ln w="12700">
            <a:noFill/>
            <a:miter lim="800000"/>
            <a:headEnd type="none" w="sm" len="sm"/>
            <a:tailEnd type="none" w="sm" len="sm"/>
          </a:ln>
          <a:effectLst/>
        </p:spPr>
        <p:txBody>
          <a:bodyPr wrap="square">
            <a:spAutoFit/>
          </a:bodyPr>
          <a:lstStyle/>
          <a:p>
            <a:pPr algn="r"/>
            <a:r>
              <a:rPr lang="en-US" sz="1150" b="1" dirty="0" smtClean="0">
                <a:solidFill>
                  <a:schemeClr val="tx1">
                    <a:lumMod val="50000"/>
                  </a:schemeClr>
                </a:solidFill>
                <a:latin typeface="Arial" charset="0"/>
              </a:rPr>
              <a:t>Optimize Business Processes</a:t>
            </a:r>
            <a:endParaRPr lang="en-US" sz="1150" b="1" dirty="0">
              <a:solidFill>
                <a:schemeClr val="tx1">
                  <a:lumMod val="50000"/>
                </a:schemeClr>
              </a:solidFill>
              <a:latin typeface="Arial" charset="0"/>
            </a:endParaRPr>
          </a:p>
        </p:txBody>
      </p:sp>
      <p:sp>
        <p:nvSpPr>
          <p:cNvPr id="118" name="Text Box 44"/>
          <p:cNvSpPr txBox="1">
            <a:spLocks noChangeArrowheads="1"/>
          </p:cNvSpPr>
          <p:nvPr>
            <p:custDataLst>
              <p:tags r:id="rId26"/>
            </p:custDataLst>
          </p:nvPr>
        </p:nvSpPr>
        <p:spPr bwMode="auto">
          <a:xfrm>
            <a:off x="2519770" y="4028111"/>
            <a:ext cx="1370888" cy="269304"/>
          </a:xfrm>
          <a:prstGeom prst="rect">
            <a:avLst/>
          </a:prstGeom>
          <a:noFill/>
          <a:ln w="12700">
            <a:noFill/>
            <a:miter lim="800000"/>
            <a:headEnd type="none" w="sm" len="sm"/>
            <a:tailEnd type="none" w="sm" len="sm"/>
          </a:ln>
          <a:effectLst/>
        </p:spPr>
        <p:txBody>
          <a:bodyPr wrap="none">
            <a:spAutoFit/>
          </a:bodyPr>
          <a:lstStyle/>
          <a:p>
            <a:pPr algn="r"/>
            <a:r>
              <a:rPr lang="en-US" sz="1150" b="1" dirty="0" smtClean="0">
                <a:latin typeface="Arial" charset="0"/>
              </a:rPr>
              <a:t>Decreases Costs</a:t>
            </a:r>
            <a:endParaRPr lang="en-US" sz="1150" b="1" dirty="0">
              <a:latin typeface="Arial" charset="0"/>
            </a:endParaRPr>
          </a:p>
        </p:txBody>
      </p:sp>
      <p:sp>
        <p:nvSpPr>
          <p:cNvPr id="119" name="Text Box 44"/>
          <p:cNvSpPr txBox="1">
            <a:spLocks noChangeArrowheads="1"/>
          </p:cNvSpPr>
          <p:nvPr>
            <p:custDataLst>
              <p:tags r:id="rId27"/>
            </p:custDataLst>
          </p:nvPr>
        </p:nvSpPr>
        <p:spPr bwMode="auto">
          <a:xfrm>
            <a:off x="2519770" y="3591384"/>
            <a:ext cx="1603324" cy="269304"/>
          </a:xfrm>
          <a:prstGeom prst="rect">
            <a:avLst/>
          </a:prstGeom>
          <a:noFill/>
          <a:ln w="12700">
            <a:noFill/>
            <a:miter lim="800000"/>
            <a:headEnd type="none" w="sm" len="sm"/>
            <a:tailEnd type="none" w="sm" len="sm"/>
          </a:ln>
          <a:effectLst/>
        </p:spPr>
        <p:txBody>
          <a:bodyPr wrap="none">
            <a:spAutoFit/>
          </a:bodyPr>
          <a:lstStyle/>
          <a:p>
            <a:pPr algn="r"/>
            <a:r>
              <a:rPr lang="en-US" sz="1150" b="1" dirty="0" smtClean="0">
                <a:latin typeface="Arial" charset="0"/>
              </a:rPr>
              <a:t>Increases Efficiency</a:t>
            </a:r>
            <a:endParaRPr lang="en-US" sz="1150" b="1" dirty="0">
              <a:latin typeface="Arial" charset="0"/>
            </a:endParaRPr>
          </a:p>
        </p:txBody>
      </p:sp>
      <p:sp>
        <p:nvSpPr>
          <p:cNvPr id="58" name="Down Arrow 57"/>
          <p:cNvSpPr/>
          <p:nvPr>
            <p:custDataLst>
              <p:tags r:id="rId28"/>
            </p:custDataLst>
          </p:nvPr>
        </p:nvSpPr>
        <p:spPr>
          <a:xfrm flipV="1">
            <a:off x="251520" y="1802211"/>
            <a:ext cx="792088" cy="4399096"/>
          </a:xfrm>
          <a:prstGeom prst="downArrow">
            <a:avLst/>
          </a:prstGeom>
          <a:solidFill>
            <a:srgbClr val="243F54"/>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r>
              <a:rPr lang="en-CA" sz="1200" b="1" dirty="0" smtClean="0"/>
              <a:t>Increasing IT’s Mandate to be an innovation partner</a:t>
            </a:r>
            <a:endParaRPr lang="en-CA" sz="1200" b="1" dirty="0"/>
          </a:p>
        </p:txBody>
      </p:sp>
      <p:cxnSp>
        <p:nvCxnSpPr>
          <p:cNvPr id="40" name="Shape 39"/>
          <p:cNvCxnSpPr>
            <a:stCxn id="39" idx="1"/>
            <a:endCxn id="78" idx="3"/>
          </p:cNvCxnSpPr>
          <p:nvPr>
            <p:custDataLst>
              <p:tags r:id="rId29"/>
            </p:custDataLst>
          </p:nvPr>
        </p:nvCxnSpPr>
        <p:spPr>
          <a:xfrm rot="10800000" flipV="1">
            <a:off x="6831161" y="2411985"/>
            <a:ext cx="261121" cy="1312674"/>
          </a:xfrm>
          <a:prstGeom prst="bentConnector3">
            <a:avLst>
              <a:gd name="adj1" fmla="val 50000"/>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cxnSp>
      <p:sp>
        <p:nvSpPr>
          <p:cNvPr id="48" name="Pentagon 47"/>
          <p:cNvSpPr/>
          <p:nvPr>
            <p:custDataLst>
              <p:tags r:id="rId30"/>
            </p:custDataLst>
          </p:nvPr>
        </p:nvSpPr>
        <p:spPr>
          <a:xfrm>
            <a:off x="1115616" y="2312876"/>
            <a:ext cx="1255387" cy="1267957"/>
          </a:xfrm>
          <a:prstGeom prst="homePlate">
            <a:avLst>
              <a:gd name="adj" fmla="val 30574"/>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dirty="0" smtClean="0"/>
              <a:t>Keep reading this set if you are providing the basic competencies</a:t>
            </a:r>
            <a:endParaRPr lang="en-CA" sz="1100" dirty="0"/>
          </a:p>
        </p:txBody>
      </p:sp>
      <p:sp>
        <p:nvSpPr>
          <p:cNvPr id="51" name="Rounded Rectangle 50"/>
          <p:cNvSpPr/>
          <p:nvPr>
            <p:custDataLst>
              <p:tags r:id="rId31"/>
            </p:custDataLst>
          </p:nvPr>
        </p:nvSpPr>
        <p:spPr>
          <a:xfrm>
            <a:off x="1151620" y="4448769"/>
            <a:ext cx="1311769" cy="348383"/>
          </a:xfrm>
          <a:prstGeom prst="roundRect">
            <a:avLst>
              <a:gd name="adj" fmla="val 15072"/>
            </a:avLst>
          </a:prstGeom>
          <a:solidFill>
            <a:schemeClr val="bg2">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tx1"/>
                </a:solidFill>
              </a:rPr>
              <a:t>Basics Competencies:</a:t>
            </a:r>
            <a:endParaRPr lang="en-CA" sz="1200" b="1" dirty="0">
              <a:solidFill>
                <a:schemeClr val="tx1"/>
              </a:solidFill>
            </a:endParaRPr>
          </a:p>
        </p:txBody>
      </p:sp>
      <p:sp>
        <p:nvSpPr>
          <p:cNvPr id="47" name="Line 16"/>
          <p:cNvSpPr>
            <a:spLocks noChangeShapeType="1"/>
          </p:cNvSpPr>
          <p:nvPr>
            <p:custDataLst>
              <p:tags r:id="rId32"/>
            </p:custDataLst>
          </p:nvPr>
        </p:nvSpPr>
        <p:spPr bwMode="auto">
          <a:xfrm>
            <a:off x="2519772" y="6044873"/>
            <a:ext cx="3632237" cy="0"/>
          </a:xfrm>
          <a:prstGeom prst="line">
            <a:avLst/>
          </a:prstGeom>
          <a:noFill/>
          <a:ln w="12700">
            <a:solidFill>
              <a:schemeClr val="accent2"/>
            </a:solidFill>
            <a:prstDash val="sysDot"/>
            <a:round/>
            <a:headEnd type="none" w="sm" len="sm"/>
            <a:tailEnd type="none" w="sm" len="sm"/>
          </a:ln>
          <a:effectLst/>
        </p:spPr>
        <p:txBody>
          <a:bodyPr wrap="none" anchor="ctr"/>
          <a:lstStyle/>
          <a:p>
            <a:endParaRPr lang="en-CA" sz="1200" dirty="0"/>
          </a:p>
        </p:txBody>
      </p:sp>
      <p:sp>
        <p:nvSpPr>
          <p:cNvPr id="39" name="Rounded Rectangle 38"/>
          <p:cNvSpPr/>
          <p:nvPr>
            <p:custDataLst>
              <p:tags r:id="rId33"/>
            </p:custDataLst>
          </p:nvPr>
        </p:nvSpPr>
        <p:spPr>
          <a:xfrm>
            <a:off x="7092281" y="1844824"/>
            <a:ext cx="1764195" cy="1134322"/>
          </a:xfrm>
          <a:prstGeom prst="roundRect">
            <a:avLst/>
          </a:prstGeom>
          <a:solidFill>
            <a:schemeClr val="accent1">
              <a:alpha val="2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b="1" dirty="0" smtClean="0">
                <a:solidFill>
                  <a:schemeClr val="tx1"/>
                </a:solidFill>
              </a:rPr>
              <a:t>CIO’s Innovation Sweet Spot: </a:t>
            </a:r>
            <a:r>
              <a:rPr lang="en-CA" sz="1200" dirty="0" smtClean="0">
                <a:solidFill>
                  <a:schemeClr val="tx1"/>
                </a:solidFill>
              </a:rPr>
              <a:t>Innovating within IT and with the Business to prove value.</a:t>
            </a:r>
            <a:endParaRPr lang="en-CA" sz="1200" dirty="0">
              <a:solidFill>
                <a:schemeClr val="tx1"/>
              </a:solidFill>
            </a:endParaRPr>
          </a:p>
        </p:txBody>
      </p:sp>
      <p:sp>
        <p:nvSpPr>
          <p:cNvPr id="2" name="Title 1"/>
          <p:cNvSpPr>
            <a:spLocks noGrp="1"/>
          </p:cNvSpPr>
          <p:nvPr>
            <p:ph type="title"/>
            <p:custDataLst>
              <p:tags r:id="rId34"/>
            </p:custDataLst>
          </p:nvPr>
        </p:nvSpPr>
        <p:spPr/>
        <p:txBody>
          <a:bodyPr/>
          <a:lstStyle/>
          <a:p>
            <a:r>
              <a:rPr lang="en-CA" dirty="0" smtClean="0"/>
              <a:t>IT must get the basics right to </a:t>
            </a:r>
            <a:r>
              <a:rPr lang="en-CA" i="1" dirty="0" smtClean="0"/>
              <a:t>gain the credibility </a:t>
            </a:r>
            <a:r>
              <a:rPr lang="en-CA" dirty="0" smtClean="0"/>
              <a:t>needed from the Business before facilitating enterprise innovation</a:t>
            </a:r>
            <a:endParaRPr lang="en-CA" i="1" dirty="0"/>
          </a:p>
        </p:txBody>
      </p:sp>
      <p:cxnSp>
        <p:nvCxnSpPr>
          <p:cNvPr id="57" name="Straight Connector 56"/>
          <p:cNvCxnSpPr/>
          <p:nvPr>
            <p:custDataLst>
              <p:tags r:id="rId35"/>
            </p:custDataLst>
          </p:nvPr>
        </p:nvCxnSpPr>
        <p:spPr>
          <a:xfrm flipV="1">
            <a:off x="1115616" y="4404689"/>
            <a:ext cx="5755743" cy="2499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4" name="Text Box 5"/>
          <p:cNvSpPr txBox="1">
            <a:spLocks noChangeArrowheads="1"/>
          </p:cNvSpPr>
          <p:nvPr>
            <p:custDataLst>
              <p:tags r:id="rId36"/>
            </p:custDataLst>
          </p:nvPr>
        </p:nvSpPr>
        <p:spPr bwMode="auto">
          <a:xfrm>
            <a:off x="2355377" y="1788496"/>
            <a:ext cx="1785477" cy="276999"/>
          </a:xfrm>
          <a:prstGeom prst="rect">
            <a:avLst/>
          </a:prstGeom>
          <a:noFill/>
          <a:ln w="12700">
            <a:noFill/>
            <a:miter lim="800000"/>
            <a:headEnd type="none" w="sm" len="sm"/>
            <a:tailEnd type="none" w="sm" len="sm"/>
          </a:ln>
          <a:effectLst/>
        </p:spPr>
        <p:txBody>
          <a:bodyPr wrap="square">
            <a:spAutoFit/>
          </a:bodyPr>
          <a:lstStyle/>
          <a:p>
            <a:pPr algn="ctr"/>
            <a:r>
              <a:rPr lang="en-US" sz="1200" b="1" dirty="0" smtClean="0">
                <a:latin typeface="Arial" charset="0"/>
              </a:rPr>
              <a:t>IT Functions</a:t>
            </a:r>
            <a:endParaRPr lang="en-US" sz="1200" b="1" dirty="0">
              <a:latin typeface="Arial" charset="0"/>
            </a:endParaRPr>
          </a:p>
        </p:txBody>
      </p:sp>
      <p:sp>
        <p:nvSpPr>
          <p:cNvPr id="85" name="Rounded Rectangle 84"/>
          <p:cNvSpPr/>
          <p:nvPr>
            <p:custDataLst>
              <p:tags r:id="rId37"/>
            </p:custDataLst>
          </p:nvPr>
        </p:nvSpPr>
        <p:spPr>
          <a:xfrm>
            <a:off x="1171999" y="1856481"/>
            <a:ext cx="1311769" cy="348383"/>
          </a:xfrm>
          <a:prstGeom prst="roundRect">
            <a:avLst>
              <a:gd name="adj" fmla="val 15072"/>
            </a:avLst>
          </a:prstGeom>
          <a:solidFill>
            <a:schemeClr val="bg2">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tx1"/>
                </a:solidFill>
              </a:rPr>
              <a:t>Innovative Competencies:</a:t>
            </a:r>
            <a:endParaRPr lang="en-CA" sz="1200" b="1" dirty="0">
              <a:solidFill>
                <a:schemeClr val="tx1"/>
              </a:solidFill>
            </a:endParaRPr>
          </a:p>
        </p:txBody>
      </p:sp>
      <p:cxnSp>
        <p:nvCxnSpPr>
          <p:cNvPr id="46" name="Shape 39"/>
          <p:cNvCxnSpPr>
            <a:stCxn id="52" idx="1"/>
            <a:endCxn id="79" idx="3"/>
          </p:cNvCxnSpPr>
          <p:nvPr>
            <p:custDataLst>
              <p:tags r:id="rId38"/>
            </p:custDataLst>
          </p:nvPr>
        </p:nvCxnSpPr>
        <p:spPr>
          <a:xfrm rot="10800000" flipV="1">
            <a:off x="6831160" y="4120640"/>
            <a:ext cx="261121" cy="697213"/>
          </a:xfrm>
          <a:prstGeom prst="bentConnector3">
            <a:avLst>
              <a:gd name="adj1" fmla="val 50000"/>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cxnSp>
      <p:sp>
        <p:nvSpPr>
          <p:cNvPr id="52" name="Rounded Rectangle 51"/>
          <p:cNvSpPr/>
          <p:nvPr>
            <p:custDataLst>
              <p:tags r:id="rId39"/>
            </p:custDataLst>
          </p:nvPr>
        </p:nvSpPr>
        <p:spPr>
          <a:xfrm>
            <a:off x="7092280" y="3465004"/>
            <a:ext cx="1768015" cy="1311274"/>
          </a:xfrm>
          <a:prstGeom prst="roundRect">
            <a:avLst/>
          </a:prstGeom>
          <a:solidFill>
            <a:schemeClr val="accent2">
              <a:alpha val="2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i="1" dirty="0" smtClean="0">
                <a:solidFill>
                  <a:schemeClr val="tx1"/>
                </a:solidFill>
                <a:hlinkClick r:id="rId51"/>
              </a:rPr>
              <a:t>Decode the Real Corporate Strategy</a:t>
            </a:r>
            <a:r>
              <a:rPr lang="en-CA" sz="1200" i="1" dirty="0" smtClean="0">
                <a:solidFill>
                  <a:schemeClr val="tx1"/>
                </a:solidFill>
              </a:rPr>
              <a:t> </a:t>
            </a:r>
            <a:r>
              <a:rPr lang="en-CA" sz="1200" dirty="0" smtClean="0">
                <a:solidFill>
                  <a:schemeClr val="tx1"/>
                </a:solidFill>
              </a:rPr>
              <a:t>to position IT to build a strategy in line with the corporate strategy</a:t>
            </a:r>
            <a:r>
              <a:rPr lang="en-CA" sz="1200" i="1" dirty="0" smtClean="0">
                <a:solidFill>
                  <a:schemeClr val="tx1"/>
                </a:solidFill>
              </a:rPr>
              <a:t>.</a:t>
            </a:r>
            <a:endParaRPr lang="en-CA" sz="1200" dirty="0">
              <a:solidFill>
                <a:schemeClr val="tx1"/>
              </a:solidFill>
            </a:endParaRPr>
          </a:p>
        </p:txBody>
      </p:sp>
      <p:cxnSp>
        <p:nvCxnSpPr>
          <p:cNvPr id="53" name="Shape 39"/>
          <p:cNvCxnSpPr>
            <a:stCxn id="55" idx="1"/>
          </p:cNvCxnSpPr>
          <p:nvPr>
            <p:custDataLst>
              <p:tags r:id="rId40"/>
            </p:custDataLst>
          </p:nvPr>
        </p:nvCxnSpPr>
        <p:spPr>
          <a:xfrm rot="10800000" flipV="1">
            <a:off x="6831164" y="5618044"/>
            <a:ext cx="261117" cy="81708"/>
          </a:xfrm>
          <a:prstGeom prst="bentConnector3">
            <a:avLst>
              <a:gd name="adj1" fmla="val 50000"/>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cxnSp>
      <p:sp>
        <p:nvSpPr>
          <p:cNvPr id="55" name="Rounded Rectangle 54"/>
          <p:cNvSpPr/>
          <p:nvPr>
            <p:custDataLst>
              <p:tags r:id="rId41"/>
            </p:custDataLst>
          </p:nvPr>
        </p:nvSpPr>
        <p:spPr>
          <a:xfrm>
            <a:off x="7092280" y="4901565"/>
            <a:ext cx="1768015" cy="1432957"/>
          </a:xfrm>
          <a:prstGeom prst="roundRect">
            <a:avLst/>
          </a:prstGeom>
          <a:solidFill>
            <a:schemeClr val="accent2">
              <a:alpha val="2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i="1" dirty="0" smtClean="0">
                <a:solidFill>
                  <a:schemeClr val="tx1"/>
                </a:solidFill>
                <a:hlinkClick r:id="rId52"/>
              </a:rPr>
              <a:t>Move to a Stable &amp; Controlled IT Department</a:t>
            </a:r>
            <a:r>
              <a:rPr lang="en-CA" sz="1200" i="1" dirty="0" smtClean="0">
                <a:solidFill>
                  <a:schemeClr val="tx1"/>
                </a:solidFill>
              </a:rPr>
              <a:t> </a:t>
            </a:r>
            <a:r>
              <a:rPr lang="en-CA" sz="1200" dirty="0" smtClean="0">
                <a:solidFill>
                  <a:schemeClr val="tx1"/>
                </a:solidFill>
              </a:rPr>
              <a:t>to identify and tackle root causes of instability in the IT department.</a:t>
            </a:r>
            <a:endParaRPr lang="en-CA" sz="1200" dirty="0">
              <a:solidFill>
                <a:schemeClr val="tx1"/>
              </a:solidFill>
            </a:endParaRPr>
          </a:p>
        </p:txBody>
      </p:sp>
      <p:sp>
        <p:nvSpPr>
          <p:cNvPr id="69" name="Text Box 5"/>
          <p:cNvSpPr txBox="1">
            <a:spLocks noChangeArrowheads="1"/>
          </p:cNvSpPr>
          <p:nvPr>
            <p:custDataLst>
              <p:tags r:id="rId42"/>
            </p:custDataLst>
          </p:nvPr>
        </p:nvSpPr>
        <p:spPr bwMode="auto">
          <a:xfrm>
            <a:off x="7034673" y="2990928"/>
            <a:ext cx="1842627" cy="461665"/>
          </a:xfrm>
          <a:prstGeom prst="rect">
            <a:avLst/>
          </a:prstGeom>
          <a:noFill/>
          <a:ln w="12700">
            <a:noFill/>
            <a:miter lim="800000"/>
            <a:headEnd type="none" w="sm" len="sm"/>
            <a:tailEnd type="none" w="sm" len="sm"/>
          </a:ln>
          <a:effectLst/>
        </p:spPr>
        <p:txBody>
          <a:bodyPr wrap="square">
            <a:spAutoFit/>
          </a:bodyPr>
          <a:lstStyle/>
          <a:p>
            <a:pPr algn="l"/>
            <a:r>
              <a:rPr lang="en-US" sz="1200" b="1" dirty="0" smtClean="0">
                <a:latin typeface="Arial" charset="0"/>
              </a:rPr>
              <a:t>Read the below solution sets:</a:t>
            </a:r>
            <a:endParaRPr lang="en-US" sz="1200" b="1" dirty="0">
              <a:latin typeface="Arial" charset="0"/>
            </a:endParaRPr>
          </a:p>
        </p:txBody>
      </p:sp>
      <p:sp>
        <p:nvSpPr>
          <p:cNvPr id="78" name="Rounded Rectangle 77"/>
          <p:cNvSpPr/>
          <p:nvPr>
            <p:custDataLst>
              <p:tags r:id="rId43"/>
            </p:custDataLst>
          </p:nvPr>
        </p:nvSpPr>
        <p:spPr>
          <a:xfrm>
            <a:off x="2519771" y="3154656"/>
            <a:ext cx="4311389" cy="1140005"/>
          </a:xfrm>
          <a:prstGeom prst="roundRect">
            <a:avLst/>
          </a:prstGeom>
          <a:solidFill>
            <a:schemeClr val="accent1">
              <a:alpha val="2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p>
        </p:txBody>
      </p:sp>
      <p:sp>
        <p:nvSpPr>
          <p:cNvPr id="79" name="Rounded Rectangle 78"/>
          <p:cNvSpPr/>
          <p:nvPr>
            <p:custDataLst>
              <p:tags r:id="rId44"/>
            </p:custDataLst>
          </p:nvPr>
        </p:nvSpPr>
        <p:spPr>
          <a:xfrm>
            <a:off x="2519770" y="4464838"/>
            <a:ext cx="4311389" cy="706032"/>
          </a:xfrm>
          <a:prstGeom prst="roundRect">
            <a:avLst/>
          </a:prstGeom>
          <a:solidFill>
            <a:schemeClr val="accent2">
              <a:alpha val="2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p>
        </p:txBody>
      </p:sp>
      <p:grpSp>
        <p:nvGrpSpPr>
          <p:cNvPr id="60" name="Group 59"/>
          <p:cNvGrpSpPr/>
          <p:nvPr/>
        </p:nvGrpSpPr>
        <p:grpSpPr>
          <a:xfrm>
            <a:off x="4788024" y="2328201"/>
            <a:ext cx="473804" cy="3729091"/>
            <a:chOff x="4968044" y="2509377"/>
            <a:chExt cx="473804" cy="3803991"/>
          </a:xfrm>
        </p:grpSpPr>
        <p:pic>
          <p:nvPicPr>
            <p:cNvPr id="50" name="Picture 49" descr="feet.wmf"/>
            <p:cNvPicPr>
              <a:picLocks noChangeAspect="1"/>
            </p:cNvPicPr>
            <p:nvPr/>
          </p:nvPicPr>
          <p:blipFill>
            <a:blip r:embed="rId53" cstate="print">
              <a:duotone>
                <a:schemeClr val="accent3">
                  <a:shade val="45000"/>
                  <a:satMod val="135000"/>
                </a:schemeClr>
                <a:prstClr val="white"/>
              </a:duotone>
              <a:lum contrast="20000"/>
            </a:blip>
            <a:stretch>
              <a:fillRect/>
            </a:stretch>
          </p:blipFill>
          <p:spPr>
            <a:xfrm>
              <a:off x="4968044" y="4905375"/>
              <a:ext cx="473804" cy="1407993"/>
            </a:xfrm>
            <a:prstGeom prst="rect">
              <a:avLst/>
            </a:prstGeom>
            <a:effectLst>
              <a:outerShdw blurRad="50800" dist="50800" dir="5400000" sx="64000" sy="64000" algn="ctr" rotWithShape="0">
                <a:srgbClr val="000000">
                  <a:alpha val="0"/>
                </a:srgbClr>
              </a:outerShdw>
            </a:effectLst>
          </p:spPr>
        </p:pic>
        <p:pic>
          <p:nvPicPr>
            <p:cNvPr id="54" name="Picture 53" descr="feet.wmf"/>
            <p:cNvPicPr>
              <a:picLocks noChangeAspect="1"/>
            </p:cNvPicPr>
            <p:nvPr/>
          </p:nvPicPr>
          <p:blipFill>
            <a:blip r:embed="rId53" cstate="print">
              <a:duotone>
                <a:schemeClr val="accent3">
                  <a:shade val="45000"/>
                  <a:satMod val="135000"/>
                </a:schemeClr>
                <a:prstClr val="white"/>
              </a:duotone>
              <a:lum contrast="20000"/>
            </a:blip>
            <a:stretch>
              <a:fillRect/>
            </a:stretch>
          </p:blipFill>
          <p:spPr>
            <a:xfrm flipH="1">
              <a:off x="4991746" y="3629025"/>
              <a:ext cx="426401" cy="1459847"/>
            </a:xfrm>
            <a:prstGeom prst="rect">
              <a:avLst/>
            </a:prstGeom>
            <a:effectLst>
              <a:outerShdw blurRad="50800" dist="50800" dir="5400000" sx="64000" sy="64000" algn="ctr" rotWithShape="0">
                <a:srgbClr val="000000">
                  <a:alpha val="0"/>
                </a:srgbClr>
              </a:outerShdw>
            </a:effectLst>
          </p:spPr>
        </p:pic>
        <p:pic>
          <p:nvPicPr>
            <p:cNvPr id="56" name="Picture 55" descr="feet.wmf"/>
            <p:cNvPicPr>
              <a:picLocks noChangeAspect="1"/>
            </p:cNvPicPr>
            <p:nvPr/>
          </p:nvPicPr>
          <p:blipFill>
            <a:blip r:embed="rId53" cstate="print">
              <a:duotone>
                <a:schemeClr val="accent3">
                  <a:shade val="45000"/>
                  <a:satMod val="135000"/>
                </a:schemeClr>
                <a:prstClr val="white"/>
              </a:duotone>
              <a:lum contrast="20000"/>
            </a:blip>
            <a:stretch>
              <a:fillRect/>
            </a:stretch>
          </p:blipFill>
          <p:spPr>
            <a:xfrm>
              <a:off x="4968044" y="2509377"/>
              <a:ext cx="473804" cy="1306545"/>
            </a:xfrm>
            <a:prstGeom prst="rect">
              <a:avLst/>
            </a:prstGeom>
            <a:effectLst>
              <a:outerShdw blurRad="50800" dist="50800" dir="5400000" sx="64000" sy="64000" algn="ctr" rotWithShape="0">
                <a:srgbClr val="000000">
                  <a:alpha val="0"/>
                </a:srgbClr>
              </a:outerShdw>
            </a:effectLst>
          </p:spPr>
        </p:pic>
      </p:grpSp>
      <p:sp>
        <p:nvSpPr>
          <p:cNvPr id="61" name="Rounded Rectangle 60"/>
          <p:cNvSpPr/>
          <p:nvPr>
            <p:custDataLst>
              <p:tags r:id="rId45"/>
            </p:custDataLst>
          </p:nvPr>
        </p:nvSpPr>
        <p:spPr>
          <a:xfrm>
            <a:off x="2519770" y="5346737"/>
            <a:ext cx="4311389" cy="706032"/>
          </a:xfrm>
          <a:prstGeom prst="roundRect">
            <a:avLst/>
          </a:prstGeom>
          <a:solidFill>
            <a:schemeClr val="accent2">
              <a:alpha val="2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p>
        </p:txBody>
      </p:sp>
      <p:sp>
        <p:nvSpPr>
          <p:cNvPr id="49" name="Pentagon 48"/>
          <p:cNvSpPr/>
          <p:nvPr>
            <p:custDataLst>
              <p:tags r:id="rId46"/>
            </p:custDataLst>
          </p:nvPr>
        </p:nvSpPr>
        <p:spPr>
          <a:xfrm>
            <a:off x="1115617" y="4864516"/>
            <a:ext cx="1509092" cy="1372796"/>
          </a:xfrm>
          <a:prstGeom prst="homePlate">
            <a:avLst>
              <a:gd name="adj" fmla="val 22998"/>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l"/>
            <a:r>
              <a:rPr lang="en-CA" sz="1100" dirty="0" smtClean="0"/>
              <a:t>If you are not providing business units with basic IT services, focus on improving these before reading this set</a:t>
            </a:r>
            <a:endParaRPr lang="en-CA" sz="1100" dirty="0"/>
          </a:p>
        </p:txBody>
      </p:sp>
      <p:pic>
        <p:nvPicPr>
          <p:cNvPr id="59" name="Picture 58" descr="sample_linkbar-itrgNEW.gif">
            <a:hlinkClick r:id="rId54"/>
          </p:cNvPr>
          <p:cNvPicPr>
            <a:picLocks noChangeAspect="1"/>
          </p:cNvPicPr>
          <p:nvPr/>
        </p:nvPicPr>
        <p:blipFill>
          <a:blip r:embed="rId5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Object 30"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66137" name="think-cell Slide" r:id="rId29" imgW="360" imgH="360" progId="">
                  <p:embed/>
                </p:oleObj>
              </mc:Choice>
              <mc:Fallback>
                <p:oleObj name="think-cell Slide" r:id="rId29" imgW="360" imgH="360" progId="">
                  <p:embed/>
                  <p:pic>
                    <p:nvPicPr>
                      <p:cNvPr id="0" name="Picture 1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251521" y="260648"/>
            <a:ext cx="8541632" cy="864096"/>
          </a:xfrm>
        </p:spPr>
        <p:txBody>
          <a:bodyPr/>
          <a:lstStyle/>
          <a:p>
            <a:r>
              <a:rPr lang="en-CA" dirty="0" smtClean="0"/>
              <a:t>Put the measures in place to avoid the risks of not innovating</a:t>
            </a:r>
            <a:endParaRPr lang="en-CA" i="1" dirty="0"/>
          </a:p>
        </p:txBody>
      </p:sp>
      <p:cxnSp>
        <p:nvCxnSpPr>
          <p:cNvPr id="18" name="Straight Connector 17"/>
          <p:cNvCxnSpPr/>
          <p:nvPr>
            <p:custDataLst>
              <p:tags r:id="rId3"/>
            </p:custDataLst>
          </p:nvPr>
        </p:nvCxnSpPr>
        <p:spPr>
          <a:xfrm>
            <a:off x="2986879" y="1844824"/>
            <a:ext cx="0" cy="4319520"/>
          </a:xfrm>
          <a:prstGeom prst="line">
            <a:avLst/>
          </a:prstGeom>
          <a:ln>
            <a:solidFill>
              <a:schemeClr val="accent1">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custDataLst>
              <p:tags r:id="rId4"/>
            </p:custDataLst>
          </p:nvPr>
        </p:nvCxnSpPr>
        <p:spPr>
          <a:xfrm>
            <a:off x="6041825" y="1844824"/>
            <a:ext cx="0" cy="4319520"/>
          </a:xfrm>
          <a:prstGeom prst="line">
            <a:avLst/>
          </a:prstGeom>
          <a:ln>
            <a:solidFill>
              <a:schemeClr val="accent1">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2562058" name="Picture 10" descr="http://www.dmwmedia.com/wp-content/uploads/2011/05/blockbuster.jpg"/>
          <p:cNvPicPr>
            <a:picLocks noChangeAspect="1" noChangeArrowheads="1"/>
          </p:cNvPicPr>
          <p:nvPr>
            <p:custDataLst>
              <p:tags r:id="rId5"/>
            </p:custDataLst>
          </p:nvPr>
        </p:nvPicPr>
        <p:blipFill>
          <a:blip r:embed="rId31" cstate="print"/>
          <a:srcRect/>
          <a:stretch>
            <a:fillRect/>
          </a:stretch>
        </p:blipFill>
        <p:spPr bwMode="auto">
          <a:xfrm>
            <a:off x="828900" y="1632670"/>
            <a:ext cx="1294828" cy="1294828"/>
          </a:xfrm>
          <a:prstGeom prst="rect">
            <a:avLst/>
          </a:prstGeom>
          <a:noFill/>
        </p:spPr>
      </p:pic>
      <p:sp>
        <p:nvSpPr>
          <p:cNvPr id="8" name="Rectangle 7"/>
          <p:cNvSpPr/>
          <p:nvPr>
            <p:custDataLst>
              <p:tags r:id="rId6"/>
            </p:custDataLst>
          </p:nvPr>
        </p:nvSpPr>
        <p:spPr>
          <a:xfrm>
            <a:off x="103224" y="2924654"/>
            <a:ext cx="2819208" cy="307777"/>
          </a:xfrm>
          <a:prstGeom prst="rect">
            <a:avLst/>
          </a:prstGeom>
        </p:spPr>
        <p:txBody>
          <a:bodyPr wrap="square">
            <a:spAutoFit/>
          </a:bodyPr>
          <a:lstStyle/>
          <a:p>
            <a:pPr algn="ctr"/>
            <a:r>
              <a:rPr lang="en-CA" sz="1400" b="1" dirty="0" smtClean="0"/>
              <a:t>Outdated Distribution Method</a:t>
            </a:r>
            <a:endParaRPr lang="en-CA" sz="1400" b="1" dirty="0"/>
          </a:p>
        </p:txBody>
      </p:sp>
      <p:sp>
        <p:nvSpPr>
          <p:cNvPr id="13" name="Rectangle 12"/>
          <p:cNvSpPr/>
          <p:nvPr>
            <p:custDataLst>
              <p:tags r:id="rId7"/>
            </p:custDataLst>
          </p:nvPr>
        </p:nvSpPr>
        <p:spPr>
          <a:xfrm>
            <a:off x="252828" y="3711897"/>
            <a:ext cx="2520000" cy="1384995"/>
          </a:xfrm>
          <a:prstGeom prst="rect">
            <a:avLst/>
          </a:prstGeom>
        </p:spPr>
        <p:txBody>
          <a:bodyPr wrap="square">
            <a:spAutoFit/>
          </a:bodyPr>
          <a:lstStyle/>
          <a:p>
            <a:pPr algn="l">
              <a:defRPr/>
            </a:pPr>
            <a:r>
              <a:rPr lang="en-CA" sz="1400" dirty="0" smtClean="0"/>
              <a:t>When competitors entered the market with new, more convenient distribution methods, Blockbuster failed to innovate and was left behind.</a:t>
            </a:r>
          </a:p>
        </p:txBody>
      </p:sp>
      <p:sp>
        <p:nvSpPr>
          <p:cNvPr id="16" name="Rectangle 15"/>
          <p:cNvSpPr/>
          <p:nvPr>
            <p:custDataLst>
              <p:tags r:id="rId8"/>
            </p:custDataLst>
          </p:nvPr>
        </p:nvSpPr>
        <p:spPr>
          <a:xfrm>
            <a:off x="250352" y="5411566"/>
            <a:ext cx="2845484" cy="738664"/>
          </a:xfrm>
          <a:prstGeom prst="rect">
            <a:avLst/>
          </a:prstGeom>
        </p:spPr>
        <p:txBody>
          <a:bodyPr wrap="square">
            <a:spAutoFit/>
          </a:bodyPr>
          <a:lstStyle/>
          <a:p>
            <a:pPr algn="l"/>
            <a:r>
              <a:rPr lang="en-CA" sz="1400" b="1" dirty="0" smtClean="0"/>
              <a:t>Closing hundreds of stores and struggling to pay off enormous debt.</a:t>
            </a:r>
            <a:endParaRPr lang="en-CA" sz="1400" dirty="0"/>
          </a:p>
        </p:txBody>
      </p:sp>
      <p:sp>
        <p:nvSpPr>
          <p:cNvPr id="20" name="Chevron 19"/>
          <p:cNvSpPr/>
          <p:nvPr>
            <p:custDataLst>
              <p:tags r:id="rId9"/>
            </p:custDataLst>
          </p:nvPr>
        </p:nvSpPr>
        <p:spPr>
          <a:xfrm rot="5400000">
            <a:off x="1400549" y="3313944"/>
            <a:ext cx="216024" cy="288032"/>
          </a:xfrm>
          <a:prstGeom prst="chevron">
            <a:avLst/>
          </a:prstGeom>
          <a:solidFill>
            <a:srgbClr val="243F54"/>
          </a:solid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3" name="Chevron 22"/>
          <p:cNvSpPr/>
          <p:nvPr>
            <p:custDataLst>
              <p:tags r:id="rId10"/>
            </p:custDataLst>
          </p:nvPr>
        </p:nvSpPr>
        <p:spPr>
          <a:xfrm rot="5400000">
            <a:off x="1404816" y="5117326"/>
            <a:ext cx="216024" cy="288032"/>
          </a:xfrm>
          <a:prstGeom prst="chevron">
            <a:avLst/>
          </a:prstGeom>
          <a:solidFill>
            <a:srgbClr val="243F54"/>
          </a:solid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2562061" name="Picture 13" descr="http://www.eweek.com/images/stories/yahoo-logo.jpg"/>
          <p:cNvPicPr>
            <a:picLocks noChangeAspect="1" noChangeArrowheads="1"/>
          </p:cNvPicPr>
          <p:nvPr>
            <p:custDataLst>
              <p:tags r:id="rId11"/>
            </p:custDataLst>
          </p:nvPr>
        </p:nvPicPr>
        <p:blipFill>
          <a:blip r:embed="rId32" cstate="print"/>
          <a:srcRect/>
          <a:stretch>
            <a:fillRect/>
          </a:stretch>
        </p:blipFill>
        <p:spPr bwMode="auto">
          <a:xfrm>
            <a:off x="3827064" y="1592796"/>
            <a:ext cx="1374576" cy="1374576"/>
          </a:xfrm>
          <a:prstGeom prst="rect">
            <a:avLst/>
          </a:prstGeom>
          <a:noFill/>
        </p:spPr>
      </p:pic>
      <p:sp>
        <p:nvSpPr>
          <p:cNvPr id="9" name="Rectangle 8"/>
          <p:cNvSpPr/>
          <p:nvPr>
            <p:custDataLst>
              <p:tags r:id="rId12"/>
            </p:custDataLst>
          </p:nvPr>
        </p:nvSpPr>
        <p:spPr>
          <a:xfrm>
            <a:off x="3062806" y="2924654"/>
            <a:ext cx="2903093" cy="307777"/>
          </a:xfrm>
          <a:prstGeom prst="rect">
            <a:avLst/>
          </a:prstGeom>
        </p:spPr>
        <p:txBody>
          <a:bodyPr wrap="square">
            <a:spAutoFit/>
          </a:bodyPr>
          <a:lstStyle/>
          <a:p>
            <a:pPr algn="ctr"/>
            <a:r>
              <a:rPr lang="en-CA" sz="1400" b="1" dirty="0" smtClean="0"/>
              <a:t>Tried to Charge for Services</a:t>
            </a:r>
            <a:endParaRPr lang="en-CA" sz="1400" b="1" dirty="0"/>
          </a:p>
        </p:txBody>
      </p:sp>
      <p:sp>
        <p:nvSpPr>
          <p:cNvPr id="12" name="Rectangle 11"/>
          <p:cNvSpPr/>
          <p:nvPr>
            <p:custDataLst>
              <p:tags r:id="rId13"/>
            </p:custDataLst>
          </p:nvPr>
        </p:nvSpPr>
        <p:spPr>
          <a:xfrm>
            <a:off x="3254352" y="3674564"/>
            <a:ext cx="2520000" cy="1384995"/>
          </a:xfrm>
          <a:prstGeom prst="rect">
            <a:avLst/>
          </a:prstGeom>
        </p:spPr>
        <p:txBody>
          <a:bodyPr wrap="square">
            <a:spAutoFit/>
          </a:bodyPr>
          <a:lstStyle/>
          <a:p>
            <a:pPr algn="l"/>
            <a:r>
              <a:rPr lang="en-CA" sz="1400" dirty="0" smtClean="0"/>
              <a:t>When Yahoo tried to charge its users for email and file sharing, the newcomer, Google, started giving them away for free. Users made the easy choice to switch. </a:t>
            </a:r>
            <a:endParaRPr lang="en-CA" sz="1400" dirty="0"/>
          </a:p>
        </p:txBody>
      </p:sp>
      <p:sp>
        <p:nvSpPr>
          <p:cNvPr id="15" name="Rectangle 14"/>
          <p:cNvSpPr/>
          <p:nvPr>
            <p:custDataLst>
              <p:tags r:id="rId14"/>
            </p:custDataLst>
          </p:nvPr>
        </p:nvSpPr>
        <p:spPr>
          <a:xfrm>
            <a:off x="3095836" y="5411566"/>
            <a:ext cx="2952328" cy="738664"/>
          </a:xfrm>
          <a:prstGeom prst="rect">
            <a:avLst/>
          </a:prstGeom>
        </p:spPr>
        <p:txBody>
          <a:bodyPr wrap="square">
            <a:spAutoFit/>
          </a:bodyPr>
          <a:lstStyle/>
          <a:p>
            <a:pPr algn="l"/>
            <a:r>
              <a:rPr lang="en-CA" sz="1400" b="1" dirty="0" smtClean="0"/>
              <a:t>Market value dropped to $19 billion, when they were offered $45 billion only three years ago.</a:t>
            </a:r>
            <a:endParaRPr lang="en-CA" sz="1400" b="1" dirty="0"/>
          </a:p>
        </p:txBody>
      </p:sp>
      <p:sp>
        <p:nvSpPr>
          <p:cNvPr id="21" name="Chevron 20"/>
          <p:cNvSpPr/>
          <p:nvPr>
            <p:custDataLst>
              <p:tags r:id="rId15"/>
            </p:custDataLst>
          </p:nvPr>
        </p:nvSpPr>
        <p:spPr>
          <a:xfrm rot="5400000">
            <a:off x="4402073" y="3313944"/>
            <a:ext cx="216024" cy="288032"/>
          </a:xfrm>
          <a:prstGeom prst="chevron">
            <a:avLst/>
          </a:prstGeom>
          <a:solidFill>
            <a:srgbClr val="243F54"/>
          </a:solid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4" name="Chevron 23"/>
          <p:cNvSpPr/>
          <p:nvPr>
            <p:custDataLst>
              <p:tags r:id="rId16"/>
            </p:custDataLst>
          </p:nvPr>
        </p:nvSpPr>
        <p:spPr>
          <a:xfrm rot="5400000">
            <a:off x="4406340" y="5117326"/>
            <a:ext cx="216024" cy="288032"/>
          </a:xfrm>
          <a:prstGeom prst="chevron">
            <a:avLst/>
          </a:prstGeom>
          <a:solidFill>
            <a:srgbClr val="243F54"/>
          </a:solid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562050" name="AutoShape 2" descr="http://upload.wikimedia.org/wikipedia/en/4/46/Blockbuster_logo.svg"/>
          <p:cNvSpPr>
            <a:spLocks noChangeAspect="1" noChangeArrowheads="1"/>
          </p:cNvSpPr>
          <p:nvPr>
            <p:custDataLst>
              <p:tags r:id="rId17"/>
            </p:custDataLst>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dirty="0"/>
          </a:p>
        </p:txBody>
      </p:sp>
      <p:sp>
        <p:nvSpPr>
          <p:cNvPr id="2562052" name="AutoShape 4" descr="http://upload.wikimedia.org/wikipedia/en/4/46/Blockbuster_logo.svg"/>
          <p:cNvSpPr>
            <a:spLocks noChangeAspect="1" noChangeArrowheads="1"/>
          </p:cNvSpPr>
          <p:nvPr>
            <p:custDataLst>
              <p:tags r:id="rId18"/>
            </p:custDataLst>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dirty="0"/>
          </a:p>
        </p:txBody>
      </p:sp>
      <p:sp>
        <p:nvSpPr>
          <p:cNvPr id="2562054" name="AutoShape 6" descr="http://upload.wikimedia.org/wikipedia/en/4/46/Blockbuster_logo.svg"/>
          <p:cNvSpPr>
            <a:spLocks noChangeAspect="1" noChangeArrowheads="1"/>
          </p:cNvSpPr>
          <p:nvPr>
            <p:custDataLst>
              <p:tags r:id="rId19"/>
            </p:custDataLst>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dirty="0"/>
          </a:p>
        </p:txBody>
      </p:sp>
      <p:sp>
        <p:nvSpPr>
          <p:cNvPr id="2562056" name="AutoShape 8" descr="http://upload.wikimedia.org/wikipedia/en/4/46/Blockbuster_logo.svg"/>
          <p:cNvSpPr>
            <a:spLocks noChangeAspect="1" noChangeArrowheads="1"/>
          </p:cNvSpPr>
          <p:nvPr>
            <p:custDataLst>
              <p:tags r:id="rId20"/>
            </p:custDataLst>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dirty="0"/>
          </a:p>
        </p:txBody>
      </p:sp>
      <p:sp>
        <p:nvSpPr>
          <p:cNvPr id="10" name="Rectangle 9"/>
          <p:cNvSpPr/>
          <p:nvPr>
            <p:custDataLst>
              <p:tags r:id="rId21"/>
            </p:custDataLst>
          </p:nvPr>
        </p:nvSpPr>
        <p:spPr>
          <a:xfrm>
            <a:off x="6273153" y="2816932"/>
            <a:ext cx="2339980" cy="523220"/>
          </a:xfrm>
          <a:prstGeom prst="rect">
            <a:avLst/>
          </a:prstGeom>
        </p:spPr>
        <p:txBody>
          <a:bodyPr wrap="square">
            <a:spAutoFit/>
          </a:bodyPr>
          <a:lstStyle/>
          <a:p>
            <a:pPr algn="ctr"/>
            <a:r>
              <a:rPr lang="en-CA" sz="1400" b="1" dirty="0" smtClean="0"/>
              <a:t>Late to Digital Photography</a:t>
            </a:r>
          </a:p>
        </p:txBody>
      </p:sp>
      <p:sp>
        <p:nvSpPr>
          <p:cNvPr id="11" name="Rectangle 10"/>
          <p:cNvSpPr/>
          <p:nvPr>
            <p:custDataLst>
              <p:tags r:id="rId22"/>
            </p:custDataLst>
          </p:nvPr>
        </p:nvSpPr>
        <p:spPr>
          <a:xfrm>
            <a:off x="6183143" y="3801157"/>
            <a:ext cx="2520000" cy="1169551"/>
          </a:xfrm>
          <a:prstGeom prst="rect">
            <a:avLst/>
          </a:prstGeom>
        </p:spPr>
        <p:txBody>
          <a:bodyPr wrap="square">
            <a:spAutoFit/>
          </a:bodyPr>
          <a:lstStyle/>
          <a:p>
            <a:pPr algn="l"/>
            <a:r>
              <a:rPr lang="en-CA" sz="1400" dirty="0" smtClean="0"/>
              <a:t>Kodak failed to innovate and capitalize on the demand for digital photography, as well as the printers, file-sharing, and apps that followed. </a:t>
            </a:r>
            <a:endParaRPr lang="en-CA" sz="1400" dirty="0"/>
          </a:p>
        </p:txBody>
      </p:sp>
      <p:sp>
        <p:nvSpPr>
          <p:cNvPr id="14" name="Rectangle 13"/>
          <p:cNvSpPr/>
          <p:nvPr>
            <p:custDataLst>
              <p:tags r:id="rId23"/>
            </p:custDataLst>
          </p:nvPr>
        </p:nvSpPr>
        <p:spPr>
          <a:xfrm>
            <a:off x="6093133" y="5519288"/>
            <a:ext cx="2700020" cy="523220"/>
          </a:xfrm>
          <a:prstGeom prst="rect">
            <a:avLst/>
          </a:prstGeom>
        </p:spPr>
        <p:txBody>
          <a:bodyPr wrap="square">
            <a:spAutoFit/>
          </a:bodyPr>
          <a:lstStyle/>
          <a:p>
            <a:pPr algn="l"/>
            <a:r>
              <a:rPr lang="en-CA" sz="1400" b="1" dirty="0" smtClean="0"/>
              <a:t>Stock price is roughly 96% below its peak from 1997.</a:t>
            </a:r>
            <a:endParaRPr lang="en-CA" sz="1400" b="1" dirty="0"/>
          </a:p>
        </p:txBody>
      </p:sp>
      <p:sp>
        <p:nvSpPr>
          <p:cNvPr id="22" name="Chevron 21"/>
          <p:cNvSpPr/>
          <p:nvPr>
            <p:custDataLst>
              <p:tags r:id="rId24"/>
            </p:custDataLst>
          </p:nvPr>
        </p:nvSpPr>
        <p:spPr>
          <a:xfrm rot="5400000">
            <a:off x="7330864" y="3313944"/>
            <a:ext cx="216024" cy="288032"/>
          </a:xfrm>
          <a:prstGeom prst="chevron">
            <a:avLst/>
          </a:prstGeom>
          <a:solidFill>
            <a:srgbClr val="243F54"/>
          </a:solid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5" name="Chevron 24"/>
          <p:cNvSpPr/>
          <p:nvPr>
            <p:custDataLst>
              <p:tags r:id="rId25"/>
            </p:custDataLst>
          </p:nvPr>
        </p:nvSpPr>
        <p:spPr>
          <a:xfrm rot="5400000">
            <a:off x="7335131" y="5117326"/>
            <a:ext cx="216024" cy="288032"/>
          </a:xfrm>
          <a:prstGeom prst="chevron">
            <a:avLst/>
          </a:prstGeom>
          <a:solidFill>
            <a:srgbClr val="243F54"/>
          </a:solid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2562063" name="Picture 15" descr="http://www.logostage.com/logos/Kodak.gif"/>
          <p:cNvPicPr>
            <a:picLocks noChangeAspect="1" noChangeArrowheads="1"/>
          </p:cNvPicPr>
          <p:nvPr/>
        </p:nvPicPr>
        <p:blipFill>
          <a:blip r:embed="rId33" cstate="print"/>
          <a:srcRect/>
          <a:stretch>
            <a:fillRect/>
          </a:stretch>
        </p:blipFill>
        <p:spPr bwMode="auto">
          <a:xfrm>
            <a:off x="6525332" y="2045376"/>
            <a:ext cx="1827088" cy="469416"/>
          </a:xfrm>
          <a:prstGeom prst="rect">
            <a:avLst/>
          </a:prstGeom>
          <a:noFill/>
        </p:spPr>
      </p:pic>
      <p:sp>
        <p:nvSpPr>
          <p:cNvPr id="32" name="Title 1"/>
          <p:cNvSpPr txBox="1">
            <a:spLocks/>
          </p:cNvSpPr>
          <p:nvPr>
            <p:custDataLst>
              <p:tags r:id="rId26"/>
            </p:custDataLst>
          </p:nvPr>
        </p:nvSpPr>
        <p:spPr bwMode="auto">
          <a:xfrm>
            <a:off x="252828" y="1160748"/>
            <a:ext cx="8625780" cy="68407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ts val="2600"/>
              </a:lnSpc>
              <a:spcBef>
                <a:spcPct val="0"/>
              </a:spcBef>
              <a:spcAft>
                <a:spcPct val="0"/>
              </a:spcAft>
              <a:buClrTx/>
              <a:buSzTx/>
              <a:buFontTx/>
              <a:buNone/>
              <a:tabLst/>
              <a:defRPr/>
            </a:pPr>
            <a:r>
              <a:rPr kumimoji="0" lang="en-CA" b="1" i="0" u="none" strike="noStrike" kern="1200" cap="none" spc="0" normalizeH="0" baseline="0" noProof="0" dirty="0" smtClean="0">
                <a:ln>
                  <a:noFill/>
                </a:ln>
                <a:solidFill>
                  <a:schemeClr val="tx1"/>
                </a:solidFill>
                <a:effectLst/>
                <a:uLnTx/>
                <a:uFillTx/>
                <a:latin typeface="+mn-lt"/>
                <a:ea typeface="+mj-ea"/>
                <a:cs typeface="+mj-cs"/>
              </a:rPr>
              <a:t>Innovation “inaction</a:t>
            </a:r>
            <a:r>
              <a:rPr kumimoji="0" lang="en-CA" b="1" i="1" u="none" strike="noStrike" kern="1200" cap="none" spc="0" normalizeH="0" baseline="0" noProof="0" dirty="0" smtClean="0">
                <a:ln>
                  <a:noFill/>
                </a:ln>
                <a:solidFill>
                  <a:schemeClr val="tx1"/>
                </a:solidFill>
                <a:effectLst/>
                <a:uLnTx/>
                <a:uFillTx/>
                <a:latin typeface="+mn-lt"/>
                <a:ea typeface="+mj-ea"/>
                <a:cs typeface="+mj-cs"/>
              </a:rPr>
              <a:t>” </a:t>
            </a:r>
            <a:r>
              <a:rPr kumimoji="0" lang="en-CA" b="1" i="0" u="none" strike="noStrike" kern="1200" cap="none" spc="0" normalizeH="0" baseline="0" noProof="0" dirty="0" smtClean="0">
                <a:ln>
                  <a:noFill/>
                </a:ln>
                <a:solidFill>
                  <a:schemeClr val="tx1"/>
                </a:solidFill>
                <a:effectLst/>
                <a:uLnTx/>
                <a:uFillTx/>
                <a:latin typeface="+mn-lt"/>
                <a:ea typeface="+mj-ea"/>
                <a:cs typeface="+mj-cs"/>
              </a:rPr>
              <a:t>can be detrimental to revenues, market share, and brand loyalty.</a:t>
            </a:r>
            <a:endParaRPr kumimoji="0" lang="en-CA" b="1" i="1" u="none" strike="noStrike" kern="1200" cap="none" spc="0" normalizeH="0" baseline="0" noProof="0" dirty="0">
              <a:ln>
                <a:noFill/>
              </a:ln>
              <a:solidFill>
                <a:schemeClr val="tx1"/>
              </a:solidFill>
              <a:effectLst/>
              <a:uLnTx/>
              <a:uFillTx/>
              <a:latin typeface="+mn-lt"/>
              <a:ea typeface="+mj-ea"/>
              <a:cs typeface="+mj-cs"/>
            </a:endParaRPr>
          </a:p>
        </p:txBody>
      </p:sp>
      <p:sp>
        <p:nvSpPr>
          <p:cNvPr id="3" name="TextBox 2"/>
          <p:cNvSpPr txBox="1"/>
          <p:nvPr/>
        </p:nvSpPr>
        <p:spPr>
          <a:xfrm>
            <a:off x="252828" y="6150230"/>
            <a:ext cx="8540325" cy="400110"/>
          </a:xfrm>
          <a:prstGeom prst="rect">
            <a:avLst/>
          </a:prstGeom>
          <a:noFill/>
        </p:spPr>
        <p:txBody>
          <a:bodyPr wrap="square" rtlCol="0">
            <a:spAutoFit/>
          </a:bodyPr>
          <a:lstStyle/>
          <a:p>
            <a:pPr algn="l"/>
            <a:r>
              <a:rPr lang="en-US" sz="1000" dirty="0" smtClean="0"/>
              <a:t/>
            </a:r>
            <a:br>
              <a:rPr lang="en-US" sz="1000" dirty="0" smtClean="0"/>
            </a:br>
            <a:r>
              <a:rPr lang="en-US" sz="1000" dirty="0" smtClean="0"/>
              <a:t>For more information, see the </a:t>
            </a:r>
            <a:r>
              <a:rPr lang="en-US" sz="1000" dirty="0" smtClean="0">
                <a:hlinkClick r:id="" action="ppaction://noaction"/>
              </a:rPr>
              <a:t>Appendix – Innovation “Inaction” Risk. </a:t>
            </a:r>
            <a:endParaRPr lang="en-US" sz="1000" dirty="0"/>
          </a:p>
        </p:txBody>
      </p:sp>
      <p:pic>
        <p:nvPicPr>
          <p:cNvPr id="30" name="Picture 29" descr="sample_linkbar-itrgNEW.gif">
            <a:hlinkClick r:id="rId34"/>
          </p:cNvPr>
          <p:cNvPicPr>
            <a:picLocks noChangeAspect="1"/>
          </p:cNvPicPr>
          <p:nvPr/>
        </p:nvPicPr>
        <p:blipFill>
          <a:blip r:embed="rId3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4132892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655" y="263648"/>
            <a:ext cx="8625780" cy="864096"/>
          </a:xfrm>
        </p:spPr>
        <p:txBody>
          <a:bodyPr/>
          <a:lstStyle/>
          <a:p>
            <a:r>
              <a:rPr lang="en-CA" dirty="0" smtClean="0"/>
              <a:t>Use your IT department to support a coordinated innovation strategy</a:t>
            </a:r>
            <a:endParaRPr lang="en-CA" dirty="0"/>
          </a:p>
        </p:txBody>
      </p:sp>
      <p:sp>
        <p:nvSpPr>
          <p:cNvPr id="4" name="Rectangle 3"/>
          <p:cNvSpPr/>
          <p:nvPr/>
        </p:nvSpPr>
        <p:spPr>
          <a:xfrm>
            <a:off x="314325" y="5662989"/>
            <a:ext cx="8498554" cy="646331"/>
          </a:xfrm>
          <a:prstGeom prst="rect">
            <a:avLst/>
          </a:prstGeom>
          <a:solidFill>
            <a:schemeClr val="accent1"/>
          </a:solidFill>
          <a:ln>
            <a:solidFill>
              <a:schemeClr val="accent2">
                <a:lumMod val="50000"/>
              </a:schemeClr>
            </a:solidFill>
          </a:ln>
        </p:spPr>
        <p:txBody>
          <a:bodyPr wrap="square">
            <a:spAutoFit/>
          </a:bodyPr>
          <a:lstStyle/>
          <a:p>
            <a:pPr algn="l"/>
            <a:r>
              <a:rPr lang="en-CA" sz="1200" dirty="0" smtClean="0">
                <a:solidFill>
                  <a:schemeClr val="bg1"/>
                </a:solidFill>
              </a:rPr>
              <a:t>Organizations encounter many stumbling blocks when trying to coordinate their innovation initiatives. IT is well positioned to help overcome this. Keep reading this set to discover how to position your IT department to improve the innovation process in your company.</a:t>
            </a:r>
          </a:p>
        </p:txBody>
      </p:sp>
      <p:sp>
        <p:nvSpPr>
          <p:cNvPr id="11" name="Text Placeholder 10"/>
          <p:cNvSpPr>
            <a:spLocks noGrp="1"/>
          </p:cNvSpPr>
          <p:nvPr>
            <p:ph type="body" sz="quarter" idx="4294967295"/>
          </p:nvPr>
        </p:nvSpPr>
        <p:spPr>
          <a:xfrm>
            <a:off x="269444" y="1127744"/>
            <a:ext cx="8620124" cy="657225"/>
          </a:xfrm>
          <a:prstGeom prst="rect">
            <a:avLst/>
          </a:prstGeom>
        </p:spPr>
        <p:txBody>
          <a:bodyPr/>
          <a:lstStyle/>
          <a:p>
            <a:pPr marL="0" indent="0">
              <a:buNone/>
            </a:pPr>
            <a:r>
              <a:rPr lang="en-CA" sz="1800" b="1" dirty="0" smtClean="0"/>
              <a:t>Problems in innovation may not stem from a lack of ideas, but from poor governance, development, culture, or processes.</a:t>
            </a:r>
            <a:endParaRPr lang="en-CA" sz="1800" b="1" dirty="0"/>
          </a:p>
        </p:txBody>
      </p:sp>
      <p:grpSp>
        <p:nvGrpSpPr>
          <p:cNvPr id="19" name="Group 18"/>
          <p:cNvGrpSpPr/>
          <p:nvPr/>
        </p:nvGrpSpPr>
        <p:grpSpPr>
          <a:xfrm>
            <a:off x="269444" y="3032956"/>
            <a:ext cx="4865797" cy="1404156"/>
            <a:chOff x="269444" y="3032956"/>
            <a:chExt cx="4865797" cy="1404156"/>
          </a:xfrm>
        </p:grpSpPr>
        <p:sp>
          <p:nvSpPr>
            <p:cNvPr id="9" name="Rectangle 8"/>
            <p:cNvSpPr/>
            <p:nvPr/>
          </p:nvSpPr>
          <p:spPr>
            <a:xfrm>
              <a:off x="275241" y="3082895"/>
              <a:ext cx="4860000" cy="1354217"/>
            </a:xfrm>
            <a:prstGeom prst="rect">
              <a:avLst/>
            </a:prstGeom>
            <a:noFill/>
          </p:spPr>
          <p:txBody>
            <a:bodyPr wrap="square">
              <a:spAutoFit/>
            </a:bodyPr>
            <a:lstStyle/>
            <a:p>
              <a:r>
                <a:rPr lang="en-CA" sz="1400" i="1" dirty="0" smtClean="0">
                  <a:latin typeface="+mj-lt"/>
                  <a:cs typeface="Calibri" pitchFamily="34" charset="0"/>
                </a:rPr>
                <a:t>82% of Fortune 500 CEOs feel their organization did an effective job of [innovation] strategic planning. However, only 14% of those same CEOs indicated that their organization did an effective job of implementing the [innovation] strategy.</a:t>
              </a:r>
            </a:p>
            <a:p>
              <a:pPr algn="r"/>
              <a:r>
                <a:rPr lang="en-CA" sz="1200" dirty="0" smtClean="0">
                  <a:latin typeface="+mn-lt"/>
                </a:rPr>
                <a:t>– Forbes Magazine in American Institute for Innovation Excellence</a:t>
              </a:r>
              <a:endParaRPr lang="en-CA" sz="1200" dirty="0">
                <a:latin typeface="+mn-lt"/>
              </a:endParaRPr>
            </a:p>
          </p:txBody>
        </p:sp>
        <p:pic>
          <p:nvPicPr>
            <p:cNvPr id="14" name="Picture 13" descr="quote2.wmf"/>
            <p:cNvPicPr>
              <a:picLocks noChangeAspect="1"/>
            </p:cNvPicPr>
            <p:nvPr/>
          </p:nvPicPr>
          <p:blipFill>
            <a:blip r:embed="rId3" cstate="print"/>
            <a:stretch>
              <a:fillRect/>
            </a:stretch>
          </p:blipFill>
          <p:spPr>
            <a:xfrm>
              <a:off x="3635896" y="4005064"/>
              <a:ext cx="179050" cy="127893"/>
            </a:xfrm>
            <a:prstGeom prst="rect">
              <a:avLst/>
            </a:prstGeom>
          </p:spPr>
        </p:pic>
        <p:pic>
          <p:nvPicPr>
            <p:cNvPr id="15" name="Picture 14" descr="quote1.wmf"/>
            <p:cNvPicPr>
              <a:picLocks noChangeAspect="1"/>
            </p:cNvPicPr>
            <p:nvPr/>
          </p:nvPicPr>
          <p:blipFill>
            <a:blip r:embed="rId4" cstate="print"/>
            <a:stretch>
              <a:fillRect/>
            </a:stretch>
          </p:blipFill>
          <p:spPr>
            <a:xfrm>
              <a:off x="269444" y="3032956"/>
              <a:ext cx="179050" cy="127893"/>
            </a:xfrm>
            <a:prstGeom prst="rect">
              <a:avLst/>
            </a:prstGeom>
          </p:spPr>
        </p:pic>
      </p:grpSp>
      <p:grpSp>
        <p:nvGrpSpPr>
          <p:cNvPr id="23" name="Group 22"/>
          <p:cNvGrpSpPr/>
          <p:nvPr/>
        </p:nvGrpSpPr>
        <p:grpSpPr>
          <a:xfrm>
            <a:off x="275242" y="4492997"/>
            <a:ext cx="4860000" cy="1107996"/>
            <a:chOff x="275242" y="4492997"/>
            <a:chExt cx="4860000" cy="1107996"/>
          </a:xfrm>
        </p:grpSpPr>
        <p:sp>
          <p:nvSpPr>
            <p:cNvPr id="20" name="Rectangle 19"/>
            <p:cNvSpPr/>
            <p:nvPr/>
          </p:nvSpPr>
          <p:spPr>
            <a:xfrm>
              <a:off x="275242" y="4492997"/>
              <a:ext cx="4860000" cy="1107996"/>
            </a:xfrm>
            <a:prstGeom prst="rect">
              <a:avLst/>
            </a:prstGeom>
            <a:noFill/>
          </p:spPr>
          <p:txBody>
            <a:bodyPr wrap="square">
              <a:spAutoFit/>
            </a:bodyPr>
            <a:lstStyle/>
            <a:p>
              <a:r>
                <a:rPr lang="en-CA" sz="1400" i="1" dirty="0" smtClean="0">
                  <a:latin typeface="+mj-lt"/>
                  <a:cs typeface="Calibri" pitchFamily="34" charset="0"/>
                </a:rPr>
                <a:t>Companies typically realize only about</a:t>
              </a:r>
            </a:p>
            <a:p>
              <a:r>
                <a:rPr lang="en-CA" sz="1400" i="1" dirty="0" smtClean="0">
                  <a:latin typeface="+mj-lt"/>
                  <a:cs typeface="Calibri" pitchFamily="34" charset="0"/>
                </a:rPr>
                <a:t>60% of their [innovation] strategy’s potential value because of breakdowns in planning and execution.</a:t>
              </a:r>
              <a:endParaRPr lang="en-CA" sz="1400" i="1" dirty="0" smtClean="0">
                <a:latin typeface="+mj-lt"/>
              </a:endParaRPr>
            </a:p>
            <a:p>
              <a:pPr algn="r"/>
              <a:r>
                <a:rPr lang="en-CA" sz="1200" dirty="0" smtClean="0"/>
                <a:t>– Harvard Business Review in American Institute for Innovation Excellence</a:t>
              </a:r>
              <a:endParaRPr lang="en-CA" sz="1200" dirty="0"/>
            </a:p>
          </p:txBody>
        </p:sp>
        <p:pic>
          <p:nvPicPr>
            <p:cNvPr id="21" name="Picture 20" descr="quote2.wmf"/>
            <p:cNvPicPr>
              <a:picLocks noChangeAspect="1"/>
            </p:cNvPicPr>
            <p:nvPr/>
          </p:nvPicPr>
          <p:blipFill>
            <a:blip r:embed="rId3" cstate="print"/>
            <a:stretch>
              <a:fillRect/>
            </a:stretch>
          </p:blipFill>
          <p:spPr>
            <a:xfrm>
              <a:off x="4680012" y="4965352"/>
              <a:ext cx="179050" cy="127893"/>
            </a:xfrm>
            <a:prstGeom prst="rect">
              <a:avLst/>
            </a:prstGeom>
          </p:spPr>
        </p:pic>
        <p:pic>
          <p:nvPicPr>
            <p:cNvPr id="22" name="Picture 21" descr="quote1.wmf"/>
            <p:cNvPicPr>
              <a:picLocks noChangeAspect="1"/>
            </p:cNvPicPr>
            <p:nvPr/>
          </p:nvPicPr>
          <p:blipFill>
            <a:blip r:embed="rId4" cstate="print"/>
            <a:stretch>
              <a:fillRect/>
            </a:stretch>
          </p:blipFill>
          <p:spPr>
            <a:xfrm>
              <a:off x="935596" y="4501058"/>
              <a:ext cx="179050" cy="127893"/>
            </a:xfrm>
            <a:prstGeom prst="rect">
              <a:avLst/>
            </a:prstGeom>
          </p:spPr>
        </p:pic>
      </p:grpSp>
      <p:sp>
        <p:nvSpPr>
          <p:cNvPr id="28" name="Rounded Rectangle 27"/>
          <p:cNvSpPr/>
          <p:nvPr/>
        </p:nvSpPr>
        <p:spPr>
          <a:xfrm>
            <a:off x="336897" y="1789587"/>
            <a:ext cx="4810447" cy="1178979"/>
          </a:xfrm>
          <a:prstGeom prst="roundRect">
            <a:avLst>
              <a:gd name="adj" fmla="val 0"/>
            </a:avLst>
          </a:prstGeom>
          <a:solidFill>
            <a:srgbClr val="DDDECE"/>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b="1" dirty="0" smtClean="0">
                <a:solidFill>
                  <a:schemeClr val="tx1"/>
                </a:solidFill>
              </a:rPr>
              <a:t>Embed innovation into the corporate strategy. </a:t>
            </a:r>
            <a:r>
              <a:rPr lang="en-US" sz="1200" dirty="0" smtClean="0">
                <a:solidFill>
                  <a:schemeClr val="tx1"/>
                </a:solidFill>
              </a:rPr>
              <a:t>Innovation needs to be institutionalized like a business process. It needs to be nurtured and coordinated, and not just pushed to the side or something that is loosely discussed. IT can improve your organization’s innovation success and avoid failing to execute by reducing the friction points of coordination.</a:t>
            </a:r>
          </a:p>
        </p:txBody>
      </p:sp>
      <p:graphicFrame>
        <p:nvGraphicFramePr>
          <p:cNvPr id="25" name="Chart 24"/>
          <p:cNvGraphicFramePr/>
          <p:nvPr/>
        </p:nvGraphicFramePr>
        <p:xfrm>
          <a:off x="5133975" y="1844824"/>
          <a:ext cx="3581400" cy="3571503"/>
        </p:xfrm>
        <a:graphic>
          <a:graphicData uri="http://schemas.openxmlformats.org/drawingml/2006/chart">
            <c:chart xmlns:c="http://schemas.openxmlformats.org/drawingml/2006/chart" xmlns:r="http://schemas.openxmlformats.org/officeDocument/2006/relationships" r:id="rId5"/>
          </a:graphicData>
        </a:graphic>
      </p:graphicFrame>
      <p:sp>
        <p:nvSpPr>
          <p:cNvPr id="27" name="Rectangle 26"/>
          <p:cNvSpPr/>
          <p:nvPr/>
        </p:nvSpPr>
        <p:spPr>
          <a:xfrm>
            <a:off x="5732228" y="1783229"/>
            <a:ext cx="3268264" cy="430887"/>
          </a:xfrm>
          <a:prstGeom prst="rect">
            <a:avLst/>
          </a:prstGeom>
        </p:spPr>
        <p:txBody>
          <a:bodyPr wrap="square">
            <a:spAutoFit/>
          </a:bodyPr>
          <a:lstStyle/>
          <a:p>
            <a:pPr marL="228600">
              <a:defRPr sz="1100" b="1" i="0" u="none" strike="noStrike" kern="1200" baseline="0">
                <a:solidFill>
                  <a:srgbClr val="333333"/>
                </a:solidFill>
                <a:latin typeface="Arial" pitchFamily="34" charset="0"/>
                <a:ea typeface="+mn-ea"/>
                <a:cs typeface="Arial" pitchFamily="34" charset="0"/>
              </a:defRPr>
            </a:pPr>
            <a:r>
              <a:rPr lang="en-US" dirty="0" smtClean="0"/>
              <a:t>Enterprise-wide Coordination Improves Innovation Success</a:t>
            </a:r>
            <a:r>
              <a:rPr lang="en-US" baseline="30000" dirty="0" smtClean="0"/>
              <a:t>1</a:t>
            </a:r>
            <a:endParaRPr lang="en-US" baseline="30000" dirty="0"/>
          </a:p>
        </p:txBody>
      </p:sp>
      <p:sp>
        <p:nvSpPr>
          <p:cNvPr id="33" name="TextBox 32"/>
          <p:cNvSpPr txBox="1"/>
          <p:nvPr/>
        </p:nvSpPr>
        <p:spPr>
          <a:xfrm>
            <a:off x="5796136" y="2132856"/>
            <a:ext cx="3168352" cy="246221"/>
          </a:xfrm>
          <a:prstGeom prst="rect">
            <a:avLst/>
          </a:prstGeom>
          <a:noFill/>
        </p:spPr>
        <p:txBody>
          <a:bodyPr wrap="square" rtlCol="0">
            <a:spAutoFit/>
          </a:bodyPr>
          <a:lstStyle/>
          <a:p>
            <a:r>
              <a:rPr lang="en-US" sz="1000" dirty="0" smtClean="0"/>
              <a:t>Source: Info-Tech Research Group, </a:t>
            </a:r>
            <a:r>
              <a:rPr lang="en-US" sz="1000" i="1" dirty="0" smtClean="0"/>
              <a:t>N = 57</a:t>
            </a:r>
            <a:endParaRPr lang="en-US" sz="1000" i="1" dirty="0"/>
          </a:p>
        </p:txBody>
      </p:sp>
      <p:cxnSp>
        <p:nvCxnSpPr>
          <p:cNvPr id="34" name="Elbow Connector 33"/>
          <p:cNvCxnSpPr/>
          <p:nvPr/>
        </p:nvCxnSpPr>
        <p:spPr>
          <a:xfrm flipV="1">
            <a:off x="6816236" y="3284984"/>
            <a:ext cx="960120" cy="128016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6768355" y="3723506"/>
            <a:ext cx="935993" cy="245554"/>
          </a:xfrm>
          <a:prstGeom prst="ellipse">
            <a:avLst/>
          </a:prstGeom>
          <a:solidFill>
            <a:schemeClr val="bg1"/>
          </a:solidFill>
          <a:ln w="12700">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+293%</a:t>
            </a:r>
            <a:endParaRPr lang="en-US" sz="1200" b="1" dirty="0">
              <a:solidFill>
                <a:schemeClr val="tx1"/>
              </a:solidFill>
            </a:endParaRPr>
          </a:p>
        </p:txBody>
      </p:sp>
      <p:pic>
        <p:nvPicPr>
          <p:cNvPr id="24" name="Picture 23" descr="sample_linkbar-itrgNEW.gif">
            <a:hlinkClick r:id="rId6"/>
          </p:cNvPr>
          <p:cNvPicPr>
            <a:picLocks noChangeAspect="1"/>
          </p:cNvPicPr>
          <p:nvPr/>
        </p:nvPicPr>
        <p:blipFill>
          <a:blip r:embed="rId7"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38"/>
  <p:tag name="ISPRING_SCORM_RATE_SLIDES" val="1"/>
  <p:tag name="ISPRING_SCORM_RATE_QUIZZES" val="0"/>
  <p:tag name="ISPRING_SCORM_PASSING_SCORE" val="100.0000000000"/>
  <p:tag name="GENSWF_OUTPUT_FILE_NAME" val="it-Institutionalize-Innovation-Through-IT-SB-SF"/>
  <p:tag name="ISPRING_RESOURCE_PATHS_HASH_2" val="6a63446e8e9fe5adaba0ebfc4862c6c763f0f19b"/>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YeZsm86i3EeoyI4C7y2ZEg"/>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h8cxRATfTkuc8zFeRC8KP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OPZNqpdv_0mIWpKpOEugnw"/>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h8cxRATfTkuc8zFeRC8KPQ"/>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OPZNqpdv_0mIWpKpOEugnw"/>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FyPAEUBzu0.3wCBtjjBdKQ"/>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FyPAEUBzu0.3wCBtjjBdKQ"/>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FyPAEUBzu0.3wCBtjjBdKQ"/>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FyPAEUBzu0.3wCBtjjBdK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eZsm86i3EeoyI4C7y2ZE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YeZsm86i3EeoyI4C7y2ZE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YeZsm86i3EeoyI4C7y2ZE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a.knKkUAvkCJeZXJo5R.4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onFabLcq702QEwu0j2n.M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6rMjtGf.Uu5iN8nyZNqi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CUtyMLqlNkS.PbtA2_Iwb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Xy6O64qrWUyhO8MreZvqW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y.vyIi.B00elkmtW99vnq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LBAlHwbsF0aJFHAvjPOPz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XoWLSkQ2Xke75MWiQ9P7b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egnDvwxKhUiL02WWLDguK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k9vJcKqGFUSj81EaXwuLj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lTqbSuDY.0.YTl7aj5uSY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t7putsuD2UiK5DT97Zf5w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M9JzJg7jg0.oA4ZFypJSC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Hbu0VZGfOk2YvkROaiMLg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wZcxSekNyU6OCrdW.Qaep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a7J0vxct5USDKi4yLyNME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p2Mjmk10YUKJ3OUg2r9Cl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YyD9aGDtekyF_JQFXJuYt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AIJ0dPhjoEGMlXRUeRFGj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2sEaHThnlEO3EA3ir0h71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ZElNjnJq0uAOVob4o5EU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wgnDSX01O0q4AgINjBtmt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2sh0DHPVrUCEgrwZfeBJG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8ClfCDBjtEKKV9YS1zCf3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aww85GbYtkKngvtxANlZQ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qJVqyU8SGECVVil6WjSas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tHgmcyNWl0aZktWVQ7fvc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Lc1evYlZmk6gpLT.NPMGB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tK9KjVCT3USRgv3uzwQNU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vAfIUlZFyEiJDN8ZlK2H2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VS1OZiYkXU.cjTcz0ryUu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N40Z5KGR7USj7BhdAwNIB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1CsjZCyUm0q0X6PRdwpeY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xNcpEm.LnUGeNk8I4epT7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PT1Ky1Z86Uq5RPPgvbQTN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kJfEQFfwzUeJ9QYzPTkBi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4M7ab6Z7LUa.7I74IiyDf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TqcGZ4TuYEyWblexNB_zy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LMw_W6DxukyuBCC2Xam9r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lRliU618_Uqqf7wq.9ats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Ox9V.LFKNkO6R0OoIVX.C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uzQ6W6rnGU.74ke5Of3LN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QNKt44Cb50OcIsifsATg7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31r6iiFFtk2ejwVFgt1kA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IkKLNVBddUWmUM25I906f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WyC42UwYJEujFoHb5oqH2g"/>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gTicncAzPEuwQQBYuLC.q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iAnJSeusnE6njuzkHXViQA"/>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ozYMbeHfQk2MoSZg17Emz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V7_dS7MAPUScmrE4eidGy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vuzHCccVXE2NYaT.Xe5Ysg"/>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zMBaVLH4N0mkJ1nndvkn.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u1fy0.WHlk26742CT9lHq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2kJAMPtflE2Q7ag1mCSro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2Tu15I30gkKPni_0I.YaQ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kaydzyZGPESYqbO01O7BK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OZ1fM69Y.kqijqi_znvrq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9zVwgpAaGEuS_kVaybs4v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gU_l8e6.4EKozY0MYEMcXQ"/>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dCSzgr4wMUKLQqbBLcbdWw"/>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GMVAI1zXAkyk7TGYcRbTL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QgRnHhLx3UGaffd6d0GUN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NGZLUHlxJEiHP74Mk4YzO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PFf2.NA910yCWlvY.rkmN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nVHA7tM9KEqJILaTdQ9Fq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IoMClpIRk2OgmW8NSH2Z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HSiy464Eu02miWmXbg.LO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5D6X2_E5KUmleOQFrwZNX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hxcolAEbuE.zKyimwidF3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DlpmHMVK60CSVZ.WbfEj5g"/>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Imt3F7Yw106_PKyQlCRn0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MZaIq5dAJ0mX_pqEoVNmE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Q_m3f_QSCUuh3d.wBaoyug"/>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1vEnvN.YPkm0nkW5Zr08.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D2zMvXrGH0KBOEKaAbC54g"/>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hQQdkVTnEUuOTAlIRuzKQw"/>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stklC4hNhEaZDF3qKm5ehA"/>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kfRUHiXHeEe4I8dfxgNcXw"/>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P6jtGwszPkCfDnn1SzkzA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hxcolAEbuE.zKyimwidF3A"/>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Eu1if3zF0qOJZYc.aJtlw"/>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ihVZ4elVCkOoMzktmiUX5w"/>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yo1CpvQWREiziGJ8Rnxzrg"/>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Rqbmqw.L5UKyxGGI3DoKXw"/>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auJIcS70rkq0nv0BA0_BL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sRlCQBS8ZkijnWp4TG6zQ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i9fBS0QM.0GlW2qa5xtH7w"/>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SUkxDrKT5UiyRL8hsw3fiQ"/>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FyPAEUBzu0.3wCBtjjBdK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themeOverride>
</file>

<file path=docProps/app.xml><?xml version="1.0" encoding="utf-8"?>
<Properties xmlns="http://schemas.openxmlformats.org/officeDocument/2006/extended-properties" xmlns:vt="http://schemas.openxmlformats.org/officeDocument/2006/docPropsVTypes">
  <Template/>
  <TotalTime>0</TotalTime>
  <Words>2213</Words>
  <Application>Microsoft Office PowerPoint</Application>
  <PresentationFormat>On-screen Show (4:3)</PresentationFormat>
  <Paragraphs>196</Paragraphs>
  <Slides>12</Slides>
  <Notes>12</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22" baseType="lpstr">
      <vt:lpstr>Arial</vt:lpstr>
      <vt:lpstr>Calibri</vt:lpstr>
      <vt:lpstr>Courier New</vt:lpstr>
      <vt:lpstr>Georgia</vt:lpstr>
      <vt:lpstr>Helvetica</vt:lpstr>
      <vt:lpstr>Times New Roman</vt:lpstr>
      <vt:lpstr>Wingdings</vt:lpstr>
      <vt:lpstr>Office Theme</vt:lpstr>
      <vt:lpstr>1_Office Theme</vt:lpstr>
      <vt:lpstr>think-cell Slide</vt:lpstr>
      <vt:lpstr>PowerPoint Presentation</vt:lpstr>
      <vt:lpstr>Introduction</vt:lpstr>
      <vt:lpstr>Executive Summary</vt:lpstr>
      <vt:lpstr>Follow Info-Tech’s Innovation Roadmap to drive innovation throughout your organization</vt:lpstr>
      <vt:lpstr>The Business’ access to disruptive technologies is exposing IT to the risk of marginalization and reduced involvement</vt:lpstr>
      <vt:lpstr>IT is well positioned to facilitate innovation like any other business process</vt:lpstr>
      <vt:lpstr>IT must get the basics right to gain the credibility needed from the Business before facilitating enterprise innovation</vt:lpstr>
      <vt:lpstr>Put the measures in place to avoid the risks of not innovating</vt:lpstr>
      <vt:lpstr>Use your IT department to support a coordinated innovation strategy</vt:lpstr>
      <vt:lpstr>This solution set will help position IT as an innovation partner and facilitator in the organization</vt:lpstr>
      <vt:lpstr>PowerPoint Presentation</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2013-02-04T16:26:51Z</dcterms:created>
  <dcterms:modified xsi:type="dcterms:W3CDTF">2013-04-12T13:50:16Z</dcterms:modified>
</cp:coreProperties>
</file>