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tags/tag8.xml" ContentType="application/vnd.openxmlformats-officedocument.presentationml.tags+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tags/tag28.xml" ContentType="application/vnd.openxmlformats-officedocument.presentationml.tags+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24.xml" ContentType="application/vnd.openxmlformats-officedocument.presentationml.tags+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tags/tag29.xml" ContentType="application/vnd.openxmlformats-officedocument.presentationml.tags+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slideLayouts/slideLayout100.xml" ContentType="application/vnd.openxmlformats-officedocument.presentationml.slideLayout+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slideLayouts/slideLayout89.xml" ContentType="application/vnd.openxmlformats-officedocument.presentationml.slideLayout+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tags/tag3.xml" ContentType="application/vnd.openxmlformats-officedocument.presentationml.tags+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tags/tag26.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tags/tag11.xml" ContentType="application/vnd.openxmlformats-officedocument.presentationml.tags+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ags/tag4.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841" r:id="rId2"/>
    <p:sldMasterId id="2147483868" r:id="rId3"/>
    <p:sldMasterId id="2147483990" r:id="rId4"/>
  </p:sldMasterIdLst>
  <p:notesMasterIdLst>
    <p:notesMasterId r:id="rId15"/>
  </p:notesMasterIdLst>
  <p:handoutMasterIdLst>
    <p:handoutMasterId r:id="rId16"/>
  </p:handoutMasterIdLst>
  <p:sldIdLst>
    <p:sldId id="433" r:id="rId5"/>
    <p:sldId id="434" r:id="rId6"/>
    <p:sldId id="435" r:id="rId7"/>
    <p:sldId id="460" r:id="rId8"/>
    <p:sldId id="421" r:id="rId9"/>
    <p:sldId id="288" r:id="rId10"/>
    <p:sldId id="493" r:id="rId11"/>
    <p:sldId id="494" r:id="rId12"/>
    <p:sldId id="437" r:id="rId13"/>
    <p:sldId id="498" r:id="rId14"/>
  </p:sldIdLst>
  <p:sldSz cx="9144000" cy="6858000" type="screen4x3"/>
  <p:notesSz cx="6858000" cy="9144000"/>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7FAC85"/>
    <a:srgbClr val="D3D150"/>
    <a:srgbClr val="38563C"/>
    <a:srgbClr val="C77709"/>
    <a:srgbClr val="243F54"/>
    <a:srgbClr val="998F57"/>
    <a:srgbClr val="7B7B7B"/>
    <a:srgbClr val="CECECE"/>
    <a:srgbClr val="2576B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47" autoAdjust="0"/>
    <p:restoredTop sz="90376" autoAdjust="0"/>
  </p:normalViewPr>
  <p:slideViewPr>
    <p:cSldViewPr snapToObjects="1">
      <p:cViewPr varScale="1">
        <p:scale>
          <a:sx n="114" d="100"/>
          <a:sy n="114" d="100"/>
        </p:scale>
        <p:origin x="-504" y="-102"/>
      </p:cViewPr>
      <p:guideLst>
        <p:guide orient="horz"/>
        <p:guide pos="1422"/>
      </p:guideLst>
    </p:cSldViewPr>
  </p:slideViewPr>
  <p:outlineViewPr>
    <p:cViewPr>
      <p:scale>
        <a:sx n="33" d="100"/>
        <a:sy n="33" d="100"/>
      </p:scale>
      <p:origin x="48"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28/02/2012</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 xmlns:p14="http://schemas.microsoft.com/office/powerpoint/2010/main" val="206158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 xmlns:p14="http://schemas.microsoft.com/office/powerpoint/2010/main" val="2045458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 xmlns:p14="http://schemas.microsoft.com/office/powerpoint/2010/main" val="3662178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 xmlns:p14="http://schemas.microsoft.com/office/powerpoint/2010/main" val="1832017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 xmlns:p14="http://schemas.microsoft.com/office/powerpoint/2010/main" val="1169781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 xmlns:p14="http://schemas.microsoft.com/office/powerpoint/2010/main" val="101290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6165549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17708060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08051284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26238895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58119037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03170858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58682893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03593500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70022981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userDrawn="1">
  <p:cSld name="1_Right Blank - BD Edit No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120034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extLst>
      <p:ext uri="{BB962C8B-B14F-4D97-AF65-F5344CB8AC3E}">
        <p14:creationId xmlns="" xmlns:p14="http://schemas.microsoft.com/office/powerpoint/2010/main" val="146067707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 xmlns:p14="http://schemas.microsoft.com/office/powerpoint/2010/main" val="3672757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flipH="1">
            <a:off x="4572000" y="2420890"/>
            <a:ext cx="5" cy="381642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 xmlns:p14="http://schemas.microsoft.com/office/powerpoint/2010/main" val="39398585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29120186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7691958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395427166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5441615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 xmlns:p14="http://schemas.microsoft.com/office/powerpoint/2010/main" val="10843806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7429935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1354689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9910571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5543934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30917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3326628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latin typeface="Aria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 xmlns:p14="http://schemas.microsoft.com/office/powerpoint/2010/main" val="21327852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1543481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8763290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2444358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9857554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6678947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385076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0021128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14561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245078"/>
            <a:ext cx="1410568" cy="1548443"/>
          </a:xfrm>
          <a:prstGeom prst="rect">
            <a:avLst/>
          </a:prstGeom>
        </p:spPr>
      </p:pic>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4042182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7088637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2933392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extLst>
      <p:ext uri="{BB962C8B-B14F-4D97-AF65-F5344CB8AC3E}">
        <p14:creationId xmlns="" xmlns:p14="http://schemas.microsoft.com/office/powerpoint/2010/main" val="5709616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 xmlns:p14="http://schemas.microsoft.com/office/powerpoint/2010/main" val="3061331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a:off x="4572005" y="2420890"/>
            <a:ext cx="0" cy="345638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 xmlns:p14="http://schemas.microsoft.com/office/powerpoint/2010/main" val="11686508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2223163737"/>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8855570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6502724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405661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 xmlns:p14="http://schemas.microsoft.com/office/powerpoint/2010/main" val="37146650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9321580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2619619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5593269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41578262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4880538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3938721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latin typeface="Aria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 xmlns:p14="http://schemas.microsoft.com/office/powerpoint/2010/main" val="5121091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7555525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8169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1942670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964731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662518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5561000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61333534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76767072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11891385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2589780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41187650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extLst>
      <p:ext uri="{BB962C8B-B14F-4D97-AF65-F5344CB8AC3E}">
        <p14:creationId xmlns="" xmlns:p14="http://schemas.microsoft.com/office/powerpoint/2010/main" val="22737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extLst>
      <p:ext uri="{BB962C8B-B14F-4D97-AF65-F5344CB8AC3E}">
        <p14:creationId xmlns="" xmlns:p14="http://schemas.microsoft.com/office/powerpoint/2010/main" val="321418195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2697481" y="4403420"/>
            <a:ext cx="374904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6746441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157832507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 xmlns:p14="http://schemas.microsoft.com/office/powerpoint/2010/main" val="378411643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2705583446"/>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 xmlns:p14="http://schemas.microsoft.com/office/powerpoint/2010/main" val="2184111552"/>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65610702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9844355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93703580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95138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Right Blank - BD Edit">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270946" y="3300333"/>
            <a:ext cx="3991135"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32906384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Right Blank - BD Edit Long">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2710230" y="3861049"/>
            <a:ext cx="5112569" cy="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 xmlns:p14="http://schemas.microsoft.com/office/powerpoint/2010/main" val="34154453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86971848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281743541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59582331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86364214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latin typeface="Aria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 xmlns:p14="http://schemas.microsoft.com/office/powerpoint/2010/main" val="97007167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123709909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Tree>
    <p:extLst>
      <p:ext uri="{BB962C8B-B14F-4D97-AF65-F5344CB8AC3E}">
        <p14:creationId xmlns="" xmlns:p14="http://schemas.microsoft.com/office/powerpoint/2010/main" val="32909486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latin typeface="Aria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latin typeface="Aria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 xmlns:p14="http://schemas.microsoft.com/office/powerpoint/2010/main" val="327556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18" Type="http://schemas.openxmlformats.org/officeDocument/2006/relationships/slideLayout" Target="../slideLayouts/slideLayout70.xml"/><Relationship Id="rId26" Type="http://schemas.openxmlformats.org/officeDocument/2006/relationships/slideLayout" Target="../slideLayouts/slideLayout78.xml"/><Relationship Id="rId3" Type="http://schemas.openxmlformats.org/officeDocument/2006/relationships/slideLayout" Target="../slideLayouts/slideLayout55.xml"/><Relationship Id="rId21" Type="http://schemas.openxmlformats.org/officeDocument/2006/relationships/slideLayout" Target="../slideLayouts/slideLayout73.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5" Type="http://schemas.openxmlformats.org/officeDocument/2006/relationships/slideLayout" Target="../slideLayouts/slideLayout77.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0" Type="http://schemas.openxmlformats.org/officeDocument/2006/relationships/slideLayout" Target="../slideLayouts/slideLayout72.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24" Type="http://schemas.openxmlformats.org/officeDocument/2006/relationships/slideLayout" Target="../slideLayouts/slideLayout76.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23" Type="http://schemas.openxmlformats.org/officeDocument/2006/relationships/slideLayout" Target="../slideLayouts/slideLayout75.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 Id="rId22" Type="http://schemas.openxmlformats.org/officeDocument/2006/relationships/slideLayout" Target="../slideLayouts/slideLayout74.xml"/><Relationship Id="rId27"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18" Type="http://schemas.openxmlformats.org/officeDocument/2006/relationships/slideLayout" Target="../slideLayouts/slideLayout96.xml"/><Relationship Id="rId26" Type="http://schemas.openxmlformats.org/officeDocument/2006/relationships/slideLayout" Target="../slideLayouts/slideLayout104.xml"/><Relationship Id="rId3" Type="http://schemas.openxmlformats.org/officeDocument/2006/relationships/slideLayout" Target="../slideLayouts/slideLayout81.xml"/><Relationship Id="rId21" Type="http://schemas.openxmlformats.org/officeDocument/2006/relationships/slideLayout" Target="../slideLayouts/slideLayout99.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17" Type="http://schemas.openxmlformats.org/officeDocument/2006/relationships/slideLayout" Target="../slideLayouts/slideLayout95.xml"/><Relationship Id="rId25" Type="http://schemas.openxmlformats.org/officeDocument/2006/relationships/slideLayout" Target="../slideLayouts/slideLayout103.xml"/><Relationship Id="rId2" Type="http://schemas.openxmlformats.org/officeDocument/2006/relationships/slideLayout" Target="../slideLayouts/slideLayout80.xml"/><Relationship Id="rId16" Type="http://schemas.openxmlformats.org/officeDocument/2006/relationships/slideLayout" Target="../slideLayouts/slideLayout94.xml"/><Relationship Id="rId20" Type="http://schemas.openxmlformats.org/officeDocument/2006/relationships/slideLayout" Target="../slideLayouts/slideLayout98.xml"/><Relationship Id="rId29" Type="http://schemas.openxmlformats.org/officeDocument/2006/relationships/slideLayout" Target="../slideLayouts/slideLayout107.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24" Type="http://schemas.openxmlformats.org/officeDocument/2006/relationships/slideLayout" Target="../slideLayouts/slideLayout102.xml"/><Relationship Id="rId32" Type="http://schemas.openxmlformats.org/officeDocument/2006/relationships/theme" Target="../theme/theme4.xml"/><Relationship Id="rId5" Type="http://schemas.openxmlformats.org/officeDocument/2006/relationships/slideLayout" Target="../slideLayouts/slideLayout83.xml"/><Relationship Id="rId15" Type="http://schemas.openxmlformats.org/officeDocument/2006/relationships/slideLayout" Target="../slideLayouts/slideLayout93.xml"/><Relationship Id="rId23" Type="http://schemas.openxmlformats.org/officeDocument/2006/relationships/slideLayout" Target="../slideLayouts/slideLayout101.xml"/><Relationship Id="rId28" Type="http://schemas.openxmlformats.org/officeDocument/2006/relationships/slideLayout" Target="../slideLayouts/slideLayout106.xml"/><Relationship Id="rId10" Type="http://schemas.openxmlformats.org/officeDocument/2006/relationships/slideLayout" Target="../slideLayouts/slideLayout88.xml"/><Relationship Id="rId19" Type="http://schemas.openxmlformats.org/officeDocument/2006/relationships/slideLayout" Target="../slideLayouts/slideLayout97.xml"/><Relationship Id="rId31" Type="http://schemas.openxmlformats.org/officeDocument/2006/relationships/slideLayout" Target="../slideLayouts/slideLayout109.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 Id="rId22" Type="http://schemas.openxmlformats.org/officeDocument/2006/relationships/slideLayout" Target="../slideLayouts/slideLayout100.xml"/><Relationship Id="rId27" Type="http://schemas.openxmlformats.org/officeDocument/2006/relationships/slideLayout" Target="../slideLayouts/slideLayout105.xml"/><Relationship Id="rId30" Type="http://schemas.openxmlformats.org/officeDocument/2006/relationships/slideLayout" Target="../slideLayouts/slideLayout10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latin typeface="Arial"/>
              </a:rPr>
              <a:t>Info-Tech Research Group</a:t>
            </a:r>
            <a:endParaRPr lang="en-CA" sz="1000" dirty="0">
              <a:solidFill>
                <a:srgbClr val="FFFFFF"/>
              </a:solidFill>
              <a:latin typeface="Aria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latin typeface="Arial"/>
              </a:rPr>
              <a:pPr marL="179388" algn="l"/>
              <a:t>‹#›</a:t>
            </a:fld>
            <a:endParaRPr lang="en-CA" sz="1000" dirty="0">
              <a:solidFill>
                <a:srgbClr val="FFFFFF"/>
              </a:solidFill>
              <a:latin typeface="Arial"/>
            </a:endParaRPr>
          </a:p>
        </p:txBody>
      </p:sp>
    </p:spTree>
    <p:extLst>
      <p:ext uri="{BB962C8B-B14F-4D97-AF65-F5344CB8AC3E}">
        <p14:creationId xmlns="" xmlns:p14="http://schemas.microsoft.com/office/powerpoint/2010/main" val="2316815808"/>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 id="2147483858" r:id="rId17"/>
    <p:sldLayoutId id="2147483859" r:id="rId18"/>
    <p:sldLayoutId id="2147483860" r:id="rId19"/>
    <p:sldLayoutId id="2147483861" r:id="rId20"/>
    <p:sldLayoutId id="2147483862" r:id="rId21"/>
    <p:sldLayoutId id="2147483863" r:id="rId22"/>
    <p:sldLayoutId id="2147483864" r:id="rId23"/>
    <p:sldLayoutId id="2147483865" r:id="rId24"/>
    <p:sldLayoutId id="2147483866" r:id="rId25"/>
    <p:sldLayoutId id="2147483867"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latin typeface="Arial"/>
              </a:rPr>
              <a:t>Info-Tech Research Group</a:t>
            </a:r>
            <a:endParaRPr lang="en-CA" sz="1000" dirty="0">
              <a:solidFill>
                <a:srgbClr val="FFFFFF"/>
              </a:solidFill>
              <a:latin typeface="Aria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latin typeface="Arial"/>
              </a:rPr>
              <a:pPr marL="179388" algn="l"/>
              <a:t>‹#›</a:t>
            </a:fld>
            <a:endParaRPr lang="en-CA" sz="1000" dirty="0">
              <a:solidFill>
                <a:srgbClr val="FFFFFF"/>
              </a:solidFill>
              <a:latin typeface="Arial"/>
            </a:endParaRPr>
          </a:p>
        </p:txBody>
      </p:sp>
    </p:spTree>
    <p:extLst>
      <p:ext uri="{BB962C8B-B14F-4D97-AF65-F5344CB8AC3E}">
        <p14:creationId xmlns="" xmlns:p14="http://schemas.microsoft.com/office/powerpoint/2010/main" val="3706638368"/>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 id="2147483883" r:id="rId15"/>
    <p:sldLayoutId id="2147483884" r:id="rId16"/>
    <p:sldLayoutId id="2147483885" r:id="rId17"/>
    <p:sldLayoutId id="2147483886" r:id="rId18"/>
    <p:sldLayoutId id="2147483887" r:id="rId19"/>
    <p:sldLayoutId id="2147483888" r:id="rId20"/>
    <p:sldLayoutId id="2147483889" r:id="rId21"/>
    <p:sldLayoutId id="2147483890" r:id="rId22"/>
    <p:sldLayoutId id="2147483891" r:id="rId23"/>
    <p:sldLayoutId id="2147483892" r:id="rId24"/>
    <p:sldLayoutId id="2147483893" r:id="rId25"/>
    <p:sldLayoutId id="2147483894"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2"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l"/>
              <a:r>
                <a:rPr lang="en-CA" sz="1000" dirty="0" smtClean="0">
                  <a:solidFill>
                    <a:srgbClr val="FFFFFF"/>
                  </a:solidFill>
                  <a:latin typeface="Arial"/>
                </a:rPr>
                <a:t>Info-Tech Research Group</a:t>
              </a:r>
              <a:endParaRPr lang="en-CA" sz="1000" dirty="0">
                <a:solidFill>
                  <a:srgbClr val="FFFFFF"/>
                </a:solidFill>
                <a:latin typeface="Arial"/>
              </a:endParaRPr>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latin typeface="Arial"/>
                </a:rPr>
                <a:pPr marL="2151063" algn="l"/>
                <a:t>‹#›</a:t>
              </a:fld>
              <a:endParaRPr lang="en-CA" sz="1000" dirty="0">
                <a:solidFill>
                  <a:srgbClr val="FFFFFF"/>
                </a:solidFill>
                <a:latin typeface="Arial"/>
              </a:endParaRPr>
            </a:p>
          </p:txBody>
        </p:sp>
      </p:grpSp>
    </p:spTree>
    <p:extLst>
      <p:ext uri="{BB962C8B-B14F-4D97-AF65-F5344CB8AC3E}">
        <p14:creationId xmlns="" xmlns:p14="http://schemas.microsoft.com/office/powerpoint/2010/main" val="101245286"/>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 id="2147484003" r:id="rId13"/>
    <p:sldLayoutId id="2147484004" r:id="rId14"/>
    <p:sldLayoutId id="2147484005" r:id="rId15"/>
    <p:sldLayoutId id="2147484006" r:id="rId16"/>
    <p:sldLayoutId id="2147484007" r:id="rId17"/>
    <p:sldLayoutId id="2147484008" r:id="rId18"/>
    <p:sldLayoutId id="2147484009" r:id="rId19"/>
    <p:sldLayoutId id="2147484010" r:id="rId20"/>
    <p:sldLayoutId id="2147484011" r:id="rId21"/>
    <p:sldLayoutId id="2147484012" r:id="rId22"/>
    <p:sldLayoutId id="2147484013" r:id="rId23"/>
    <p:sldLayoutId id="2147484014" r:id="rId24"/>
    <p:sldLayoutId id="2147484015" r:id="rId25"/>
    <p:sldLayoutId id="2147484016" r:id="rId26"/>
    <p:sldLayoutId id="2147484017" r:id="rId27"/>
    <p:sldLayoutId id="2147484018" r:id="rId28"/>
    <p:sldLayoutId id="2147484019" r:id="rId29"/>
    <p:sldLayoutId id="2147484020" r:id="rId30"/>
    <p:sldLayoutId id="2147484021" r:id="rId3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20.png"/><Relationship Id="rId4"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32.xml"/><Relationship Id="rId5" Type="http://schemas.openxmlformats.org/officeDocument/2006/relationships/image" Target="../media/image4.gif"/><Relationship Id="rId4"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nfotech.com/research/ss/it-design-a-customer-service-strategy-that-serves-the-social-customer" TargetMode="External"/><Relationship Id="rId13" Type="http://schemas.openxmlformats.org/officeDocument/2006/relationships/hyperlink" Target="http://www.infotech.com/research/ss/it-develop-integrate-social-media" TargetMode="External"/><Relationship Id="rId18" Type="http://schemas.openxmlformats.org/officeDocument/2006/relationships/image" Target="../media/image4.gif"/><Relationship Id="rId3" Type="http://schemas.openxmlformats.org/officeDocument/2006/relationships/tags" Target="../tags/tag3.xml"/><Relationship Id="rId7" Type="http://schemas.openxmlformats.org/officeDocument/2006/relationships/notesSlide" Target="../notesSlides/notesSlide4.xml"/><Relationship Id="rId12" Type="http://schemas.openxmlformats.org/officeDocument/2006/relationships/hyperlink" Target="http://www.infotech.com/research/ss/leveraging-social-media-for-customer-interaction" TargetMode="External"/><Relationship Id="rId17"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2" Type="http://schemas.openxmlformats.org/officeDocument/2006/relationships/tags" Target="../tags/tag2.xml"/><Relationship Id="rId16" Type="http://schemas.openxmlformats.org/officeDocument/2006/relationships/image" Target="../media/image9.jpeg"/><Relationship Id="rId1" Type="http://schemas.openxmlformats.org/officeDocument/2006/relationships/vmlDrawing" Target="../drawings/vmlDrawing1.vml"/><Relationship Id="rId6" Type="http://schemas.openxmlformats.org/officeDocument/2006/relationships/slideLayout" Target="../slideLayouts/slideLayout85.xml"/><Relationship Id="rId11" Type="http://schemas.openxmlformats.org/officeDocument/2006/relationships/hyperlink" Target="http://www.infotech.com/research/ss/vendor-landscape-plus-customer-service-knowledge-management-tools" TargetMode="External"/><Relationship Id="rId5" Type="http://schemas.openxmlformats.org/officeDocument/2006/relationships/tags" Target="../tags/tag5.xml"/><Relationship Id="rId15" Type="http://schemas.openxmlformats.org/officeDocument/2006/relationships/hyperlink" Target="http://www.infotech.com/research/ss/it-vendor-landscape-plus-field-service-automation-solution" TargetMode="External"/><Relationship Id="rId10" Type="http://schemas.openxmlformats.org/officeDocument/2006/relationships/image" Target="../media/image7.jpeg"/><Relationship Id="rId4" Type="http://schemas.openxmlformats.org/officeDocument/2006/relationships/tags" Target="../tags/tag4.xml"/><Relationship Id="rId9" Type="http://schemas.openxmlformats.org/officeDocument/2006/relationships/oleObject" Target="../embeddings/oleObject1.bin"/><Relationship Id="rId1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13" Type="http://schemas.openxmlformats.org/officeDocument/2006/relationships/image" Target="../media/image4.gif"/><Relationship Id="rId3" Type="http://schemas.openxmlformats.org/officeDocument/2006/relationships/tags" Target="../tags/tag7.xml"/><Relationship Id="rId7" Type="http://schemas.openxmlformats.org/officeDocument/2006/relationships/slideLayout" Target="../slideLayouts/slideLayout8.xml"/><Relationship Id="rId12"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tags" Target="../tags/tag10.xml"/><Relationship Id="rId11" Type="http://schemas.openxmlformats.org/officeDocument/2006/relationships/image" Target="../media/image11.png"/><Relationship Id="rId5" Type="http://schemas.openxmlformats.org/officeDocument/2006/relationships/tags" Target="../tags/tag9.xml"/><Relationship Id="rId10" Type="http://schemas.openxmlformats.org/officeDocument/2006/relationships/hyperlink" Target="http://www.infotech.com/research/ss/it-design-a-customer-service-strategy-that-serves-the-social-customer" TargetMode="External"/><Relationship Id="rId4" Type="http://schemas.openxmlformats.org/officeDocument/2006/relationships/tags" Target="../tags/tag8.xml"/><Relationship Id="rId9"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13.xml"/><Relationship Id="rId7" Type="http://schemas.openxmlformats.org/officeDocument/2006/relationships/notesSlide" Target="../notesSlides/notesSlide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8.xml"/><Relationship Id="rId11" Type="http://schemas.openxmlformats.org/officeDocument/2006/relationships/image" Target="../media/image4.gif"/><Relationship Id="rId5" Type="http://schemas.openxmlformats.org/officeDocument/2006/relationships/tags" Target="../tags/tag15.xml"/><Relationship Id="rId10"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4" Type="http://schemas.openxmlformats.org/officeDocument/2006/relationships/tags" Target="../tags/tag14.xml"/><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tags" Target="../tags/tag27.xml"/><Relationship Id="rId18" Type="http://schemas.openxmlformats.org/officeDocument/2006/relationships/tags" Target="../tags/tag32.xml"/><Relationship Id="rId26" Type="http://schemas.openxmlformats.org/officeDocument/2006/relationships/tags" Target="../tags/tag40.xml"/><Relationship Id="rId39"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3" Type="http://schemas.openxmlformats.org/officeDocument/2006/relationships/tags" Target="../tags/tag17.xml"/><Relationship Id="rId21" Type="http://schemas.openxmlformats.org/officeDocument/2006/relationships/tags" Target="../tags/tag35.xml"/><Relationship Id="rId34" Type="http://schemas.openxmlformats.org/officeDocument/2006/relationships/notesSlide" Target="../notesSlides/notesSlide8.xml"/><Relationship Id="rId7" Type="http://schemas.openxmlformats.org/officeDocument/2006/relationships/tags" Target="../tags/tag21.xml"/><Relationship Id="rId12" Type="http://schemas.openxmlformats.org/officeDocument/2006/relationships/tags" Target="../tags/tag26.xml"/><Relationship Id="rId17" Type="http://schemas.openxmlformats.org/officeDocument/2006/relationships/tags" Target="../tags/tag31.xml"/><Relationship Id="rId25" Type="http://schemas.openxmlformats.org/officeDocument/2006/relationships/tags" Target="../tags/tag39.xml"/><Relationship Id="rId33" Type="http://schemas.openxmlformats.org/officeDocument/2006/relationships/slideLayout" Target="../slideLayouts/slideLayout8.xml"/><Relationship Id="rId38" Type="http://schemas.openxmlformats.org/officeDocument/2006/relationships/image" Target="../media/image17.wmf"/><Relationship Id="rId2" Type="http://schemas.openxmlformats.org/officeDocument/2006/relationships/tags" Target="../tags/tag16.xml"/><Relationship Id="rId16" Type="http://schemas.openxmlformats.org/officeDocument/2006/relationships/tags" Target="../tags/tag30.xml"/><Relationship Id="rId20" Type="http://schemas.openxmlformats.org/officeDocument/2006/relationships/tags" Target="../tags/tag34.xml"/><Relationship Id="rId29" Type="http://schemas.openxmlformats.org/officeDocument/2006/relationships/tags" Target="../tags/tag43.xml"/><Relationship Id="rId1" Type="http://schemas.openxmlformats.org/officeDocument/2006/relationships/vmlDrawing" Target="../drawings/vmlDrawing3.vml"/><Relationship Id="rId6" Type="http://schemas.openxmlformats.org/officeDocument/2006/relationships/tags" Target="../tags/tag20.xml"/><Relationship Id="rId11" Type="http://schemas.openxmlformats.org/officeDocument/2006/relationships/tags" Target="../tags/tag25.xml"/><Relationship Id="rId24" Type="http://schemas.openxmlformats.org/officeDocument/2006/relationships/tags" Target="../tags/tag38.xml"/><Relationship Id="rId32" Type="http://schemas.openxmlformats.org/officeDocument/2006/relationships/tags" Target="../tags/tag46.xml"/><Relationship Id="rId37" Type="http://schemas.openxmlformats.org/officeDocument/2006/relationships/image" Target="../media/image16.wmf"/><Relationship Id="rId40" Type="http://schemas.openxmlformats.org/officeDocument/2006/relationships/image" Target="../media/image4.gif"/><Relationship Id="rId5" Type="http://schemas.openxmlformats.org/officeDocument/2006/relationships/tags" Target="../tags/tag19.xml"/><Relationship Id="rId15" Type="http://schemas.openxmlformats.org/officeDocument/2006/relationships/tags" Target="../tags/tag29.xml"/><Relationship Id="rId23" Type="http://schemas.openxmlformats.org/officeDocument/2006/relationships/tags" Target="../tags/tag37.xml"/><Relationship Id="rId28" Type="http://schemas.openxmlformats.org/officeDocument/2006/relationships/tags" Target="../tags/tag42.xml"/><Relationship Id="rId36" Type="http://schemas.openxmlformats.org/officeDocument/2006/relationships/oleObject" Target="../embeddings/oleObject4.bin"/><Relationship Id="rId10" Type="http://schemas.openxmlformats.org/officeDocument/2006/relationships/tags" Target="../tags/tag24.xml"/><Relationship Id="rId19" Type="http://schemas.openxmlformats.org/officeDocument/2006/relationships/tags" Target="../tags/tag33.xml"/><Relationship Id="rId31" Type="http://schemas.openxmlformats.org/officeDocument/2006/relationships/tags" Target="../tags/tag45.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tags" Target="../tags/tag28.xml"/><Relationship Id="rId22" Type="http://schemas.openxmlformats.org/officeDocument/2006/relationships/tags" Target="../tags/tag36.xml"/><Relationship Id="rId27" Type="http://schemas.openxmlformats.org/officeDocument/2006/relationships/tags" Target="../tags/tag41.xml"/><Relationship Id="rId30" Type="http://schemas.openxmlformats.org/officeDocument/2006/relationships/tags" Target="../tags/tag44.xml"/><Relationship Id="rId35"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56.xml"/><Relationship Id="rId6" Type="http://schemas.openxmlformats.org/officeDocument/2006/relationships/image" Target="../media/image4.gif"/><Relationship Id="rId5" Type="http://schemas.openxmlformats.org/officeDocument/2006/relationships/hyperlink" Target="http://www.infotech.com/research/ss/it-vendor-landscape-plus-customer-service-management-suites/it-vendor-landscape-plus-storyboard-customer-service-management-platforms?utm_source=SS_Sample&amp;utm_medium=Collateral&amp;utm_campaign=Collateral" TargetMode="External"/><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89508" y="2998019"/>
            <a:ext cx="7454900" cy="899033"/>
          </a:xfrm>
        </p:spPr>
        <p:txBody>
          <a:bodyPr/>
          <a:lstStyle/>
          <a:p>
            <a:pPr lvl="0"/>
            <a:r>
              <a:rPr lang="en-CA" smtClean="0"/>
              <a:t>Vendor Landscape Plus: Customer Service Management Platforms</a:t>
            </a:r>
            <a:endParaRPr lang="en-US" dirty="0" smtClean="0"/>
          </a:p>
        </p:txBody>
      </p:sp>
      <p:sp>
        <p:nvSpPr>
          <p:cNvPr id="8" name="Text Placeholder 7"/>
          <p:cNvSpPr>
            <a:spLocks noGrp="1"/>
          </p:cNvSpPr>
          <p:nvPr>
            <p:ph type="body" sz="quarter" idx="16"/>
          </p:nvPr>
        </p:nvSpPr>
        <p:spPr>
          <a:xfrm>
            <a:off x="774700" y="4001120"/>
            <a:ext cx="7829748" cy="508000"/>
          </a:xfrm>
        </p:spPr>
        <p:txBody>
          <a:bodyPr/>
          <a:lstStyle/>
          <a:p>
            <a:r>
              <a:rPr lang="en-CA" dirty="0" smtClean="0"/>
              <a:t>Select the right software to resolve customer servic</a:t>
            </a:r>
            <a:r>
              <a:rPr lang="en-CA" dirty="0"/>
              <a:t>e</a:t>
            </a:r>
            <a:r>
              <a:rPr lang="en-CA" dirty="0" smtClean="0"/>
              <a:t> inquiries from start to finish.</a:t>
            </a:r>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extLst>
      <p:ext uri="{BB962C8B-B14F-4D97-AF65-F5344CB8AC3E}">
        <p14:creationId xmlns="" xmlns:p14="http://schemas.microsoft.com/office/powerpoint/2010/main" val="2807391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61938" y="1268409"/>
            <a:ext cx="8620124" cy="657225"/>
          </a:xfrm>
        </p:spPr>
        <p:txBody>
          <a:bodyPr/>
          <a:lstStyle/>
          <a:p>
            <a:r>
              <a:rPr lang="en-CA" dirty="0" smtClean="0"/>
              <a:t>Select the right </a:t>
            </a:r>
            <a:r>
              <a:rPr lang="en-CA" dirty="0" smtClean="0">
                <a:solidFill>
                  <a:srgbClr val="C77709"/>
                </a:solidFill>
              </a:rPr>
              <a:t>Customer Service Management (CSM) Suite </a:t>
            </a:r>
            <a:r>
              <a:rPr lang="en-CA" dirty="0" smtClean="0"/>
              <a:t>to automate the resolution of customer inquiries across all channels, including social media.</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2" y="2420889"/>
            <a:ext cx="4206240" cy="3888430"/>
          </a:xfrm>
        </p:spPr>
        <p:txBody>
          <a:bodyPr/>
          <a:lstStyle/>
          <a:p>
            <a:pPr marL="231775" lvl="0" indent="-231775"/>
            <a:r>
              <a:rPr lang="en-US" dirty="0" smtClean="0"/>
              <a:t>IT </a:t>
            </a:r>
            <a:r>
              <a:rPr lang="en-US" dirty="0"/>
              <a:t>m</a:t>
            </a:r>
            <a:r>
              <a:rPr lang="en-US" dirty="0" smtClean="0"/>
              <a:t>anagers involved in evaluating</a:t>
            </a:r>
            <a:r>
              <a:rPr lang="en-US" smtClean="0"/>
              <a:t>, selecting, </a:t>
            </a:r>
            <a:r>
              <a:rPr lang="en-US" dirty="0" smtClean="0"/>
              <a:t>and implementing a CSM suite.</a:t>
            </a:r>
          </a:p>
          <a:p>
            <a:pPr marL="231775" lvl="0" indent="-231775"/>
            <a:endParaRPr lang="en-CA" dirty="0" smtClean="0"/>
          </a:p>
          <a:p>
            <a:pPr marL="231775" lvl="0" indent="-231775"/>
            <a:r>
              <a:rPr lang="en-US" dirty="0" smtClean="0"/>
              <a:t>Customer service </a:t>
            </a:r>
            <a:r>
              <a:rPr lang="en-US" dirty="0"/>
              <a:t>m</a:t>
            </a:r>
            <a:r>
              <a:rPr lang="en-US" dirty="0" smtClean="0"/>
              <a:t>anagers involved in the selection process for enterprise applications.</a:t>
            </a:r>
          </a:p>
          <a:p>
            <a:pPr marL="231775" lvl="0" indent="-231775"/>
            <a:endParaRPr lang="en-CA" dirty="0" smtClean="0"/>
          </a:p>
          <a:p>
            <a:pPr marL="231775" lvl="0" indent="-231775"/>
            <a:r>
              <a:rPr lang="en-US" dirty="0" smtClean="0"/>
              <a:t>Technical staff who support ongoing customer contact center operations. </a:t>
            </a:r>
          </a:p>
          <a:p>
            <a:pPr marL="231775" lvl="0" indent="-231775"/>
            <a:endParaRPr lang="en-CA" dirty="0" smtClean="0"/>
          </a:p>
          <a:p>
            <a:pPr marL="231775" lvl="0" indent="-231775"/>
            <a:r>
              <a:rPr lang="en-US" dirty="0" smtClean="0"/>
              <a:t>Senior management involved in customer service steering committees.</a:t>
            </a:r>
            <a:endParaRPr lang="en-CA" dirty="0" smtClean="0"/>
          </a:p>
          <a:p>
            <a:endParaRPr lang="en-CA" dirty="0"/>
          </a:p>
        </p:txBody>
      </p:sp>
      <p:sp>
        <p:nvSpPr>
          <p:cNvPr id="12" name="Text Placeholder 11"/>
          <p:cNvSpPr>
            <a:spLocks noGrp="1"/>
          </p:cNvSpPr>
          <p:nvPr>
            <p:ph type="body" sz="quarter" idx="23"/>
          </p:nvPr>
        </p:nvSpPr>
        <p:spPr>
          <a:xfrm>
            <a:off x="4716016" y="2420889"/>
            <a:ext cx="4206240" cy="3888430"/>
          </a:xfrm>
        </p:spPr>
        <p:txBody>
          <a:bodyPr/>
          <a:lstStyle/>
          <a:p>
            <a:pPr marL="231775" lvl="0" indent="-231775"/>
            <a:r>
              <a:rPr lang="en-CA" dirty="0" smtClean="0"/>
              <a:t>Understand how effective tools are critical for improving key customer service metrics.</a:t>
            </a:r>
          </a:p>
          <a:p>
            <a:pPr marL="231775" lvl="0" indent="-231775"/>
            <a:endParaRPr lang="en-CA" dirty="0"/>
          </a:p>
          <a:p>
            <a:pPr marL="231775" lvl="0" indent="-231775"/>
            <a:r>
              <a:rPr lang="en-CA" dirty="0" smtClean="0"/>
              <a:t>Decide if a standalone CSM platform is right for your organization, rather than using an integrated sales and marketing (CRM) suite.</a:t>
            </a:r>
          </a:p>
          <a:p>
            <a:pPr marL="231775" lvl="0" indent="-231775"/>
            <a:endParaRPr lang="en-CA" dirty="0" smtClean="0"/>
          </a:p>
          <a:p>
            <a:pPr marL="231775" lvl="0" indent="-231775"/>
            <a:r>
              <a:rPr lang="en-CA" dirty="0" smtClean="0"/>
              <a:t>Build a multi-channel strategy for leveraging best-of-breed CSM tools, including the use of social media for customer interaction.</a:t>
            </a:r>
          </a:p>
          <a:p>
            <a:pPr marL="231775" lvl="0" indent="-231775"/>
            <a:endParaRPr lang="en-CA" dirty="0" smtClean="0"/>
          </a:p>
          <a:p>
            <a:pPr marL="231775" lvl="0" indent="-231775"/>
            <a:r>
              <a:rPr lang="en-CA" dirty="0" smtClean="0"/>
              <a:t>Evaluate and select from a shortlist of vendors.</a:t>
            </a:r>
          </a:p>
          <a:p>
            <a:pPr marL="231775" lvl="0" indent="-231775"/>
            <a:endParaRPr lang="en-CA" dirty="0" smtClean="0"/>
          </a:p>
          <a:p>
            <a:pPr marL="231775" lvl="0" indent="-231775"/>
            <a:r>
              <a:rPr lang="en-CA" dirty="0" smtClean="0"/>
              <a:t>Implement and optimize the selected platform. </a:t>
            </a:r>
          </a:p>
          <a:p>
            <a:endParaRPr lang="en-CA" dirty="0"/>
          </a:p>
        </p:txBody>
      </p:sp>
      <p:sp>
        <p:nvSpPr>
          <p:cNvPr id="8" name="TextBox 7"/>
          <p:cNvSpPr txBox="1"/>
          <p:nvPr/>
        </p:nvSpPr>
        <p:spPr>
          <a:xfrm>
            <a:off x="274162" y="2060848"/>
            <a:ext cx="3134566" cy="307777"/>
          </a:xfrm>
          <a:prstGeom prst="rect">
            <a:avLst/>
          </a:prstGeom>
          <a:noFill/>
        </p:spPr>
        <p:txBody>
          <a:bodyPr wrap="square" rtlCol="0">
            <a:spAutoFit/>
          </a:bodyPr>
          <a:lstStyle/>
          <a:p>
            <a:pPr algn="l"/>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572000" y="2060848"/>
            <a:ext cx="2808312" cy="307777"/>
          </a:xfrm>
          <a:prstGeom prst="rect">
            <a:avLst/>
          </a:prstGeom>
          <a:noFill/>
        </p:spPr>
        <p:txBody>
          <a:bodyPr wrap="square" rtlCol="0">
            <a:spAutoFit/>
          </a:bodyPr>
          <a:lstStyle/>
          <a:p>
            <a:pPr algn="l"/>
            <a:r>
              <a:rPr lang="en-CA" sz="1400" b="1" dirty="0" smtClean="0">
                <a:solidFill>
                  <a:srgbClr val="333333"/>
                </a:solidFill>
              </a:rPr>
              <a:t>This Research Will Help You:</a:t>
            </a:r>
            <a:endParaRPr lang="en-CA" sz="1400" b="1" dirty="0">
              <a:solidFill>
                <a:srgbClr val="333333"/>
              </a:solidFill>
            </a:endParaRPr>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2207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266576"/>
            <a:ext cx="4687827" cy="4973925"/>
          </a:xfrm>
        </p:spPr>
        <p:txBody>
          <a:bodyPr/>
          <a:lstStyle/>
          <a:p>
            <a:endParaRPr lang="en-CA" dirty="0" smtClean="0"/>
          </a:p>
          <a:p>
            <a:pPr marL="0" indent="0">
              <a:buNone/>
            </a:pPr>
            <a:r>
              <a:rPr lang="en-CA" sz="1400" dirty="0" smtClean="0"/>
              <a:t>Info-Tech evaluated nine competitors in the Customer Service Platforms market, including the following notable performers:</a:t>
            </a:r>
          </a:p>
          <a:p>
            <a:pPr marL="179388" indent="-179388">
              <a:spcBef>
                <a:spcPts val="1200"/>
              </a:spcBef>
              <a:buNone/>
            </a:pPr>
            <a:r>
              <a:rPr lang="en-CA" sz="1400" b="1" u="sng" dirty="0" smtClean="0"/>
              <a:t>Champions:</a:t>
            </a:r>
          </a:p>
          <a:p>
            <a:pPr marL="179388" indent="-179388"/>
            <a:r>
              <a:rPr lang="en-CA" b="1" dirty="0" err="1" smtClean="0"/>
              <a:t>Desk.com</a:t>
            </a:r>
            <a:r>
              <a:rPr lang="en-CA" dirty="0" smtClean="0"/>
              <a:t>, a relatively new entrant with a strong feature set, a highly competitive price point, and backing from parent </a:t>
            </a:r>
            <a:r>
              <a:rPr lang="en-CA" dirty="0" err="1" smtClean="0"/>
              <a:t>Salesforce.com</a:t>
            </a:r>
            <a:r>
              <a:rPr lang="en-CA" dirty="0"/>
              <a:t>.</a:t>
            </a:r>
            <a:endParaRPr lang="en-CA" b="1" dirty="0" smtClean="0"/>
          </a:p>
          <a:p>
            <a:pPr marL="179388" indent="-179388"/>
            <a:r>
              <a:rPr lang="en-CA" b="1" dirty="0" smtClean="0"/>
              <a:t>Oracle Siebel</a:t>
            </a:r>
            <a:r>
              <a:rPr lang="en-CA" dirty="0" smtClean="0"/>
              <a:t>, a well-established vendor with a best-of-breed offering across the feature board.</a:t>
            </a:r>
          </a:p>
          <a:p>
            <a:pPr marL="179388" indent="-179388"/>
            <a:r>
              <a:rPr lang="en-CA" b="1" dirty="0" smtClean="0"/>
              <a:t>Salesforce Service Cloud</a:t>
            </a:r>
            <a:r>
              <a:rPr lang="en-CA" dirty="0" smtClean="0"/>
              <a:t>, a mainstay vendor with an attractive feature offering and a product that integrates well with Salesforce’s popular marketing and sales solutions.</a:t>
            </a:r>
            <a:endParaRPr lang="en-CA" b="1" dirty="0" smtClean="0"/>
          </a:p>
          <a:p>
            <a:pPr marL="179388" indent="-179388">
              <a:spcBef>
                <a:spcPts val="1200"/>
              </a:spcBef>
              <a:buNone/>
            </a:pPr>
            <a:r>
              <a:rPr lang="en-CA" sz="1400" b="1" u="sng" dirty="0" smtClean="0"/>
              <a:t>Value Award:</a:t>
            </a:r>
          </a:p>
          <a:p>
            <a:pPr marL="179388" indent="-179388"/>
            <a:r>
              <a:rPr lang="en-CA" b="1" dirty="0" err="1" smtClean="0">
                <a:solidFill>
                  <a:srgbClr val="333333"/>
                </a:solidFill>
              </a:rPr>
              <a:t>Desk.com</a:t>
            </a:r>
            <a:r>
              <a:rPr lang="en-CA" b="1" dirty="0" smtClean="0">
                <a:solidFill>
                  <a:srgbClr val="333333"/>
                </a:solidFill>
              </a:rPr>
              <a:t>, </a:t>
            </a:r>
            <a:r>
              <a:rPr lang="en-CA" dirty="0" smtClean="0">
                <a:solidFill>
                  <a:srgbClr val="333333"/>
                </a:solidFill>
              </a:rPr>
              <a:t>also claimed the Value Award for providing a solid feature set at an extremely competitive price.</a:t>
            </a:r>
          </a:p>
          <a:p>
            <a:pPr marL="179388" indent="-179388">
              <a:spcBef>
                <a:spcPts val="1200"/>
              </a:spcBef>
              <a:buNone/>
            </a:pPr>
            <a:r>
              <a:rPr lang="en-CA" sz="1400" b="1" u="sng" dirty="0" smtClean="0"/>
              <a:t>Innovation Award:</a:t>
            </a:r>
          </a:p>
          <a:p>
            <a:pPr marL="179388" indent="-179388"/>
            <a:r>
              <a:rPr lang="en-CA" b="1" dirty="0" smtClean="0"/>
              <a:t>Parature, </a:t>
            </a:r>
            <a:r>
              <a:rPr lang="en-CA" dirty="0" smtClean="0"/>
              <a:t>provides leading social media monitoring and engagement tools, as well as strong mobile support.</a:t>
            </a:r>
            <a:endParaRPr lang="en-CA" dirty="0"/>
          </a:p>
        </p:txBody>
      </p:sp>
      <p:grpSp>
        <p:nvGrpSpPr>
          <p:cNvPr id="5" name="Group 91"/>
          <p:cNvGrpSpPr/>
          <p:nvPr/>
        </p:nvGrpSpPr>
        <p:grpSpPr>
          <a:xfrm>
            <a:off x="5372743" y="1340903"/>
            <a:ext cx="3276362" cy="4899598"/>
            <a:chOff x="7294118" y="18189"/>
            <a:chExt cx="1646637" cy="3994527"/>
          </a:xfrm>
        </p:grpSpPr>
        <p:sp>
          <p:nvSpPr>
            <p:cNvPr id="6" name="Rectangle 5"/>
            <p:cNvSpPr/>
            <p:nvPr/>
          </p:nvSpPr>
          <p:spPr>
            <a:xfrm>
              <a:off x="7294118" y="309528"/>
              <a:ext cx="1646636" cy="3703188"/>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buFont typeface="+mj-lt"/>
                <a:buAutoNum type="arabicPeriod"/>
              </a:pPr>
              <a:r>
                <a:rPr lang="en-CA" sz="1200" b="1" dirty="0" smtClean="0">
                  <a:solidFill>
                    <a:schemeClr val="tx1"/>
                  </a:solidFill>
                  <a:latin typeface="Arial"/>
                </a:rPr>
                <a:t>Adopt a CSM platform if needs warrant.</a:t>
              </a:r>
            </a:p>
            <a:p>
              <a:pPr marL="228600" algn="l">
                <a:spcBef>
                  <a:spcPts val="600"/>
                </a:spcBef>
              </a:pPr>
              <a:r>
                <a:rPr lang="en-CA" sz="1200" dirty="0" smtClean="0">
                  <a:solidFill>
                    <a:schemeClr val="tx1"/>
                  </a:solidFill>
                  <a:latin typeface="Arial"/>
                </a:rPr>
                <a:t>Customer service is integral to a cohesive customer retention and growth strategy. Organizations with complex product and service needs should adopt a best-of-breed CSM platform. Those with less complex needs can make do with a CRM solution.</a:t>
              </a:r>
            </a:p>
            <a:p>
              <a:pPr algn="l">
                <a:spcBef>
                  <a:spcPts val="0"/>
                </a:spcBef>
              </a:pPr>
              <a:endParaRPr lang="en-CA" sz="1200" dirty="0" smtClean="0">
                <a:solidFill>
                  <a:srgbClr val="FF0000"/>
                </a:solidFill>
                <a:latin typeface="Arial"/>
              </a:endParaRPr>
            </a:p>
            <a:p>
              <a:pPr marL="228600" indent="-228600" algn="l">
                <a:spcBef>
                  <a:spcPts val="0"/>
                </a:spcBef>
                <a:buFont typeface="+mj-lt"/>
                <a:buAutoNum type="arabicPeriod" startAt="2"/>
              </a:pPr>
              <a:r>
                <a:rPr lang="en-CA" sz="1200" b="1" dirty="0" smtClean="0">
                  <a:solidFill>
                    <a:schemeClr val="tx1"/>
                  </a:solidFill>
                  <a:latin typeface="Arial"/>
                </a:rPr>
                <a:t>The market is going social.</a:t>
              </a:r>
              <a:endParaRPr lang="en-CA" sz="1200" dirty="0" smtClean="0">
                <a:solidFill>
                  <a:schemeClr val="tx1"/>
                </a:solidFill>
                <a:latin typeface="Arial"/>
              </a:endParaRPr>
            </a:p>
            <a:p>
              <a:pPr marL="228600" algn="l">
                <a:spcBef>
                  <a:spcPts val="600"/>
                </a:spcBef>
              </a:pPr>
              <a:r>
                <a:rPr lang="en-CA" sz="1200" dirty="0" smtClean="0">
                  <a:solidFill>
                    <a:schemeClr val="tx1"/>
                  </a:solidFill>
                  <a:latin typeface="Arial"/>
                </a:rPr>
                <a:t>Customers are adopting social media at a breakneck pace. Savvy firms are now providing service through social media, and CSM vendors are quickly adapting to the trend. Other trends to look out for include the rise of mobile solutions for customers, agents, and managers.</a:t>
              </a:r>
            </a:p>
            <a:p>
              <a:pPr marL="228600" indent="-228600" algn="l">
                <a:spcBef>
                  <a:spcPts val="0"/>
                </a:spcBef>
              </a:pPr>
              <a:endParaRPr lang="en-CA" sz="1200" b="1" dirty="0" smtClean="0">
                <a:solidFill>
                  <a:srgbClr val="FF0000"/>
                </a:solidFill>
                <a:latin typeface="Arial"/>
              </a:endParaRPr>
            </a:p>
            <a:p>
              <a:pPr marL="228600" indent="-228600" algn="l">
                <a:spcBef>
                  <a:spcPts val="0"/>
                </a:spcBef>
                <a:buFont typeface="+mj-lt"/>
                <a:buAutoNum type="arabicPeriod" startAt="3"/>
              </a:pPr>
              <a:r>
                <a:rPr lang="en-CA" sz="1200" b="1" dirty="0" smtClean="0">
                  <a:solidFill>
                    <a:schemeClr val="tx1"/>
                  </a:solidFill>
                  <a:latin typeface="Arial"/>
                </a:rPr>
                <a:t>Implementation is critical.</a:t>
              </a:r>
            </a:p>
            <a:p>
              <a:pPr marL="228600" algn="l">
                <a:spcBef>
                  <a:spcPts val="600"/>
                </a:spcBef>
              </a:pPr>
              <a:r>
                <a:rPr lang="en-CA" sz="1200" dirty="0" smtClean="0">
                  <a:solidFill>
                    <a:schemeClr val="tx1"/>
                  </a:solidFill>
                  <a:latin typeface="Arial"/>
                </a:rPr>
                <a:t>Following adoption, integrate the CSM platform with all relevant service channels and marketing and sales (CRM) apps.</a:t>
              </a:r>
            </a:p>
          </p:txBody>
        </p:sp>
        <p:grpSp>
          <p:nvGrpSpPr>
            <p:cNvPr id="8" name="Group 88"/>
            <p:cNvGrpSpPr/>
            <p:nvPr/>
          </p:nvGrpSpPr>
          <p:grpSpPr>
            <a:xfrm>
              <a:off x="7294119" y="18189"/>
              <a:ext cx="1646636" cy="285749"/>
              <a:chOff x="3991296" y="1961753"/>
              <a:chExt cx="1646636" cy="285749"/>
            </a:xfrm>
          </p:grpSpPr>
          <p:sp>
            <p:nvSpPr>
              <p:cNvPr id="9" name="Round Same Side Corner Rectangle 8"/>
              <p:cNvSpPr/>
              <p:nvPr/>
            </p:nvSpPr>
            <p:spPr>
              <a:xfrm>
                <a:off x="3991296" y="1961753"/>
                <a:ext cx="1646636"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rgbClr val="FFFFFF"/>
                    </a:solidFill>
                    <a:latin typeface="Georgia"/>
                  </a:rPr>
                  <a:t>Info-Tech Insight</a:t>
                </a:r>
                <a:endParaRPr lang="en-CA" sz="1200" i="1" dirty="0">
                  <a:solidFill>
                    <a:srgbClr val="FFFFFF"/>
                  </a:solidFill>
                  <a:latin typeface="Georgia"/>
                </a:endParaRPr>
              </a:p>
            </p:txBody>
          </p:sp>
          <p:pic>
            <p:nvPicPr>
              <p:cNvPr id="10" name="Picture 9" descr="insight-sm.wmf"/>
              <p:cNvPicPr>
                <a:picLocks/>
              </p:cNvPicPr>
              <p:nvPr/>
            </p:nvPicPr>
            <p:blipFill>
              <a:blip r:embed="rId3" cstate="screen"/>
              <a:stretch>
                <a:fillRect/>
              </a:stretch>
            </p:blipFill>
            <p:spPr>
              <a:xfrm>
                <a:off x="5329855" y="1961753"/>
                <a:ext cx="236330" cy="285749"/>
              </a:xfrm>
              <a:prstGeom prst="rect">
                <a:avLst/>
              </a:prstGeom>
            </p:spPr>
          </p:pic>
        </p:grpSp>
      </p:grpSp>
      <p:cxnSp>
        <p:nvCxnSpPr>
          <p:cNvPr id="11" name="Straight Connector 10"/>
          <p:cNvCxnSpPr/>
          <p:nvPr/>
        </p:nvCxnSpPr>
        <p:spPr>
          <a:xfrm rot="16200000" flipH="1">
            <a:off x="3439179" y="3655811"/>
            <a:ext cx="3507085" cy="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2" name="Picture 11"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4232221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340708" y="1232756"/>
            <a:ext cx="4339304" cy="158187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463040" rtlCol="0" anchor="ctr"/>
          <a:lstStyle/>
          <a:p>
            <a:r>
              <a:rPr lang="en-US" sz="1200" b="1" i="1" dirty="0" smtClean="0">
                <a:solidFill>
                  <a:srgbClr val="333333"/>
                </a:solidFill>
                <a:hlinkClick r:id="rId8"/>
              </a:rPr>
              <a:t>Design a Customer Service Strategy</a:t>
            </a:r>
            <a:endParaRPr lang="en-US" sz="1200" b="1" i="1" dirty="0" smtClean="0">
              <a:solidFill>
                <a:srgbClr val="333333"/>
              </a:solidFill>
            </a:endParaRPr>
          </a:p>
          <a:p>
            <a:pPr marL="171450" indent="-171450">
              <a:buFont typeface="Wingdings" pitchFamily="2" charset="2"/>
              <a:buChar char="Ø"/>
            </a:pPr>
            <a:endParaRPr lang="en-US" sz="1200" b="1" dirty="0" smtClean="0">
              <a:solidFill>
                <a:srgbClr val="333333"/>
              </a:solidFill>
            </a:endParaRPr>
          </a:p>
          <a:p>
            <a:pPr marL="171450" indent="-171450" algn="l">
              <a:buFont typeface="Wingdings" pitchFamily="2" charset="2"/>
              <a:buChar char="Ø"/>
            </a:pPr>
            <a:r>
              <a:rPr lang="en-US" sz="1200" dirty="0" smtClean="0">
                <a:solidFill>
                  <a:srgbClr val="333333"/>
                </a:solidFill>
              </a:rPr>
              <a:t>Providing world-class customer service is a critical differentiator in a competitive marketplace. Organizations are taking advantage </a:t>
            </a:r>
            <a:r>
              <a:rPr lang="en-US" sz="1200" smtClean="0">
                <a:solidFill>
                  <a:srgbClr val="333333"/>
                </a:solidFill>
              </a:rPr>
              <a:t>of traditional </a:t>
            </a:r>
            <a:r>
              <a:rPr lang="en-US" sz="1200" i="1" dirty="0" smtClean="0">
                <a:solidFill>
                  <a:srgbClr val="333333"/>
                </a:solidFill>
              </a:rPr>
              <a:t>and</a:t>
            </a:r>
            <a:r>
              <a:rPr lang="en-US" sz="1200" dirty="0" smtClean="0">
                <a:solidFill>
                  <a:srgbClr val="333333"/>
                </a:solidFill>
              </a:rPr>
              <a:t> social interaction channels to </a:t>
            </a:r>
            <a:r>
              <a:rPr lang="en-US" sz="1200" smtClean="0">
                <a:solidFill>
                  <a:srgbClr val="333333"/>
                </a:solidFill>
              </a:rPr>
              <a:t>serve customers</a:t>
            </a:r>
            <a:r>
              <a:rPr lang="en-US" sz="1200" dirty="0" smtClean="0">
                <a:solidFill>
                  <a:srgbClr val="333333"/>
                </a:solidFill>
              </a:rPr>
              <a:t>.</a:t>
            </a:r>
          </a:p>
        </p:txBody>
      </p:sp>
      <p:cxnSp>
        <p:nvCxnSpPr>
          <p:cNvPr id="31" name="Straight Connector 30"/>
          <p:cNvCxnSpPr>
            <a:stCxn id="28" idx="3"/>
            <a:endCxn id="38" idx="1"/>
          </p:cNvCxnSpPr>
          <p:nvPr/>
        </p:nvCxnSpPr>
        <p:spPr>
          <a:xfrm>
            <a:off x="3580708" y="3779722"/>
            <a:ext cx="1986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39" idx="3"/>
            <a:endCxn id="44" idx="1"/>
          </p:cNvCxnSpPr>
          <p:nvPr/>
        </p:nvCxnSpPr>
        <p:spPr>
          <a:xfrm>
            <a:off x="3576492" y="5582979"/>
            <a:ext cx="199101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513480" y="5038085"/>
            <a:ext cx="2161630" cy="1"/>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2" name="Object 1" hidden="1"/>
          <p:cNvGraphicFramePr>
            <a:graphicFrameLocks noChangeAspect="1"/>
          </p:cNvGraphicFramePr>
          <p:nvPr>
            <p:extLst>
              <p:ext uri="{D42A27DB-BD31-4B8C-83A1-F6EECF244321}">
                <p14:modId xmlns="" xmlns:p14="http://schemas.microsoft.com/office/powerpoint/2010/main" val="3092053014"/>
              </p:ext>
            </p:extLst>
          </p:nvPr>
        </p:nvGraphicFramePr>
        <p:xfrm>
          <a:off x="0" y="0"/>
          <a:ext cx="158750" cy="158750"/>
        </p:xfrm>
        <a:graphic>
          <a:graphicData uri="http://schemas.openxmlformats.org/presentationml/2006/ole">
            <p:oleObj spid="_x0000_s1364310" name="think-cell Slide" r:id="rId9" imgW="360" imgH="360" progId="">
              <p:embed/>
            </p:oleObj>
          </a:graphicData>
        </a:graphic>
      </p:graphicFrame>
      <p:sp>
        <p:nvSpPr>
          <p:cNvPr id="3" name="Title 2"/>
          <p:cNvSpPr>
            <a:spLocks noGrp="1"/>
          </p:cNvSpPr>
          <p:nvPr>
            <p:ph type="title"/>
            <p:custDataLst>
              <p:tags r:id="rId2"/>
            </p:custDataLst>
          </p:nvPr>
        </p:nvSpPr>
        <p:spPr/>
        <p:txBody>
          <a:bodyPr/>
          <a:lstStyle/>
          <a:p>
            <a:r>
              <a:rPr lang="en-US" dirty="0" smtClean="0"/>
              <a:t>The Info-Tech Customer Service Agenda</a:t>
            </a:r>
            <a:endParaRPr lang="en-US" dirty="0"/>
          </a:p>
        </p:txBody>
      </p:sp>
      <p:sp>
        <p:nvSpPr>
          <p:cNvPr id="5" name="TextBox 4"/>
          <p:cNvSpPr txBox="1"/>
          <p:nvPr>
            <p:custDataLst>
              <p:tags r:id="rId3"/>
            </p:custDataLst>
          </p:nvPr>
        </p:nvSpPr>
        <p:spPr>
          <a:xfrm>
            <a:off x="340708" y="2282444"/>
            <a:ext cx="1584000" cy="460434"/>
          </a:xfrm>
          <a:prstGeom prst="rect">
            <a:avLst/>
          </a:prstGeom>
          <a:noFill/>
          <a:ln>
            <a:noFill/>
          </a:ln>
        </p:spPr>
        <p:txBody>
          <a:bodyPr wrap="square" rtlCol="0">
            <a:spAutoFit/>
          </a:bodyPr>
          <a:lstStyle/>
          <a:p>
            <a:r>
              <a:rPr lang="en-US" sz="1200" b="1" dirty="0" smtClean="0">
                <a:solidFill>
                  <a:srgbClr val="333333"/>
                </a:solidFill>
              </a:rPr>
              <a:t>Customer Service Strategy</a:t>
            </a:r>
            <a:endParaRPr lang="en-US" sz="1200" b="1" dirty="0">
              <a:solidFill>
                <a:srgbClr val="333333"/>
              </a:solidFill>
            </a:endParaRPr>
          </a:p>
        </p:txBody>
      </p:sp>
      <p:grpSp>
        <p:nvGrpSpPr>
          <p:cNvPr id="4" name="Group 34"/>
          <p:cNvGrpSpPr/>
          <p:nvPr/>
        </p:nvGrpSpPr>
        <p:grpSpPr>
          <a:xfrm>
            <a:off x="3780000" y="5127870"/>
            <a:ext cx="1584000" cy="1375955"/>
            <a:chOff x="920700" y="4831520"/>
            <a:chExt cx="1907239" cy="1563585"/>
          </a:xfrm>
        </p:grpSpPr>
        <p:sp>
          <p:nvSpPr>
            <p:cNvPr id="34" name="Oval 33"/>
            <p:cNvSpPr/>
            <p:nvPr/>
          </p:nvSpPr>
          <p:spPr>
            <a:xfrm>
              <a:off x="1094161" y="4831520"/>
              <a:ext cx="1557922" cy="1563585"/>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pic>
          <p:nvPicPr>
            <p:cNvPr id="1034253" name="Picture 13"/>
            <p:cNvPicPr>
              <a:picLocks noChangeAspect="1" noChangeArrowheads="1"/>
            </p:cNvPicPr>
            <p:nvPr/>
          </p:nvPicPr>
          <p:blipFill>
            <a:blip r:embed="rId10" cstate="screen"/>
            <a:stretch>
              <a:fillRect/>
            </a:stretch>
          </p:blipFill>
          <p:spPr bwMode="auto">
            <a:xfrm>
              <a:off x="1225409" y="4831520"/>
              <a:ext cx="1385880" cy="981652"/>
            </a:xfrm>
            <a:prstGeom prst="rect">
              <a:avLst/>
            </a:prstGeom>
            <a:noFill/>
            <a:ln>
              <a:noFill/>
            </a:ln>
            <a:effectLst>
              <a:softEdge rad="3175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custDataLst>
                <p:tags r:id="rId5"/>
              </p:custDataLst>
            </p:nvPr>
          </p:nvSpPr>
          <p:spPr>
            <a:xfrm>
              <a:off x="920700" y="5692806"/>
              <a:ext cx="1907239" cy="523220"/>
            </a:xfrm>
            <a:prstGeom prst="rect">
              <a:avLst/>
            </a:prstGeom>
            <a:noFill/>
          </p:spPr>
          <p:txBody>
            <a:bodyPr wrap="square" rtlCol="0">
              <a:spAutoFit/>
            </a:bodyPr>
            <a:lstStyle/>
            <a:p>
              <a:r>
                <a:rPr lang="en-US" sz="1200" b="1" dirty="0" smtClean="0">
                  <a:solidFill>
                    <a:srgbClr val="333333"/>
                  </a:solidFill>
                </a:rPr>
                <a:t>Taking Customer Service Social</a:t>
              </a:r>
              <a:endParaRPr lang="en-US" sz="1200" b="1" dirty="0">
                <a:solidFill>
                  <a:srgbClr val="333333"/>
                </a:solidFill>
              </a:endParaRPr>
            </a:p>
          </p:txBody>
        </p:sp>
      </p:grpSp>
      <p:sp>
        <p:nvSpPr>
          <p:cNvPr id="6" name="TextBox 5"/>
          <p:cNvSpPr txBox="1"/>
          <p:nvPr>
            <p:custDataLst>
              <p:tags r:id="rId4"/>
            </p:custDataLst>
          </p:nvPr>
        </p:nvSpPr>
        <p:spPr>
          <a:xfrm>
            <a:off x="3845275" y="3957270"/>
            <a:ext cx="1453450" cy="650024"/>
          </a:xfrm>
          <a:prstGeom prst="rect">
            <a:avLst/>
          </a:prstGeom>
          <a:solidFill>
            <a:schemeClr val="bg1"/>
          </a:solidFill>
          <a:ln>
            <a:noFill/>
          </a:ln>
        </p:spPr>
        <p:txBody>
          <a:bodyPr wrap="square" rtlCol="0">
            <a:spAutoFit/>
          </a:bodyPr>
          <a:lstStyle/>
          <a:p>
            <a:r>
              <a:rPr lang="en-US" sz="1200" b="1" dirty="0" smtClean="0">
                <a:solidFill>
                  <a:srgbClr val="333333"/>
                </a:solidFill>
              </a:rPr>
              <a:t>Customer Service</a:t>
            </a:r>
            <a:r>
              <a:rPr lang="en-US" sz="1200" dirty="0">
                <a:solidFill>
                  <a:srgbClr val="333333"/>
                </a:solidFill>
              </a:rPr>
              <a:t> </a:t>
            </a:r>
            <a:r>
              <a:rPr lang="en-US" sz="1200" b="1" dirty="0" smtClean="0">
                <a:solidFill>
                  <a:srgbClr val="333333"/>
                </a:solidFill>
              </a:rPr>
              <a:t>Solution</a:t>
            </a:r>
            <a:r>
              <a:rPr lang="en-US" sz="1200" dirty="0" smtClean="0">
                <a:solidFill>
                  <a:srgbClr val="333333"/>
                </a:solidFill>
              </a:rPr>
              <a:t> </a:t>
            </a:r>
            <a:r>
              <a:rPr lang="en-US" sz="1200" b="1" dirty="0">
                <a:solidFill>
                  <a:srgbClr val="333333"/>
                </a:solidFill>
              </a:rPr>
              <a:t>Selection</a:t>
            </a:r>
          </a:p>
        </p:txBody>
      </p:sp>
      <p:sp>
        <p:nvSpPr>
          <p:cNvPr id="35" name="Rectangle 34"/>
          <p:cNvSpPr/>
          <p:nvPr/>
        </p:nvSpPr>
        <p:spPr>
          <a:xfrm>
            <a:off x="5567508" y="1232756"/>
            <a:ext cx="3240000" cy="1581876"/>
          </a:xfrm>
          <a:prstGeom prst="rect">
            <a:avLst/>
          </a:prstGeom>
          <a:solidFill>
            <a:schemeClr val="accent6">
              <a:lumMod val="20000"/>
              <a:lumOff val="80000"/>
            </a:schemeClr>
          </a:solidFill>
          <a:ln>
            <a:solidFill>
              <a:srgbClr val="C77709"/>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D17D08"/>
                </a:solidFill>
              </a:rPr>
              <a:t>VL+: Customer Service </a:t>
            </a:r>
          </a:p>
          <a:p>
            <a:r>
              <a:rPr lang="en-US" sz="1200" b="1" i="1" smtClean="0">
                <a:solidFill>
                  <a:srgbClr val="D17D08"/>
                </a:solidFill>
              </a:rPr>
              <a:t>Management Platforms</a:t>
            </a:r>
            <a:endParaRPr lang="en-US" sz="1200" b="1" i="1" dirty="0" smtClean="0">
              <a:solidFill>
                <a:srgbClr val="D17D08"/>
              </a:solidFill>
            </a:endParaRPr>
          </a:p>
          <a:p>
            <a:endParaRPr lang="en-US" sz="1200" dirty="0" smtClean="0">
              <a:solidFill>
                <a:srgbClr val="333333"/>
              </a:solidFill>
            </a:endParaRPr>
          </a:p>
          <a:p>
            <a:pPr marL="228600" indent="-228600" algn="l">
              <a:buFont typeface="Wingdings" pitchFamily="2" charset="2"/>
              <a:buChar char="Ø"/>
            </a:pPr>
            <a:r>
              <a:rPr lang="en-US" sz="1200" dirty="0" smtClean="0">
                <a:solidFill>
                  <a:srgbClr val="333333"/>
                </a:solidFill>
              </a:rPr>
              <a:t>Customer Service Management (CSM) suites provide a range of functionality for effectively resolving service inquiries.</a:t>
            </a:r>
          </a:p>
          <a:p>
            <a:pPr marL="228600" indent="-228600" algn="l">
              <a:buFont typeface="Wingdings" pitchFamily="2" charset="2"/>
              <a:buChar char="Ø"/>
            </a:pPr>
            <a:r>
              <a:rPr lang="en-US" sz="1200" b="1" i="1" dirty="0" smtClean="0">
                <a:solidFill>
                  <a:srgbClr val="333333"/>
                </a:solidFill>
              </a:rPr>
              <a:t>This set will help you choose the right CSM platform.</a:t>
            </a:r>
            <a:endParaRPr lang="en-US" sz="1200" b="1" i="1" dirty="0">
              <a:solidFill>
                <a:srgbClr val="333333"/>
              </a:solidFill>
            </a:endParaRPr>
          </a:p>
        </p:txBody>
      </p:sp>
      <p:sp>
        <p:nvSpPr>
          <p:cNvPr id="38" name="Rectangle 37"/>
          <p:cNvSpPr/>
          <p:nvPr/>
        </p:nvSpPr>
        <p:spPr>
          <a:xfrm>
            <a:off x="5567508" y="2996878"/>
            <a:ext cx="3240000" cy="1565688"/>
          </a:xfrm>
          <a:prstGeom prst="rect">
            <a:avLst/>
          </a:prstGeom>
          <a:solidFill>
            <a:schemeClr val="accent5">
              <a:lumMod val="20000"/>
              <a:lumOff val="80000"/>
            </a:schemeClr>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accent1"/>
                </a:solidFill>
                <a:hlinkClick r:id="rId11"/>
              </a:rPr>
              <a:t>VL+: Customer Service Knowledge Management Platforms</a:t>
            </a:r>
            <a:endParaRPr lang="en-US" sz="1200" b="1" i="1" dirty="0" smtClean="0">
              <a:solidFill>
                <a:schemeClr val="accent1"/>
              </a:solidFill>
            </a:endParaRPr>
          </a:p>
          <a:p>
            <a:endParaRPr lang="en-US" sz="1200" b="1" dirty="0" smtClean="0">
              <a:solidFill>
                <a:srgbClr val="333333"/>
              </a:solidFill>
            </a:endParaRPr>
          </a:p>
          <a:p>
            <a:pPr marL="225425" indent="-225425" algn="l">
              <a:buFont typeface="Wingdings" pitchFamily="2" charset="2"/>
              <a:buChar char="Ø"/>
            </a:pPr>
            <a:r>
              <a:rPr lang="en-US" sz="1200" dirty="0" smtClean="0">
                <a:solidFill>
                  <a:srgbClr val="333333"/>
                </a:solidFill>
              </a:rPr>
              <a:t>Supporting knowledge management in the customer service organization is critical for successful resolutions. Choosing a standalone CSKM platform can help achieve KM goals.</a:t>
            </a:r>
          </a:p>
        </p:txBody>
      </p:sp>
      <p:sp>
        <p:nvSpPr>
          <p:cNvPr id="39" name="Rectangle 38"/>
          <p:cNvSpPr/>
          <p:nvPr/>
        </p:nvSpPr>
        <p:spPr>
          <a:xfrm>
            <a:off x="336492" y="4727979"/>
            <a:ext cx="3240000" cy="171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333333"/>
                </a:solidFill>
                <a:hlinkClick r:id="rId12"/>
              </a:rPr>
              <a:t>Leverage Social Media for Enhanced Customer Interaction</a:t>
            </a:r>
            <a:endParaRPr lang="en-US" sz="1200" b="1" i="1" dirty="0" smtClean="0">
              <a:solidFill>
                <a:srgbClr val="333333"/>
              </a:solidFill>
            </a:endParaRPr>
          </a:p>
          <a:p>
            <a:pPr algn="l"/>
            <a:endParaRPr lang="en-US" sz="1200" dirty="0" smtClean="0">
              <a:solidFill>
                <a:srgbClr val="333333"/>
              </a:solidFill>
            </a:endParaRPr>
          </a:p>
          <a:p>
            <a:pPr marL="228600" indent="-228600" algn="l">
              <a:buFont typeface="Wingdings" pitchFamily="2" charset="2"/>
              <a:buChar char="Ø"/>
            </a:pPr>
            <a:r>
              <a:rPr lang="en-US" sz="1200" dirty="0" smtClean="0">
                <a:solidFill>
                  <a:srgbClr val="333333"/>
                </a:solidFill>
              </a:rPr>
              <a:t>New customer interaction channels (social media) require alignment with your existing CRM strategy. </a:t>
            </a:r>
          </a:p>
          <a:p>
            <a:pPr marL="228600" indent="-228600" algn="l">
              <a:buFont typeface="Wingdings" pitchFamily="2" charset="2"/>
              <a:buChar char="Ø"/>
            </a:pPr>
            <a:r>
              <a:rPr lang="en-US" sz="1200" dirty="0" smtClean="0">
                <a:solidFill>
                  <a:srgbClr val="333333"/>
                </a:solidFill>
              </a:rPr>
              <a:t>Build a plan for leveraging these channels in marketing</a:t>
            </a:r>
            <a:r>
              <a:rPr lang="en-US" sz="1200" smtClean="0">
                <a:solidFill>
                  <a:srgbClr val="333333"/>
                </a:solidFill>
              </a:rPr>
              <a:t>, sales </a:t>
            </a:r>
            <a:r>
              <a:rPr lang="en-US" sz="1200" dirty="0" smtClean="0">
                <a:solidFill>
                  <a:srgbClr val="333333"/>
                </a:solidFill>
              </a:rPr>
              <a:t>and customer service.</a:t>
            </a:r>
            <a:endParaRPr lang="en-US" sz="1200" dirty="0">
              <a:solidFill>
                <a:srgbClr val="333333"/>
              </a:solidFill>
            </a:endParaRPr>
          </a:p>
        </p:txBody>
      </p:sp>
      <p:sp>
        <p:nvSpPr>
          <p:cNvPr id="44" name="Rectangle 43"/>
          <p:cNvSpPr/>
          <p:nvPr/>
        </p:nvSpPr>
        <p:spPr>
          <a:xfrm>
            <a:off x="5567508" y="4727979"/>
            <a:ext cx="3240000" cy="171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smtClean="0">
                <a:solidFill>
                  <a:srgbClr val="333333"/>
                </a:solidFill>
                <a:hlinkClick r:id="rId13"/>
              </a:rPr>
              <a:t>Develop &amp; Integrate Social Media</a:t>
            </a:r>
            <a:endParaRPr lang="en-US" sz="1200" b="1" i="1" smtClean="0">
              <a:solidFill>
                <a:srgbClr val="333333"/>
              </a:solidFill>
            </a:endParaRPr>
          </a:p>
          <a:p>
            <a:endParaRPr lang="en-US" sz="1200" dirty="0" smtClean="0">
              <a:solidFill>
                <a:srgbClr val="333333"/>
              </a:solidFill>
            </a:endParaRPr>
          </a:p>
          <a:p>
            <a:pPr marL="228600" indent="-228600" algn="l">
              <a:buFont typeface="Wingdings" pitchFamily="2" charset="2"/>
              <a:buChar char="Ø"/>
            </a:pPr>
            <a:r>
              <a:rPr lang="en-US" sz="1200" dirty="0" smtClean="0">
                <a:solidFill>
                  <a:srgbClr val="333333"/>
                </a:solidFill>
              </a:rPr>
              <a:t>Implementing wide-scale social initiatives requires moving from “listening post” to “command center”. Organizations must embed opportunities for social engagement at various touch points (including customer service).</a:t>
            </a:r>
          </a:p>
          <a:p>
            <a:pPr marL="228600" indent="-228600" algn="l">
              <a:buFont typeface="Wingdings" pitchFamily="2" charset="2"/>
              <a:buChar char="Ø"/>
            </a:pPr>
            <a:r>
              <a:rPr lang="en-US" sz="1200" i="1" dirty="0" smtClean="0">
                <a:solidFill>
                  <a:srgbClr val="333333"/>
                </a:solidFill>
              </a:rPr>
              <a:t>This research is coming soon.</a:t>
            </a:r>
            <a:endParaRPr lang="en-US" sz="1200" i="1" dirty="0">
              <a:solidFill>
                <a:srgbClr val="333333"/>
              </a:solidFill>
            </a:endParaRPr>
          </a:p>
        </p:txBody>
      </p:sp>
      <p:pic>
        <p:nvPicPr>
          <p:cNvPr id="2261044" name="Picture 52" descr="Stock Illustration: chrome and red puzzle pieces"/>
          <p:cNvPicPr>
            <a:picLocks noChangeAspect="1" noChangeArrowheads="1"/>
          </p:cNvPicPr>
          <p:nvPr/>
        </p:nvPicPr>
        <p:blipFill>
          <a:blip r:embed="rId14" cstate="screen"/>
          <a:stretch>
            <a:fillRect/>
          </a:stretch>
        </p:blipFill>
        <p:spPr bwMode="auto">
          <a:xfrm>
            <a:off x="635206" y="1395776"/>
            <a:ext cx="1020470" cy="773084"/>
          </a:xfrm>
          <a:prstGeom prst="rect">
            <a:avLst/>
          </a:prstGeom>
          <a:ln>
            <a:noFill/>
          </a:ln>
          <a:effectLst>
            <a:outerShdw blurRad="50800" dist="38100" dir="8100000" algn="tr" rotWithShape="0">
              <a:prstClr val="black">
                <a:alpha val="40000"/>
              </a:prstClr>
            </a:outerShdw>
            <a:reflection blurRad="12700" stA="30000" endPos="30000" dist="5000" dir="5400000" sy="-100000" algn="bl" rotWithShape="0"/>
            <a:softEdge rad="31750"/>
          </a:effectLst>
          <a:extLst>
            <a:ext uri="{909E8E84-426E-40dd-AFC4-6F175D3DCCD1}">
              <a14:hiddenFill xmlns="" xmlns:a14="http://schemas.microsoft.com/office/drawing/2010/main">
                <a:solidFill>
                  <a:srgbClr val="FFFFFF"/>
                </a:solidFill>
              </a14:hiddenFill>
            </a:ext>
          </a:extLst>
        </p:spPr>
      </p:pic>
      <p:sp>
        <p:nvSpPr>
          <p:cNvPr id="28" name="Rectangle 27"/>
          <p:cNvSpPr/>
          <p:nvPr/>
        </p:nvSpPr>
        <p:spPr>
          <a:xfrm>
            <a:off x="340708" y="2996878"/>
            <a:ext cx="3240000" cy="15656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333333"/>
                </a:solidFill>
                <a:hlinkClick r:id="rId15"/>
              </a:rPr>
              <a:t>VL+: Field Service Automation</a:t>
            </a:r>
            <a:endParaRPr lang="en-US" sz="1200" b="1" i="1" dirty="0" smtClean="0">
              <a:solidFill>
                <a:srgbClr val="333333"/>
              </a:solidFill>
            </a:endParaRPr>
          </a:p>
          <a:p>
            <a:pPr algn="l"/>
            <a:endParaRPr lang="en-US" sz="1200" dirty="0" smtClean="0">
              <a:solidFill>
                <a:srgbClr val="333333"/>
              </a:solidFill>
            </a:endParaRPr>
          </a:p>
          <a:p>
            <a:pPr marL="228600" indent="-228600" algn="l">
              <a:buFont typeface="Wingdings" pitchFamily="2" charset="2"/>
              <a:buChar char="Ø"/>
            </a:pPr>
            <a:r>
              <a:rPr lang="en-US" sz="1200" dirty="0" smtClean="0">
                <a:solidFill>
                  <a:srgbClr val="333333"/>
                </a:solidFill>
              </a:rPr>
              <a:t>Field service agents require unique mobile solutions that allow them to get the job done. A variety of vendors offer end-to-end solutions for field service that meet complicated use cases.</a:t>
            </a:r>
            <a:endParaRPr lang="en-US" sz="1200" dirty="0">
              <a:solidFill>
                <a:srgbClr val="333333"/>
              </a:solidFill>
            </a:endParaRPr>
          </a:p>
        </p:txBody>
      </p:sp>
      <p:cxnSp>
        <p:nvCxnSpPr>
          <p:cNvPr id="36" name="Straight Connector 35"/>
          <p:cNvCxnSpPr>
            <a:endCxn id="1034251" idx="0"/>
          </p:cNvCxnSpPr>
          <p:nvPr/>
        </p:nvCxnSpPr>
        <p:spPr>
          <a:xfrm>
            <a:off x="4045428" y="2808308"/>
            <a:ext cx="504278" cy="4976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34251" idx="0"/>
            <a:endCxn id="35" idx="1"/>
          </p:cNvCxnSpPr>
          <p:nvPr/>
        </p:nvCxnSpPr>
        <p:spPr>
          <a:xfrm rot="5400000" flipH="1" flipV="1">
            <a:off x="4417457" y="2155943"/>
            <a:ext cx="1282300" cy="1017802"/>
          </a:xfrm>
          <a:prstGeom prst="line">
            <a:avLst/>
          </a:prstGeom>
          <a:ln w="38100">
            <a:solidFill>
              <a:srgbClr val="C77709"/>
            </a:solidFill>
          </a:ln>
        </p:spPr>
        <p:style>
          <a:lnRef idx="1">
            <a:schemeClr val="accent1"/>
          </a:lnRef>
          <a:fillRef idx="0">
            <a:schemeClr val="accent1"/>
          </a:fillRef>
          <a:effectRef idx="0">
            <a:schemeClr val="accent1"/>
          </a:effectRef>
          <a:fontRef idx="minor">
            <a:schemeClr val="tx1"/>
          </a:fontRef>
        </p:style>
      </p:cxnSp>
      <p:pic>
        <p:nvPicPr>
          <p:cNvPr id="1034251" name="Picture 11"/>
          <p:cNvPicPr>
            <a:picLocks noChangeAspect="1" noChangeArrowheads="1"/>
          </p:cNvPicPr>
          <p:nvPr/>
        </p:nvPicPr>
        <p:blipFill>
          <a:blip r:embed="rId16" cstate="screen"/>
          <a:stretch>
            <a:fillRect/>
          </a:stretch>
        </p:blipFill>
        <p:spPr bwMode="auto">
          <a:xfrm>
            <a:off x="4095363" y="3305994"/>
            <a:ext cx="908685" cy="681990"/>
          </a:xfrm>
          <a:prstGeom prst="rect">
            <a:avLst/>
          </a:prstGeom>
          <a:noFill/>
          <a:ln>
            <a:noFill/>
          </a:ln>
          <a:effectLst>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3" name="Picture 22" descr="sample_linkbar-itrgNEW.gif">
            <a:hlinkClick r:id="rId17"/>
          </p:cNvPr>
          <p:cNvPicPr>
            <a:picLocks noChangeAspect="1"/>
          </p:cNvPicPr>
          <p:nvPr/>
        </p:nvPicPr>
        <p:blipFill>
          <a:blip r:embed="rId18"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444310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0" y="0"/>
          <a:ext cx="158750" cy="158750"/>
        </p:xfrm>
        <a:graphic>
          <a:graphicData uri="http://schemas.openxmlformats.org/presentationml/2006/ole">
            <p:oleObj spid="_x0000_s1104231" name="think-cell Slide" r:id="rId9" imgW="360" imgH="360" progId="">
              <p:embed/>
            </p:oleObj>
          </a:graphicData>
        </a:graphic>
      </p:graphicFrame>
      <p:sp>
        <p:nvSpPr>
          <p:cNvPr id="10" name="Rectangle 9"/>
          <p:cNvSpPr/>
          <p:nvPr>
            <p:custDataLst>
              <p:tags r:id="rId2"/>
            </p:custDataLst>
          </p:nvPr>
        </p:nvSpPr>
        <p:spPr>
          <a:xfrm>
            <a:off x="298572" y="1244921"/>
            <a:ext cx="8545449" cy="1175967"/>
          </a:xfrm>
          <a:prstGeom prst="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custDataLst>
              <p:tags r:id="rId3"/>
            </p:custDataLst>
          </p:nvPr>
        </p:nvSpPr>
        <p:spPr/>
        <p:txBody>
          <a:bodyPr/>
          <a:lstStyle/>
          <a:p>
            <a:r>
              <a:rPr lang="en-CA" dirty="0" smtClean="0"/>
              <a:t>Deliver superior customer service or </a:t>
            </a:r>
            <a:r>
              <a:rPr lang="en-CA" smtClean="0"/>
              <a:t>risk </a:t>
            </a:r>
            <a:r>
              <a:rPr lang="en-US" smtClean="0"/>
              <a:t>hemorrhaging </a:t>
            </a:r>
            <a:r>
              <a:rPr lang="en-CA" dirty="0" smtClean="0"/>
              <a:t>customers – and skyrocketing service costs!</a:t>
            </a:r>
            <a:endParaRPr lang="en-CA" dirty="0"/>
          </a:p>
        </p:txBody>
      </p:sp>
      <p:sp>
        <p:nvSpPr>
          <p:cNvPr id="3" name="TextBox 2"/>
          <p:cNvSpPr txBox="1"/>
          <p:nvPr>
            <p:custDataLst>
              <p:tags r:id="rId4"/>
            </p:custDataLst>
          </p:nvPr>
        </p:nvSpPr>
        <p:spPr>
          <a:xfrm>
            <a:off x="292461" y="1244921"/>
            <a:ext cx="8538732" cy="1175967"/>
          </a:xfrm>
          <a:prstGeom prst="rect">
            <a:avLst/>
          </a:prstGeom>
          <a:noFill/>
        </p:spPr>
        <p:txBody>
          <a:bodyPr wrap="square" rtlCol="0" anchor="ctr">
            <a:noAutofit/>
          </a:bodyPr>
          <a:lstStyle/>
          <a:p>
            <a:pPr marL="187325" lvl="1" indent="0" algn="l">
              <a:buNone/>
            </a:pPr>
            <a:r>
              <a:rPr lang="en-US" sz="1300" b="1" dirty="0" smtClean="0">
                <a:solidFill>
                  <a:srgbClr val="C77709"/>
                </a:solidFill>
              </a:rPr>
              <a:t>Customer Service Management (CSM) </a:t>
            </a:r>
            <a:r>
              <a:rPr lang="en-US" sz="1300" dirty="0" smtClean="0"/>
              <a:t>uses multiple channels (i.e. telephony</a:t>
            </a:r>
            <a:r>
              <a:rPr lang="en-US" sz="1300" smtClean="0"/>
              <a:t>, email</a:t>
            </a:r>
            <a:r>
              <a:rPr lang="en-US" sz="1300" dirty="0" smtClean="0"/>
              <a:t>, social) to receive and process after-sales requests, and provide effective resolution of customer concerns in the quickest and most cost-effective fashion. </a:t>
            </a:r>
            <a:r>
              <a:rPr lang="en-CA" sz="1300" dirty="0" smtClean="0"/>
              <a:t>After-sales customer service is critical for creating, maintaining, and growing customer relationships. Organizations that fail to provide adequate service will be ill-positioned for future marketing and sales efforts!</a:t>
            </a:r>
            <a:endParaRPr lang="en-CA" sz="1300" dirty="0"/>
          </a:p>
        </p:txBody>
      </p:sp>
      <p:sp>
        <p:nvSpPr>
          <p:cNvPr id="15" name="TextBox 14"/>
          <p:cNvSpPr txBox="1"/>
          <p:nvPr>
            <p:custDataLst>
              <p:tags r:id="rId5"/>
            </p:custDataLst>
          </p:nvPr>
        </p:nvSpPr>
        <p:spPr>
          <a:xfrm>
            <a:off x="292461" y="2420888"/>
            <a:ext cx="6084676" cy="3348372"/>
          </a:xfrm>
          <a:prstGeom prst="rect">
            <a:avLst/>
          </a:prstGeom>
          <a:noFill/>
        </p:spPr>
        <p:txBody>
          <a:bodyPr wrap="square" rtlCol="0" anchor="ctr">
            <a:noAutofit/>
          </a:bodyPr>
          <a:lstStyle/>
          <a:p>
            <a:pPr marL="280988" lvl="1" indent="-220663" algn="l">
              <a:buFont typeface="Wingdings" pitchFamily="2" charset="2"/>
              <a:buChar char="Ø"/>
            </a:pPr>
            <a:r>
              <a:rPr lang="en-CA" sz="1300" dirty="0" smtClean="0"/>
              <a:t>There’s been an </a:t>
            </a:r>
            <a:r>
              <a:rPr lang="en-CA" sz="1300" b="1" dirty="0" smtClean="0"/>
              <a:t>explosion in the volume of customer interactions</a:t>
            </a:r>
            <a:r>
              <a:rPr lang="en-CA" sz="1300" dirty="0" smtClean="0"/>
              <a:t> in recent years – new channels (i.e. social media) have placed additional strain on customer service capacity, even as interaction volume through traditional channels increases as well. </a:t>
            </a:r>
          </a:p>
          <a:p>
            <a:pPr marL="280988" lvl="1" indent="-220663" algn="l">
              <a:buFont typeface="Wingdings" pitchFamily="2" charset="2"/>
              <a:buChar char="Ø"/>
            </a:pPr>
            <a:endParaRPr lang="en-CA" sz="1300" dirty="0"/>
          </a:p>
          <a:p>
            <a:pPr marL="280988" lvl="1" indent="-220663" algn="l">
              <a:buFont typeface="Wingdings" pitchFamily="2" charset="2"/>
              <a:buChar char="Ø"/>
            </a:pPr>
            <a:r>
              <a:rPr lang="en-CA" sz="1300" dirty="0" smtClean="0"/>
              <a:t>Organizations no longer deal with customer interactions solely on a 1-to-1 basis– they must now interact with </a:t>
            </a:r>
            <a:r>
              <a:rPr lang="en-CA" sz="1300" i="1" dirty="0" smtClean="0"/>
              <a:t>social conversations </a:t>
            </a:r>
            <a:r>
              <a:rPr lang="en-CA" sz="1300" dirty="0" smtClean="0"/>
              <a:t>between many active participants. </a:t>
            </a:r>
          </a:p>
          <a:p>
            <a:pPr marL="280988" lvl="1" indent="-220663" algn="l">
              <a:buFont typeface="Wingdings" pitchFamily="2" charset="2"/>
              <a:buChar char="Ø"/>
            </a:pPr>
            <a:endParaRPr lang="en-CA" sz="1300" dirty="0"/>
          </a:p>
          <a:p>
            <a:pPr marL="280988" lvl="1" indent="-220663" algn="l">
              <a:buFont typeface="Wingdings" pitchFamily="2" charset="2"/>
              <a:buChar char="Ø"/>
            </a:pPr>
            <a:r>
              <a:rPr lang="en-CA" sz="1300" dirty="0" smtClean="0"/>
              <a:t>The entire social cloud has become a point of interaction for providing customer service. Firms that don’t provide adequate service risk having poor experiences broadcast by disgruntled customers over social channels. </a:t>
            </a:r>
            <a:r>
              <a:rPr lang="en-CA" sz="1300" smtClean="0"/>
              <a:t>It’s word-of-mouth </a:t>
            </a:r>
            <a:r>
              <a:rPr lang="en-CA" sz="1300" dirty="0" smtClean="0"/>
              <a:t>on steroids.</a:t>
            </a:r>
          </a:p>
          <a:p>
            <a:pPr marL="60325" lvl="1" algn="l"/>
            <a:endParaRPr lang="en-CA" sz="1300" b="1" dirty="0"/>
          </a:p>
          <a:p>
            <a:pPr marL="280988" lvl="1" indent="-220663" algn="l">
              <a:buFont typeface="Wingdings" pitchFamily="2" charset="2"/>
              <a:buChar char="Ø"/>
            </a:pPr>
            <a:r>
              <a:rPr lang="en-CA" sz="1300" b="1" dirty="0" smtClean="0"/>
              <a:t>Organizations must develop a strategy to deal with this increase in interaction volume, which often involves a best-of-breed CSM platform.</a:t>
            </a:r>
          </a:p>
        </p:txBody>
      </p:sp>
      <p:grpSp>
        <p:nvGrpSpPr>
          <p:cNvPr id="24" name="Group 23"/>
          <p:cNvGrpSpPr/>
          <p:nvPr/>
        </p:nvGrpSpPr>
        <p:grpSpPr>
          <a:xfrm>
            <a:off x="503470" y="5769260"/>
            <a:ext cx="8137060" cy="571857"/>
            <a:chOff x="508766" y="5753478"/>
            <a:chExt cx="8137060" cy="571857"/>
          </a:xfrm>
        </p:grpSpPr>
        <p:sp>
          <p:nvSpPr>
            <p:cNvPr id="17" name="Rectangle 16"/>
            <p:cNvSpPr/>
            <p:nvPr>
              <p:custDataLst>
                <p:tags r:id="rId6"/>
              </p:custDataLst>
            </p:nvPr>
          </p:nvSpPr>
          <p:spPr>
            <a:xfrm>
              <a:off x="712940" y="5753479"/>
              <a:ext cx="7932886" cy="571856"/>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3" name="Group 22"/>
            <p:cNvGrpSpPr/>
            <p:nvPr/>
          </p:nvGrpSpPr>
          <p:grpSpPr>
            <a:xfrm>
              <a:off x="508766" y="5753478"/>
              <a:ext cx="8126468" cy="571855"/>
              <a:chOff x="706960" y="5753478"/>
              <a:chExt cx="8126468" cy="571855"/>
            </a:xfrm>
          </p:grpSpPr>
          <p:sp>
            <p:nvSpPr>
              <p:cNvPr id="18" name="TextBox 17"/>
              <p:cNvSpPr txBox="1"/>
              <p:nvPr/>
            </p:nvSpPr>
            <p:spPr>
              <a:xfrm>
                <a:off x="911134" y="5753478"/>
                <a:ext cx="7922294" cy="571855"/>
              </a:xfrm>
              <a:prstGeom prst="rect">
                <a:avLst/>
              </a:prstGeom>
              <a:noFill/>
            </p:spPr>
            <p:txBody>
              <a:bodyPr wrap="square" rtlCol="0" anchor="ctr">
                <a:normAutofit/>
              </a:bodyPr>
              <a:lstStyle/>
              <a:p>
                <a:r>
                  <a:rPr lang="en-CA" sz="1300" b="1" dirty="0" smtClean="0"/>
                  <a:t>For more detailed information on creating a customer service strategy that embraces social media, </a:t>
                </a:r>
                <a:r>
                  <a:rPr lang="en-CA" sz="1300" b="1" smtClean="0"/>
                  <a:t>refer to </a:t>
                </a:r>
                <a:r>
                  <a:rPr lang="en-CA" sz="1300" b="1" i="1" dirty="0" smtClean="0">
                    <a:solidFill>
                      <a:schemeClr val="bg1"/>
                    </a:solidFill>
                    <a:hlinkClick r:id="rId10"/>
                  </a:rPr>
                  <a:t>Design a Customer Service Strategy that Serves the Social Customer</a:t>
                </a:r>
                <a:endParaRPr lang="en-CA" sz="1300" dirty="0"/>
              </a:p>
            </p:txBody>
          </p:sp>
          <p:sp>
            <p:nvSpPr>
              <p:cNvPr id="22" name="Chevron 21"/>
              <p:cNvSpPr/>
              <p:nvPr/>
            </p:nvSpPr>
            <p:spPr>
              <a:xfrm>
                <a:off x="706960" y="5753479"/>
                <a:ext cx="408348" cy="57185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grpSp>
      <p:pic>
        <p:nvPicPr>
          <p:cNvPr id="1104121" name="Picture 249"/>
          <p:cNvPicPr>
            <a:picLocks noChangeAspect="1" noChangeArrowheads="1"/>
          </p:cNvPicPr>
          <p:nvPr/>
        </p:nvPicPr>
        <p:blipFill>
          <a:blip r:embed="rId11" cstate="screen">
            <a:extLst>
              <a:ext uri="{28A0092B-C50C-407E-A947-70E740481C1C}">
                <a14:useLocalDpi xmlns="" xmlns:a14="http://schemas.microsoft.com/office/drawing/2010/main" val="0"/>
              </a:ext>
            </a:extLst>
          </a:blip>
          <a:srcRect/>
          <a:stretch>
            <a:fillRect/>
          </a:stretch>
        </p:blipFill>
        <p:spPr bwMode="auto">
          <a:xfrm>
            <a:off x="5898507" y="2474533"/>
            <a:ext cx="3240722" cy="3202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685515" y="2494057"/>
            <a:ext cx="1810921" cy="430887"/>
          </a:xfrm>
          <a:prstGeom prst="rect">
            <a:avLst/>
          </a:prstGeom>
          <a:noFill/>
        </p:spPr>
        <p:txBody>
          <a:bodyPr wrap="square" rtlCol="0">
            <a:spAutoFit/>
          </a:bodyPr>
          <a:lstStyle/>
          <a:p>
            <a:r>
              <a:rPr lang="en-US" sz="1100" b="1" smtClean="0"/>
              <a:t>Social media’s</a:t>
            </a:r>
            <a:br>
              <a:rPr lang="en-US" sz="1100" b="1" smtClean="0"/>
            </a:br>
            <a:r>
              <a:rPr lang="en-US" sz="1100" b="1" smtClean="0"/>
              <a:t>exploding </a:t>
            </a:r>
            <a:r>
              <a:rPr lang="en-US" sz="1100" b="1" dirty="0" smtClean="0"/>
              <a:t>influence:</a:t>
            </a:r>
            <a:endParaRPr lang="en-US" sz="1100" b="1" dirty="0"/>
          </a:p>
        </p:txBody>
      </p:sp>
      <p:pic>
        <p:nvPicPr>
          <p:cNvPr id="14" name="Picture 13" descr="sample_linkbar-itrgNEW.gif">
            <a:hlinkClick r:id="rId12"/>
          </p:cNvPr>
          <p:cNvPicPr>
            <a:picLocks noChangeAspect="1"/>
          </p:cNvPicPr>
          <p:nvPr/>
        </p:nvPicPr>
        <p:blipFill>
          <a:blip r:embed="rId13"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Build a Customer Service Management Strategy</a:t>
            </a:r>
            <a:endParaRPr lang="en-CA" dirty="0"/>
          </a:p>
        </p:txBody>
      </p:sp>
      <p:sp>
        <p:nvSpPr>
          <p:cNvPr id="19" name="Text Placeholder 18"/>
          <p:cNvSpPr>
            <a:spLocks noGrp="1"/>
          </p:cNvSpPr>
          <p:nvPr>
            <p:ph type="body" sz="quarter" idx="18"/>
          </p:nvPr>
        </p:nvSpPr>
        <p:spPr/>
        <p:txBody>
          <a:bodyPr/>
          <a:lstStyle/>
          <a:p>
            <a:r>
              <a:rPr lang="en-CA" b="1" dirty="0" smtClean="0"/>
              <a:t>Build a CSM Strategy</a:t>
            </a:r>
          </a:p>
          <a:p>
            <a:r>
              <a:rPr lang="en-CA" dirty="0" smtClean="0"/>
              <a:t>Create a Selection Roadmap</a:t>
            </a:r>
          </a:p>
          <a:p>
            <a:r>
              <a:rPr lang="en-CA" dirty="0" smtClean="0"/>
              <a:t>Select the Right Platform</a:t>
            </a:r>
          </a:p>
          <a:p>
            <a:r>
              <a:rPr lang="en-CA" dirty="0" smtClean="0"/>
              <a:t>Implement and Optimize</a:t>
            </a:r>
          </a:p>
          <a:p>
            <a:endParaRPr lang="en-CA" dirty="0"/>
          </a:p>
        </p:txBody>
      </p:sp>
      <p:sp>
        <p:nvSpPr>
          <p:cNvPr id="20" name="Text Placeholder 19"/>
          <p:cNvSpPr>
            <a:spLocks noGrp="1"/>
          </p:cNvSpPr>
          <p:nvPr>
            <p:ph type="body" sz="quarter" idx="21"/>
          </p:nvPr>
        </p:nvSpPr>
        <p:spPr>
          <a:xfrm>
            <a:off x="791580" y="4311718"/>
            <a:ext cx="4583706" cy="1925594"/>
          </a:xfrm>
        </p:spPr>
        <p:txBody>
          <a:bodyPr/>
          <a:lstStyle/>
          <a:p>
            <a:pPr lvl="0"/>
            <a:r>
              <a:rPr lang="en-CA" dirty="0" smtClean="0"/>
              <a:t>Understand CSM and how it applies to customers with particular needs and use cases.</a:t>
            </a:r>
          </a:p>
          <a:p>
            <a:pPr lvl="0"/>
            <a:r>
              <a:rPr lang="en-CA" dirty="0" smtClean="0"/>
              <a:t>Learn how a best-of-breed</a:t>
            </a:r>
            <a:r>
              <a:rPr lang="en-CA" smtClean="0"/>
              <a:t>, standalone </a:t>
            </a:r>
            <a:r>
              <a:rPr lang="en-CA" dirty="0" smtClean="0"/>
              <a:t>platform can improve key customer service metrics.</a:t>
            </a:r>
          </a:p>
          <a:p>
            <a:pPr lvl="0"/>
            <a:r>
              <a:rPr lang="en-CA" dirty="0" smtClean="0"/>
              <a:t>Assess the appropriateness of a standalone CSM platform for your organization.</a:t>
            </a:r>
          </a:p>
          <a:p>
            <a:pPr lvl="0"/>
            <a:r>
              <a:rPr lang="en-CA" dirty="0" smtClean="0"/>
              <a:t>Create a set of best practices for customer service using specific CSM tools.</a:t>
            </a:r>
          </a:p>
          <a:p>
            <a:endParaRPr lang="en-CA" dirty="0"/>
          </a:p>
        </p:txBody>
      </p:sp>
      <p:pic>
        <p:nvPicPr>
          <p:cNvPr id="8" name="Picture 2"/>
          <p:cNvPicPr>
            <a:picLocks noChangeAspect="1" noChangeArrowheads="1"/>
          </p:cNvPicPr>
          <p:nvPr/>
        </p:nvPicPr>
        <p:blipFill>
          <a:blip r:embed="rId3" cstate="screen"/>
          <a:srcRect/>
          <a:stretch>
            <a:fillRect/>
          </a:stretch>
        </p:blipFill>
        <p:spPr bwMode="auto">
          <a:xfrm>
            <a:off x="-508" y="1019142"/>
            <a:ext cx="8865409" cy="1774893"/>
          </a:xfrm>
          <a:prstGeom prst="rect">
            <a:avLst/>
          </a:prstGeom>
          <a:noFill/>
          <a:ln w="9525">
            <a:noFill/>
            <a:miter lim="800000"/>
            <a:headEnd/>
            <a:tailEnd/>
          </a:ln>
        </p:spPr>
      </p:pic>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custDataLst>
              <p:tags r:id="rId1"/>
            </p:custDataLst>
          </p:nvPr>
        </p:nvSpPr>
        <p:spPr>
          <a:xfrm>
            <a:off x="251520" y="260648"/>
            <a:ext cx="8625780" cy="864096"/>
          </a:xfrm>
        </p:spPr>
        <p:txBody>
          <a:bodyPr/>
          <a:lstStyle/>
          <a:p>
            <a:r>
              <a:rPr lang="en-CA" dirty="0" smtClean="0"/>
              <a:t>Ensure customers have a positive experience at each service touch point with your organization, or risk brand damage</a:t>
            </a:r>
            <a:endParaRPr lang="en-CA" dirty="0"/>
          </a:p>
        </p:txBody>
      </p:sp>
      <p:sp>
        <p:nvSpPr>
          <p:cNvPr id="5" name="Text Placeholder 3"/>
          <p:cNvSpPr txBox="1">
            <a:spLocks/>
          </p:cNvSpPr>
          <p:nvPr>
            <p:custDataLst>
              <p:tags r:id="rId2"/>
            </p:custDataLst>
          </p:nvPr>
        </p:nvSpPr>
        <p:spPr>
          <a:xfrm>
            <a:off x="249302" y="1772816"/>
            <a:ext cx="4030593" cy="3766786"/>
          </a:xfrm>
          <a:prstGeom prst="rect">
            <a:avLst/>
          </a:prstGeom>
        </p:spPr>
        <p:txBody>
          <a:bodyPr/>
          <a:lstStyle/>
          <a:p>
            <a:pPr marL="180975" marR="0" lvl="0" indent="-180975" algn="l" defTabSz="914400" rtl="0" eaLnBrk="0" fontAlgn="base" latinLnBrk="0" hangingPunct="0">
              <a:lnSpc>
                <a:spcPct val="100000"/>
              </a:lnSpc>
              <a:spcBef>
                <a:spcPct val="20000"/>
              </a:spcBef>
              <a:spcAft>
                <a:spcPct val="0"/>
              </a:spcAft>
              <a:buClr>
                <a:schemeClr val="tx1"/>
              </a:buClr>
              <a:buSzPct val="95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Customer experience is defined by service interactions, both good </a:t>
            </a:r>
            <a:r>
              <a:rPr kumimoji="0" lang="en-CA" sz="1200" b="0" i="0" u="none" strike="noStrike" kern="1200" cap="none" spc="0" normalizeH="0" baseline="0" noProof="0" smtClean="0">
                <a:ln>
                  <a:noFill/>
                </a:ln>
                <a:solidFill>
                  <a:schemeClr val="tx1"/>
                </a:solidFill>
                <a:effectLst/>
                <a:uLnTx/>
                <a:uFillTx/>
                <a:latin typeface="+mn-lt"/>
                <a:ea typeface="+mn-ea"/>
                <a:cs typeface="+mn-cs"/>
              </a:rPr>
              <a:t>and bad.</a:t>
            </a:r>
            <a:r>
              <a:rPr kumimoji="0" lang="en-CA" sz="1200" b="0" i="0" u="none" strike="noStrike" kern="1200" cap="none" spc="0" normalizeH="0" noProof="0" smtClean="0">
                <a:ln>
                  <a:noFill/>
                </a:ln>
                <a:solidFill>
                  <a:schemeClr val="tx1"/>
                </a:solidFill>
                <a:effectLst/>
                <a:uLnTx/>
                <a:uFillTx/>
                <a:latin typeface="+mn-lt"/>
                <a:ea typeface="+mn-ea"/>
                <a:cs typeface="+mn-cs"/>
              </a:rPr>
              <a:t> </a:t>
            </a:r>
            <a:r>
              <a:rPr kumimoji="0" lang="en-CA" sz="1200" b="0" i="0" u="none" strike="noStrike" kern="1200" cap="none" spc="0" normalizeH="0" baseline="0" noProof="0" smtClean="0">
                <a:ln>
                  <a:noFill/>
                </a:ln>
                <a:solidFill>
                  <a:schemeClr val="tx1"/>
                </a:solidFill>
                <a:effectLst/>
                <a:uLnTx/>
                <a:uFillTx/>
                <a:latin typeface="+mn-lt"/>
                <a:ea typeface="+mn-ea"/>
                <a:cs typeface="+mn-cs"/>
              </a:rPr>
              <a:t>With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the rise of social media, poor customer service can now turn into </a:t>
            </a:r>
            <a:r>
              <a:rPr kumimoji="0" lang="en-CA" sz="1200" b="0" i="0" u="none" strike="noStrike" kern="1200" cap="none" spc="0" normalizeH="0" baseline="0" noProof="0" smtClean="0">
                <a:ln>
                  <a:noFill/>
                </a:ln>
                <a:solidFill>
                  <a:schemeClr val="tx1"/>
                </a:solidFill>
                <a:effectLst/>
                <a:uLnTx/>
                <a:uFillTx/>
                <a:latin typeface="+mn-lt"/>
                <a:ea typeface="+mn-ea"/>
                <a:cs typeface="+mn-cs"/>
              </a:rPr>
              <a:t>negative feedback,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which is easily broadcast throughout the social cloud in minutes.</a:t>
            </a:r>
          </a:p>
          <a:p>
            <a:pPr marL="180975" marR="0" lvl="0" indent="-180975" algn="l" defTabSz="914400" rtl="0" eaLnBrk="0" fontAlgn="base" latinLnBrk="0" hangingPunct="0">
              <a:lnSpc>
                <a:spcPct val="100000"/>
              </a:lnSpc>
              <a:spcBef>
                <a:spcPct val="20000"/>
              </a:spcBef>
              <a:spcAft>
                <a:spcPct val="0"/>
              </a:spcAft>
              <a:buClr>
                <a:schemeClr val="tx1"/>
              </a:buClr>
              <a:buSzPct val="95000"/>
              <a:buFont typeface="Arial" pitchFamily="34" charset="0"/>
              <a:buChar char="•"/>
              <a:tabLst/>
              <a:defRPr/>
            </a:pPr>
            <a:r>
              <a:rPr lang="en-CA" sz="1200" dirty="0" smtClean="0">
                <a:latin typeface="+mn-lt"/>
              </a:rPr>
              <a:t>Traditionally, customer interactions were 1-on-1. Now, the social cloud itself is a point of interaction.</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ct val="100000"/>
              </a:lnSpc>
              <a:spcBef>
                <a:spcPct val="20000"/>
              </a:spcBef>
              <a:spcAft>
                <a:spcPct val="0"/>
              </a:spcAft>
              <a:buClr>
                <a:schemeClr val="tx1"/>
              </a:buClr>
              <a:buSzPct val="95000"/>
              <a:buFont typeface="Arial" pitchFamily="34" charset="0"/>
              <a:buNone/>
              <a:tabLst/>
              <a:defRPr/>
            </a:pPr>
            <a:r>
              <a:rPr kumimoji="0" lang="en-CA" sz="1200" b="0" i="1" u="none" strike="noStrike" kern="1200" cap="none" spc="0" normalizeH="0" baseline="0" noProof="0" dirty="0" smtClean="0">
                <a:ln>
                  <a:noFill/>
                </a:ln>
                <a:solidFill>
                  <a:schemeClr val="tx1"/>
                </a:solidFill>
                <a:effectLst/>
                <a:uLnTx/>
                <a:uFillTx/>
                <a:latin typeface="+mn-lt"/>
                <a:ea typeface="+mn-ea"/>
                <a:cs typeface="+mn-cs"/>
              </a:rPr>
              <a:t>	For example:</a:t>
            </a:r>
          </a:p>
          <a:p>
            <a:pPr marL="409575" marR="0" lvl="1" indent="-228600" algn="l" defTabSz="914400" rtl="0" eaLnBrk="0" fontAlgn="base" latinLnBrk="0" hangingPunct="0">
              <a:lnSpc>
                <a:spcPct val="100000"/>
              </a:lnSpc>
              <a:spcBef>
                <a:spcPct val="20000"/>
              </a:spcBef>
              <a:spcAft>
                <a:spcPct val="0"/>
              </a:spcAft>
              <a:buClr>
                <a:schemeClr val="tx1"/>
              </a:buClr>
              <a:buSzPct val="95000"/>
              <a:buFont typeface="+mj-lt"/>
              <a:buAutoNum type="arabicParen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A customer is experiencing problems on their home internet. They contact their service provider. The first agent is unable to assist them and transfers them to another agent</a:t>
            </a:r>
            <a:r>
              <a:rPr kumimoji="0" lang="en-CA" sz="1200" b="0" i="0" u="none" strike="noStrike" kern="1200" cap="none" spc="0" normalizeH="0" baseline="0" noProof="0" smtClean="0">
                <a:ln>
                  <a:noFill/>
                </a:ln>
                <a:solidFill>
                  <a:schemeClr val="tx1"/>
                </a:solidFill>
                <a:effectLst/>
                <a:uLnTx/>
                <a:uFillTx/>
                <a:latin typeface="+mn-lt"/>
                <a:ea typeface="+mn-ea"/>
                <a:cs typeface="+mn-cs"/>
              </a:rPr>
              <a:t>. The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information about their problem is not passed on and the customer must repeat it to the second agent. </a:t>
            </a:r>
          </a:p>
          <a:p>
            <a:pPr marL="409575" marR="0" lvl="1" indent="-228600" algn="l" defTabSz="914400" rtl="0" eaLnBrk="0" fontAlgn="base" latinLnBrk="0" hangingPunct="0">
              <a:lnSpc>
                <a:spcPct val="100000"/>
              </a:lnSpc>
              <a:spcBef>
                <a:spcPct val="20000"/>
              </a:spcBef>
              <a:spcAft>
                <a:spcPct val="0"/>
              </a:spcAft>
              <a:buClr>
                <a:schemeClr val="tx1"/>
              </a:buClr>
              <a:buSzPct val="95000"/>
              <a:buFont typeface="+mj-lt"/>
              <a:buAutoNum type="arabicParen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The customer is irritated and after the call, posts their grievances on various social media outlets.  </a:t>
            </a:r>
            <a:r>
              <a:rPr kumimoji="0" lang="en-CA" sz="1200" b="1" i="0" u="none" strike="noStrike" kern="1200" cap="none" spc="0" normalizeH="0" baseline="0" noProof="0" dirty="0" smtClean="0">
                <a:ln>
                  <a:noFill/>
                </a:ln>
                <a:solidFill>
                  <a:schemeClr val="tx1"/>
                </a:solidFill>
                <a:effectLst/>
                <a:uLnTx/>
                <a:uFillTx/>
                <a:latin typeface="+mn-lt"/>
                <a:ea typeface="+mn-ea"/>
                <a:cs typeface="+mn-cs"/>
              </a:rPr>
              <a:t>What was formerly a private interaction has turned into a public interaction and the service provider’s brand equity is in </a:t>
            </a:r>
            <a:r>
              <a:rPr kumimoji="0" lang="en-CA" sz="1200" b="1" i="0" u="none" strike="noStrike" kern="1200" cap="none" spc="0" normalizeH="0" baseline="0" noProof="0" smtClean="0">
                <a:ln>
                  <a:noFill/>
                </a:ln>
                <a:solidFill>
                  <a:schemeClr val="tx1"/>
                </a:solidFill>
                <a:effectLst/>
                <a:uLnTx/>
                <a:uFillTx/>
                <a:latin typeface="+mn-lt"/>
                <a:ea typeface="+mn-ea"/>
                <a:cs typeface="+mn-cs"/>
              </a:rPr>
              <a:t>jeopardy!</a:t>
            </a:r>
            <a:endParaRPr kumimoji="0" lang="en-CA" sz="1200" b="1"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6" name="Group 136"/>
          <p:cNvGrpSpPr/>
          <p:nvPr>
            <p:custDataLst>
              <p:tags r:id="rId3"/>
            </p:custDataLst>
          </p:nvPr>
        </p:nvGrpSpPr>
        <p:grpSpPr>
          <a:xfrm>
            <a:off x="326232" y="5529493"/>
            <a:ext cx="8491536" cy="848310"/>
            <a:chOff x="328291" y="3598911"/>
            <a:chExt cx="8491536" cy="848310"/>
          </a:xfrm>
        </p:grpSpPr>
        <p:sp>
          <p:nvSpPr>
            <p:cNvPr id="7" name="Rounded Rectangle 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7913" indent="-1588" algn="l"/>
              <a:r>
                <a:rPr lang="en-US" sz="1200" dirty="0" smtClean="0">
                  <a:solidFill>
                    <a:schemeClr val="tx1"/>
                  </a:solidFill>
                </a:rPr>
                <a:t>Deploying a CSM will help ensure the most consistent customer service experience across all the interaction channels. It is also the natural place to address the customer service issues that are being aired across the social cloud</a:t>
              </a:r>
              <a:r>
                <a:rPr lang="en-US" sz="1200" dirty="0">
                  <a:solidFill>
                    <a:schemeClr val="tx1"/>
                  </a:solidFill>
                </a:rPr>
                <a:t> </a:t>
              </a:r>
              <a:r>
                <a:rPr lang="en-US" sz="1200" smtClean="0">
                  <a:solidFill>
                    <a:schemeClr val="tx1"/>
                  </a:solidFill>
                </a:rPr>
                <a:t>– many CSMs </a:t>
              </a:r>
              <a:r>
                <a:rPr lang="en-US" sz="1200" dirty="0" smtClean="0">
                  <a:solidFill>
                    <a:schemeClr val="tx1"/>
                  </a:solidFill>
                </a:rPr>
                <a:t>include social monitoring</a:t>
              </a:r>
              <a:r>
                <a:rPr lang="en-US" sz="1200" smtClean="0">
                  <a:solidFill>
                    <a:schemeClr val="tx1"/>
                  </a:solidFill>
                </a:rPr>
                <a:t>, response, </a:t>
              </a:r>
              <a:r>
                <a:rPr lang="en-US" sz="1200" dirty="0" smtClean="0">
                  <a:solidFill>
                    <a:schemeClr val="tx1"/>
                  </a:solidFill>
                </a:rPr>
                <a:t>and engagement capabilities.</a:t>
              </a:r>
              <a:endParaRPr lang="en-CA" sz="1200" i="1" dirty="0" smtClean="0">
                <a:solidFill>
                  <a:schemeClr val="tx1"/>
                </a:solidFill>
              </a:endParaRPr>
            </a:p>
          </p:txBody>
        </p:sp>
        <p:pic>
          <p:nvPicPr>
            <p:cNvPr id="8" name="Picture 7" descr="insight.png"/>
            <p:cNvPicPr>
              <a:picLocks noChangeAspect="1"/>
            </p:cNvPicPr>
            <p:nvPr/>
          </p:nvPicPr>
          <p:blipFill>
            <a:blip r:embed="rId8" cstate="screen"/>
            <a:stretch>
              <a:fillRect/>
            </a:stretch>
          </p:blipFill>
          <p:spPr>
            <a:xfrm>
              <a:off x="328614" y="3609020"/>
              <a:ext cx="1000207" cy="838201"/>
            </a:xfrm>
            <a:prstGeom prst="rect">
              <a:avLst/>
            </a:prstGeom>
          </p:spPr>
        </p:pic>
      </p:grpSp>
      <p:cxnSp>
        <p:nvCxnSpPr>
          <p:cNvPr id="10" name="Straight Connector 9"/>
          <p:cNvCxnSpPr/>
          <p:nvPr>
            <p:custDataLst>
              <p:tags r:id="rId4"/>
            </p:custDataLst>
          </p:nvPr>
        </p:nvCxnSpPr>
        <p:spPr>
          <a:xfrm rot="5400000">
            <a:off x="3231891" y="3637206"/>
            <a:ext cx="319140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ext Placeholder 1"/>
          <p:cNvSpPr txBox="1">
            <a:spLocks/>
          </p:cNvSpPr>
          <p:nvPr>
            <p:custDataLst>
              <p:tags r:id="rId5"/>
            </p:custDataLst>
          </p:nvPr>
        </p:nvSpPr>
        <p:spPr>
          <a:xfrm>
            <a:off x="326394" y="1184305"/>
            <a:ext cx="8491213" cy="540060"/>
          </a:xfrm>
          <a:prstGeom prst="rect">
            <a:avLst/>
          </a:prstGeom>
          <a:effectLst>
            <a:glow rad="228600">
              <a:schemeClr val="accent1">
                <a:satMod val="175000"/>
                <a:alpha val="40000"/>
              </a:schemeClr>
            </a:glow>
          </a:effectLst>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CA" sz="1300" b="1" i="0" u="none" strike="noStrike" kern="1200" cap="none" spc="0" normalizeH="0" baseline="0" noProof="0" dirty="0" smtClean="0">
                <a:ln>
                  <a:noFill/>
                </a:ln>
                <a:solidFill>
                  <a:schemeClr val="tx1"/>
                </a:solidFill>
                <a:effectLst/>
                <a:uLnTx/>
                <a:uFillTx/>
                <a:latin typeface="+mn-lt"/>
                <a:ea typeface="+mn-ea"/>
                <a:cs typeface="+mn-cs"/>
              </a:rPr>
              <a:t>Even in the social media world, customer service remains the primary point of interaction between customers and suppliers – it’s the make-or-break point of interaction for most customer relationships.</a:t>
            </a:r>
            <a:endParaRPr kumimoji="0" lang="en-CA" sz="1300" b="1" i="1" u="none" strike="noStrike" kern="1200" cap="none" spc="0" normalizeH="0" baseline="0" noProof="0" dirty="0">
              <a:ln>
                <a:noFill/>
              </a:ln>
              <a:solidFill>
                <a:schemeClr val="tx1"/>
              </a:solidFill>
              <a:effectLst/>
              <a:uLnTx/>
              <a:uFillTx/>
              <a:latin typeface="+mn-lt"/>
              <a:ea typeface="+mn-ea"/>
              <a:cs typeface="+mn-cs"/>
            </a:endParaRPr>
          </a:p>
        </p:txBody>
      </p:sp>
      <p:pic>
        <p:nvPicPr>
          <p:cNvPr id="1835010" name="Picture 2"/>
          <p:cNvPicPr>
            <a:picLocks noChangeAspect="1" noChangeArrowheads="1"/>
          </p:cNvPicPr>
          <p:nvPr/>
        </p:nvPicPr>
        <p:blipFill>
          <a:blip r:embed="rId9" cstate="screen">
            <a:extLst>
              <a:ext uri="{28A0092B-C50C-407E-A947-70E740481C1C}">
                <a14:useLocalDpi xmlns="" xmlns:a14="http://schemas.microsoft.com/office/drawing/2010/main" val="0"/>
              </a:ext>
            </a:extLst>
          </a:blip>
          <a:srcRect/>
          <a:stretch>
            <a:fillRect/>
          </a:stretch>
        </p:blipFill>
        <p:spPr bwMode="auto">
          <a:xfrm>
            <a:off x="5544108" y="1772816"/>
            <a:ext cx="2872545" cy="3080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56076" y="4869160"/>
            <a:ext cx="3412605" cy="461665"/>
          </a:xfrm>
          <a:prstGeom prst="rect">
            <a:avLst/>
          </a:prstGeom>
          <a:noFill/>
        </p:spPr>
        <p:txBody>
          <a:bodyPr wrap="square" rtlCol="0">
            <a:spAutoFit/>
          </a:bodyPr>
          <a:lstStyle/>
          <a:p>
            <a:r>
              <a:rPr lang="en-US" sz="1200" i="1" dirty="0" smtClean="0"/>
              <a:t>Social channels interface with both </a:t>
            </a:r>
            <a:r>
              <a:rPr lang="en-US" sz="1200" i="1" smtClean="0"/>
              <a:t>individual customers </a:t>
            </a:r>
            <a:r>
              <a:rPr lang="en-US" sz="1200" i="1" dirty="0" smtClean="0"/>
              <a:t>and the social cloud as a whole.</a:t>
            </a:r>
            <a:endParaRPr lang="en-US" sz="1200" i="1" dirty="0"/>
          </a:p>
        </p:txBody>
      </p:sp>
      <p:pic>
        <p:nvPicPr>
          <p:cNvPr id="11" name="Picture 10" descr="sample_linkbar-itrgNEW.gif">
            <a:hlinkClick r:id="rId10"/>
          </p:cNvPr>
          <p:cNvPicPr>
            <a:picLocks noChangeAspect="1"/>
          </p:cNvPicPr>
          <p:nvPr/>
        </p:nvPicPr>
        <p:blipFill>
          <a:blip r:embed="rId11"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Object 34" hidden="1"/>
          <p:cNvGraphicFramePr>
            <a:graphicFrameLocks noChangeAspect="1"/>
          </p:cNvGraphicFramePr>
          <p:nvPr/>
        </p:nvGraphicFramePr>
        <p:xfrm>
          <a:off x="0" y="0"/>
          <a:ext cx="158750" cy="158750"/>
        </p:xfrm>
        <a:graphic>
          <a:graphicData uri="http://schemas.openxmlformats.org/presentationml/2006/ole">
            <p:oleObj spid="_x0000_s1834233" name="think-cell Slide" r:id="rId35" imgW="360" imgH="360" progId="">
              <p:embed/>
            </p:oleObj>
          </a:graphicData>
        </a:graphic>
      </p:graphicFrame>
      <p:sp>
        <p:nvSpPr>
          <p:cNvPr id="34" name="Rectangle 33"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CA" sz="1200">
              <a:latin typeface="Arial"/>
              <a:sym typeface="Arial"/>
            </a:endParaRPr>
          </a:p>
        </p:txBody>
      </p:sp>
      <p:sp>
        <p:nvSpPr>
          <p:cNvPr id="3" name="Title 1"/>
          <p:cNvSpPr>
            <a:spLocks noGrp="1"/>
          </p:cNvSpPr>
          <p:nvPr>
            <p:ph type="title"/>
            <p:custDataLst>
              <p:tags r:id="rId3"/>
            </p:custDataLst>
          </p:nvPr>
        </p:nvSpPr>
        <p:spPr>
          <a:xfrm>
            <a:off x="251520" y="260648"/>
            <a:ext cx="8625780" cy="864096"/>
          </a:xfrm>
        </p:spPr>
        <p:txBody>
          <a:bodyPr/>
          <a:lstStyle/>
          <a:p>
            <a:r>
              <a:rPr lang="en-CA" dirty="0" smtClean="0"/>
              <a:t>Don’t trap your customers in limited channels. Provide a hybrid channel strategy that includes social and mobile</a:t>
            </a:r>
            <a:endParaRPr lang="en-CA" dirty="0"/>
          </a:p>
        </p:txBody>
      </p:sp>
      <p:sp>
        <p:nvSpPr>
          <p:cNvPr id="4" name="TextBox 3"/>
          <p:cNvSpPr txBox="1"/>
          <p:nvPr>
            <p:custDataLst>
              <p:tags r:id="rId4"/>
            </p:custDataLst>
          </p:nvPr>
        </p:nvSpPr>
        <p:spPr>
          <a:xfrm>
            <a:off x="5375286" y="4203042"/>
            <a:ext cx="3030579" cy="430887"/>
          </a:xfrm>
          <a:prstGeom prst="rect">
            <a:avLst/>
          </a:prstGeom>
          <a:noFill/>
        </p:spPr>
        <p:txBody>
          <a:bodyPr wrap="square" rtlCol="0">
            <a:spAutoFit/>
          </a:bodyPr>
          <a:lstStyle/>
          <a:p>
            <a:r>
              <a:rPr lang="en-CA" sz="1200" b="1" dirty="0" smtClean="0"/>
              <a:t>Use of customer service channels</a:t>
            </a:r>
          </a:p>
          <a:p>
            <a:r>
              <a:rPr lang="en-CA" sz="900" dirty="0" smtClean="0"/>
              <a:t>Source: Info-Tech Research Group</a:t>
            </a:r>
            <a:r>
              <a:rPr lang="en-CA" sz="900" smtClean="0"/>
              <a:t>, </a:t>
            </a:r>
            <a:r>
              <a:rPr lang="en-CA" sz="900" i="1" smtClean="0"/>
              <a:t>N= </a:t>
            </a:r>
            <a:r>
              <a:rPr lang="en-CA" sz="900" i="1" dirty="0" smtClean="0"/>
              <a:t>89</a:t>
            </a:r>
            <a:endParaRPr lang="en-CA" sz="900" i="1" dirty="0"/>
          </a:p>
        </p:txBody>
      </p:sp>
      <p:graphicFrame>
        <p:nvGraphicFramePr>
          <p:cNvPr id="5" name="Object 4"/>
          <p:cNvGraphicFramePr>
            <a:graphicFrameLocks noChangeAspect="1"/>
          </p:cNvGraphicFramePr>
          <p:nvPr/>
        </p:nvGraphicFramePr>
        <p:xfrm>
          <a:off x="5443537" y="1925637"/>
          <a:ext cx="2838428" cy="2362189"/>
        </p:xfrm>
        <a:graphic>
          <a:graphicData uri="http://schemas.openxmlformats.org/presentationml/2006/ole">
            <p:oleObj spid="_x0000_s1834234" name="Chart" r:id="rId36" imgW="2838428" imgH="2362189" progId="MSGraph.Chart.8">
              <p:embed followColorScheme="full"/>
            </p:oleObj>
          </a:graphicData>
        </a:graphic>
      </p:graphicFrame>
      <p:sp>
        <p:nvSpPr>
          <p:cNvPr id="20" name="Rectangle 19"/>
          <p:cNvSpPr/>
          <p:nvPr>
            <p:custDataLst>
              <p:tags r:id="rId5"/>
            </p:custDataLst>
          </p:nvPr>
        </p:nvSpPr>
        <p:spPr bwMode="auto">
          <a:xfrm>
            <a:off x="5699125" y="1793875"/>
            <a:ext cx="1936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noAutofit/>
          </a:bodyPr>
          <a:lstStyle/>
          <a:p>
            <a:fld id="{6F1B4CAB-B09D-4015-9C84-E9DD450A529A}" type="datetime'''''''''''N''''''''''''''''''''''''o'''''''''''''''''''''''">
              <a:rPr lang="en-US" sz="1200" b="1" smtClean="0">
                <a:solidFill>
                  <a:schemeClr val="tx1"/>
                </a:solidFill>
              </a:rPr>
              <a:pPr/>
              <a:t>No</a:t>
            </a:fld>
            <a:endParaRPr lang="en-CA" sz="1200" b="1">
              <a:solidFill>
                <a:schemeClr val="tx1"/>
              </a:solidFill>
              <a:latin typeface="Arial"/>
              <a:sym typeface="Arial"/>
            </a:endParaRPr>
          </a:p>
        </p:txBody>
      </p:sp>
      <p:sp>
        <p:nvSpPr>
          <p:cNvPr id="19" name="Rectangle 18"/>
          <p:cNvSpPr/>
          <p:nvPr>
            <p:custDataLst>
              <p:tags r:id="rId6"/>
            </p:custDataLst>
          </p:nvPr>
        </p:nvSpPr>
        <p:spPr bwMode="auto">
          <a:xfrm>
            <a:off x="6956425" y="1793875"/>
            <a:ext cx="2619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noAutofit/>
          </a:bodyPr>
          <a:lstStyle/>
          <a:p>
            <a:fld id="{2324F424-94CD-4193-BC86-CFFCD5542F32}" type="datetime'''''''''''''''Y''e''''s'''''''''''''''''''''''''''''">
              <a:rPr lang="en-US" sz="1200" b="1" smtClean="0">
                <a:solidFill>
                  <a:schemeClr val="tx1"/>
                </a:solidFill>
              </a:rPr>
              <a:pPr/>
              <a:t>Yes</a:t>
            </a:fld>
            <a:endParaRPr lang="en-CA" sz="1200" b="1">
              <a:solidFill>
                <a:schemeClr val="tx1"/>
              </a:solidFill>
              <a:latin typeface="Arial"/>
              <a:sym typeface="Arial"/>
            </a:endParaRPr>
          </a:p>
        </p:txBody>
      </p:sp>
      <p:sp>
        <p:nvSpPr>
          <p:cNvPr id="13" name="Rectangle 12"/>
          <p:cNvSpPr/>
          <p:nvPr>
            <p:custDataLst>
              <p:tags r:id="rId7"/>
            </p:custDataLst>
          </p:nvPr>
        </p:nvSpPr>
        <p:spPr bwMode="auto">
          <a:xfrm>
            <a:off x="8221662" y="3911600"/>
            <a:ext cx="44926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FBE6C300-1C10-4394-B19F-696A8CBC032A}" type="datetime'''''S''o''c''''''''''''''''i''''''''a''l'''''''''''''''''''">
              <a:rPr lang="en-US" sz="1200" b="1" smtClean="0">
                <a:solidFill>
                  <a:schemeClr val="tx1"/>
                </a:solidFill>
              </a:rPr>
              <a:pPr algn="l"/>
              <a:t>Social</a:t>
            </a:fld>
            <a:endParaRPr lang="en-CA" sz="1200" b="1" dirty="0">
              <a:solidFill>
                <a:schemeClr val="tx1"/>
              </a:solidFill>
              <a:latin typeface="Arial"/>
              <a:sym typeface="Arial"/>
            </a:endParaRPr>
          </a:p>
        </p:txBody>
      </p:sp>
      <p:sp>
        <p:nvSpPr>
          <p:cNvPr id="7" name="Rectangle 6"/>
          <p:cNvSpPr/>
          <p:nvPr>
            <p:custDataLst>
              <p:tags r:id="rId8"/>
            </p:custDataLst>
          </p:nvPr>
        </p:nvSpPr>
        <p:spPr bwMode="gray">
          <a:xfrm>
            <a:off x="6567487" y="3911600"/>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E5312F20-6BD9-428B-9582-F110C8BC56BF}" type="datetime'''''''''''''''''8''''''''''''8'''''">
              <a:rPr lang="en-US" sz="1200" smtClean="0">
                <a:solidFill>
                  <a:schemeClr val="bg1"/>
                </a:solidFill>
              </a:rPr>
              <a:pPr/>
              <a:t>88</a:t>
            </a:fld>
            <a:endParaRPr lang="en-CA" sz="1200">
              <a:solidFill>
                <a:schemeClr val="bg1"/>
              </a:solidFill>
              <a:latin typeface="Arial"/>
              <a:sym typeface="Arial"/>
            </a:endParaRPr>
          </a:p>
        </p:txBody>
      </p:sp>
      <p:sp>
        <p:nvSpPr>
          <p:cNvPr id="6" name="Rectangle 5"/>
          <p:cNvSpPr/>
          <p:nvPr>
            <p:custDataLst>
              <p:tags r:id="rId9"/>
            </p:custDataLst>
          </p:nvPr>
        </p:nvSpPr>
        <p:spPr bwMode="gray">
          <a:xfrm>
            <a:off x="7858125" y="3911600"/>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256398F8-9A30-418D-9254-8668E303CAFC}" type="datetime'''1''''''''''''''''''''''''''''''2'''''''''''''''">
              <a:rPr lang="en-US" sz="1200" smtClean="0">
                <a:solidFill>
                  <a:schemeClr val="bg1"/>
                </a:solidFill>
              </a:rPr>
              <a:pPr/>
              <a:t>12</a:t>
            </a:fld>
            <a:endParaRPr lang="en-CA" sz="1200">
              <a:solidFill>
                <a:schemeClr val="bg1"/>
              </a:solidFill>
              <a:latin typeface="Arial"/>
              <a:sym typeface="Arial"/>
            </a:endParaRPr>
          </a:p>
        </p:txBody>
      </p:sp>
      <p:sp>
        <p:nvSpPr>
          <p:cNvPr id="12" name="Rectangle 11"/>
          <p:cNvSpPr/>
          <p:nvPr>
            <p:custDataLst>
              <p:tags r:id="rId10"/>
            </p:custDataLst>
          </p:nvPr>
        </p:nvSpPr>
        <p:spPr bwMode="auto">
          <a:xfrm>
            <a:off x="8221662" y="3549650"/>
            <a:ext cx="4841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CCC8D116-E01C-4C6B-B21E-5DBD068823AE}" type="datetime'''''''''''''''''''''''''''''''''Mo''b''i''l''''''e'''''''">
              <a:rPr lang="en-US" sz="1200" b="1" smtClean="0">
                <a:solidFill>
                  <a:schemeClr val="tx1"/>
                </a:solidFill>
              </a:rPr>
              <a:pPr algn="l"/>
              <a:t>Mobile</a:t>
            </a:fld>
            <a:endParaRPr lang="en-CA" sz="1200" b="1" dirty="0">
              <a:solidFill>
                <a:schemeClr val="tx1"/>
              </a:solidFill>
              <a:latin typeface="Arial"/>
              <a:sym typeface="Arial"/>
            </a:endParaRPr>
          </a:p>
        </p:txBody>
      </p:sp>
      <p:sp>
        <p:nvSpPr>
          <p:cNvPr id="23" name="Rectangle 22"/>
          <p:cNvSpPr/>
          <p:nvPr>
            <p:custDataLst>
              <p:tags r:id="rId11"/>
            </p:custDataLst>
          </p:nvPr>
        </p:nvSpPr>
        <p:spPr bwMode="gray">
          <a:xfrm>
            <a:off x="6610350" y="3549650"/>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F395A017-55BF-4942-9F18-D1E6344A6A06}" type="datetime'''''''''9''''''''''''''''''''''''1'''''''''''''''''''''''''''">
              <a:rPr lang="en-US" sz="1200" smtClean="0">
                <a:solidFill>
                  <a:schemeClr val="bg1"/>
                </a:solidFill>
              </a:rPr>
              <a:pPr/>
              <a:t>91</a:t>
            </a:fld>
            <a:endParaRPr lang="en-CA" sz="1200">
              <a:solidFill>
                <a:schemeClr val="bg1"/>
              </a:solidFill>
              <a:latin typeface="Arial"/>
              <a:sym typeface="Arial"/>
            </a:endParaRPr>
          </a:p>
        </p:txBody>
      </p:sp>
      <p:sp>
        <p:nvSpPr>
          <p:cNvPr id="15" name="Rectangle 14"/>
          <p:cNvSpPr/>
          <p:nvPr>
            <p:custDataLst>
              <p:tags r:id="rId12"/>
            </p:custDataLst>
          </p:nvPr>
        </p:nvSpPr>
        <p:spPr bwMode="gray">
          <a:xfrm>
            <a:off x="7943850" y="3549650"/>
            <a:ext cx="1254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D3DD8FBC-2BB3-4079-95AD-466AC8B270F1}" type="datetime'''''''''''''''''''''''''''''9'''''''''''''''''''">
              <a:rPr lang="en-US" sz="1200" smtClean="0">
                <a:solidFill>
                  <a:schemeClr val="bg1"/>
                </a:solidFill>
              </a:rPr>
              <a:pPr/>
              <a:t>9</a:t>
            </a:fld>
            <a:endParaRPr lang="en-CA" sz="1200">
              <a:solidFill>
                <a:schemeClr val="bg1"/>
              </a:solidFill>
              <a:latin typeface="Arial"/>
              <a:sym typeface="Arial"/>
            </a:endParaRPr>
          </a:p>
        </p:txBody>
      </p:sp>
      <p:sp>
        <p:nvSpPr>
          <p:cNvPr id="11" name="Rectangle 10"/>
          <p:cNvSpPr/>
          <p:nvPr>
            <p:custDataLst>
              <p:tags r:id="rId13"/>
            </p:custDataLst>
          </p:nvPr>
        </p:nvSpPr>
        <p:spPr bwMode="auto">
          <a:xfrm>
            <a:off x="8221662" y="3192462"/>
            <a:ext cx="25400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D5E734CE-BF69-405F-8FAF-38F7B9D1F524}" type="datetime'''''''''''''''''I''V''''''''''''''R'''''''''''''''''''''''">
              <a:rPr lang="en-US" sz="1200" smtClean="0">
                <a:solidFill>
                  <a:schemeClr val="tx1"/>
                </a:solidFill>
              </a:rPr>
              <a:pPr algn="l"/>
              <a:t>IVR</a:t>
            </a:fld>
            <a:endParaRPr lang="en-CA" sz="1200">
              <a:solidFill>
                <a:schemeClr val="tx1"/>
              </a:solidFill>
              <a:latin typeface="Arial"/>
              <a:sym typeface="Arial"/>
            </a:endParaRPr>
          </a:p>
        </p:txBody>
      </p:sp>
      <p:sp>
        <p:nvSpPr>
          <p:cNvPr id="14" name="Rectangle 13"/>
          <p:cNvSpPr/>
          <p:nvPr>
            <p:custDataLst>
              <p:tags r:id="rId14"/>
            </p:custDataLst>
          </p:nvPr>
        </p:nvSpPr>
        <p:spPr bwMode="gray">
          <a:xfrm>
            <a:off x="6348412" y="3192462"/>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37C059F7-E250-4339-A8A2-5ABBF9BA5A6E}" type="datetime'''''''''''7''''''''''''''''''''''''''''''''''1'''''">
              <a:rPr lang="en-US" sz="1200" smtClean="0">
                <a:solidFill>
                  <a:schemeClr val="bg1"/>
                </a:solidFill>
              </a:rPr>
              <a:pPr/>
              <a:t>71</a:t>
            </a:fld>
            <a:endParaRPr lang="en-CA" sz="1200">
              <a:solidFill>
                <a:schemeClr val="bg1"/>
              </a:solidFill>
              <a:latin typeface="Arial"/>
              <a:sym typeface="Arial"/>
            </a:endParaRPr>
          </a:p>
        </p:txBody>
      </p:sp>
      <p:sp>
        <p:nvSpPr>
          <p:cNvPr id="8" name="Rectangle 7"/>
          <p:cNvSpPr/>
          <p:nvPr>
            <p:custDataLst>
              <p:tags r:id="rId15"/>
            </p:custDataLst>
          </p:nvPr>
        </p:nvSpPr>
        <p:spPr bwMode="gray">
          <a:xfrm>
            <a:off x="7639050" y="3192462"/>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FD6AC31B-14E7-4DCB-BDF4-DA22763723FD}" type="datetime'''''''''29'''''''''''''''''''''''''''''''''''''''''''">
              <a:rPr lang="en-US" sz="1200" smtClean="0">
                <a:solidFill>
                  <a:schemeClr val="bg1"/>
                </a:solidFill>
              </a:rPr>
              <a:pPr/>
              <a:t>29</a:t>
            </a:fld>
            <a:endParaRPr lang="en-CA" sz="1200">
              <a:solidFill>
                <a:schemeClr val="bg1"/>
              </a:solidFill>
              <a:latin typeface="Arial"/>
              <a:sym typeface="Arial"/>
            </a:endParaRPr>
          </a:p>
        </p:txBody>
      </p:sp>
      <p:sp>
        <p:nvSpPr>
          <p:cNvPr id="17" name="Rectangle 16"/>
          <p:cNvSpPr/>
          <p:nvPr>
            <p:custDataLst>
              <p:tags r:id="rId16"/>
            </p:custDataLst>
          </p:nvPr>
        </p:nvSpPr>
        <p:spPr bwMode="auto">
          <a:xfrm>
            <a:off x="8221662" y="2835275"/>
            <a:ext cx="8191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C1ACA186-B414-47E1-AC93-0247E3D8EEAF}" type="datetime'''Sel''f-Ser''''''''''''''v''''i''''''c''''''''e'''''''''''">
              <a:rPr lang="en-US" sz="1200" smtClean="0">
                <a:solidFill>
                  <a:schemeClr val="tx1"/>
                </a:solidFill>
              </a:rPr>
              <a:pPr algn="l"/>
              <a:t>Self-Service</a:t>
            </a:fld>
            <a:endParaRPr lang="en-CA" sz="1200">
              <a:solidFill>
                <a:schemeClr val="tx1"/>
              </a:solidFill>
              <a:latin typeface="Arial"/>
              <a:sym typeface="Arial"/>
            </a:endParaRPr>
          </a:p>
        </p:txBody>
      </p:sp>
      <p:sp>
        <p:nvSpPr>
          <p:cNvPr id="10" name="Rectangle 9"/>
          <p:cNvSpPr/>
          <p:nvPr>
            <p:custDataLst>
              <p:tags r:id="rId17"/>
            </p:custDataLst>
          </p:nvPr>
        </p:nvSpPr>
        <p:spPr bwMode="gray">
          <a:xfrm>
            <a:off x="6015037" y="2835275"/>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4D5945EB-0388-40BF-B012-A3720F3F0F00}" type="datetime'4''''''''''''''''''''5'''''''''''''''">
              <a:rPr lang="en-US" sz="1200" smtClean="0">
                <a:solidFill>
                  <a:schemeClr val="bg1"/>
                </a:solidFill>
              </a:rPr>
              <a:pPr/>
              <a:t>45</a:t>
            </a:fld>
            <a:endParaRPr lang="en-CA" sz="1200">
              <a:solidFill>
                <a:schemeClr val="bg1"/>
              </a:solidFill>
              <a:latin typeface="Arial"/>
              <a:sym typeface="Arial"/>
            </a:endParaRPr>
          </a:p>
        </p:txBody>
      </p:sp>
      <p:sp>
        <p:nvSpPr>
          <p:cNvPr id="9" name="Rectangle 8"/>
          <p:cNvSpPr/>
          <p:nvPr>
            <p:custDataLst>
              <p:tags r:id="rId18"/>
            </p:custDataLst>
          </p:nvPr>
        </p:nvSpPr>
        <p:spPr bwMode="gray">
          <a:xfrm>
            <a:off x="7305675" y="2835275"/>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E4238FF4-4BCD-4D95-B663-71FD093FCD8C}" type="datetime'''''''''''''''''''''''''''''''''''''''''5''''''''5'''''">
              <a:rPr lang="en-US" sz="1200" smtClean="0">
                <a:solidFill>
                  <a:schemeClr val="bg1"/>
                </a:solidFill>
              </a:rPr>
              <a:pPr/>
              <a:t>55</a:t>
            </a:fld>
            <a:endParaRPr lang="en-CA" sz="1200">
              <a:solidFill>
                <a:schemeClr val="bg1"/>
              </a:solidFill>
              <a:latin typeface="Arial"/>
              <a:sym typeface="Arial"/>
            </a:endParaRPr>
          </a:p>
        </p:txBody>
      </p:sp>
      <p:sp>
        <p:nvSpPr>
          <p:cNvPr id="18" name="Rectangle 17"/>
          <p:cNvSpPr/>
          <p:nvPr>
            <p:custDataLst>
              <p:tags r:id="rId19"/>
            </p:custDataLst>
          </p:nvPr>
        </p:nvSpPr>
        <p:spPr bwMode="auto">
          <a:xfrm>
            <a:off x="8221662" y="2473325"/>
            <a:ext cx="3794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A3047AA5-D71C-4896-B6F3-4EE8A7CC5078}" type="datetime'''E''''''''''''''''''m''''''''''''''''''''a''''''''''i''''l'''">
              <a:rPr lang="en-US" sz="1200" smtClean="0">
                <a:solidFill>
                  <a:schemeClr val="tx1"/>
                </a:solidFill>
              </a:rPr>
              <a:pPr algn="l"/>
              <a:t>Email</a:t>
            </a:fld>
            <a:endParaRPr lang="en-CA" sz="1200">
              <a:solidFill>
                <a:schemeClr val="tx1"/>
              </a:solidFill>
              <a:latin typeface="Arial"/>
              <a:sym typeface="Arial"/>
            </a:endParaRPr>
          </a:p>
        </p:txBody>
      </p:sp>
      <p:sp>
        <p:nvSpPr>
          <p:cNvPr id="25" name="Rectangle 24"/>
          <p:cNvSpPr/>
          <p:nvPr>
            <p:custDataLst>
              <p:tags r:id="rId20"/>
            </p:custDataLst>
          </p:nvPr>
        </p:nvSpPr>
        <p:spPr bwMode="gray">
          <a:xfrm>
            <a:off x="5567362" y="2473325"/>
            <a:ext cx="1254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C47A9DCB-ABC9-4DB6-9506-7415569F5F78}" type="datetime'''''''''''''''''''''''''''7'''''''">
              <a:rPr lang="en-US" sz="1200" smtClean="0">
                <a:solidFill>
                  <a:schemeClr val="bg1"/>
                </a:solidFill>
              </a:rPr>
              <a:pPr/>
              <a:t>7</a:t>
            </a:fld>
            <a:endParaRPr lang="en-CA" sz="1200">
              <a:solidFill>
                <a:schemeClr val="bg1"/>
              </a:solidFill>
              <a:latin typeface="Arial"/>
              <a:sym typeface="Arial"/>
            </a:endParaRPr>
          </a:p>
        </p:txBody>
      </p:sp>
      <p:sp>
        <p:nvSpPr>
          <p:cNvPr id="24" name="Rectangle 23"/>
          <p:cNvSpPr/>
          <p:nvPr>
            <p:custDataLst>
              <p:tags r:id="rId21"/>
            </p:custDataLst>
          </p:nvPr>
        </p:nvSpPr>
        <p:spPr bwMode="gray">
          <a:xfrm>
            <a:off x="6815137" y="2473325"/>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7837D865-2275-49DB-BD09-66344D1643DC}" type="datetime'''''''''''''''''''9''''''''''''''''''''''''''''''3'">
              <a:rPr lang="en-US" sz="1200" smtClean="0">
                <a:solidFill>
                  <a:schemeClr val="bg1"/>
                </a:solidFill>
              </a:rPr>
              <a:pPr/>
              <a:t>93</a:t>
            </a:fld>
            <a:endParaRPr lang="en-CA" sz="1200">
              <a:solidFill>
                <a:schemeClr val="bg1"/>
              </a:solidFill>
              <a:latin typeface="Arial"/>
              <a:sym typeface="Arial"/>
            </a:endParaRPr>
          </a:p>
        </p:txBody>
      </p:sp>
      <p:sp>
        <p:nvSpPr>
          <p:cNvPr id="16" name="Rectangle 15"/>
          <p:cNvSpPr/>
          <p:nvPr>
            <p:custDataLst>
              <p:tags r:id="rId22"/>
            </p:custDataLst>
          </p:nvPr>
        </p:nvSpPr>
        <p:spPr bwMode="auto">
          <a:xfrm>
            <a:off x="8221662" y="2111375"/>
            <a:ext cx="70802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DF21D514-0DDB-4D18-B808-E9FDAB454C5B}" type="datetime'Tel''''''e''''''''''''''''''''''''''''''p''ho''''n''''y'''''''">
              <a:rPr lang="en-US" sz="1200" smtClean="0">
                <a:solidFill>
                  <a:schemeClr val="tx1"/>
                </a:solidFill>
              </a:rPr>
              <a:pPr algn="l"/>
              <a:t>Telephony</a:t>
            </a:fld>
            <a:endParaRPr lang="en-CA" sz="1200">
              <a:solidFill>
                <a:schemeClr val="tx1"/>
              </a:solidFill>
              <a:latin typeface="Arial"/>
              <a:sym typeface="Arial"/>
            </a:endParaRPr>
          </a:p>
        </p:txBody>
      </p:sp>
      <p:sp>
        <p:nvSpPr>
          <p:cNvPr id="22" name="Rectangle 21"/>
          <p:cNvSpPr/>
          <p:nvPr>
            <p:custDataLst>
              <p:tags r:id="rId23"/>
            </p:custDataLst>
          </p:nvPr>
        </p:nvSpPr>
        <p:spPr bwMode="gray">
          <a:xfrm>
            <a:off x="5691187" y="2111375"/>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BCEE4893-9A78-4187-8BA4-D17DECD4D0C2}" type="datetime'2''''''''''''''''''''''''''''''''''''0'''''''''''">
              <a:rPr lang="en-US" sz="1200" smtClean="0">
                <a:solidFill>
                  <a:schemeClr val="bg1"/>
                </a:solidFill>
              </a:rPr>
              <a:pPr/>
              <a:t>20</a:t>
            </a:fld>
            <a:endParaRPr lang="en-CA" sz="1200">
              <a:solidFill>
                <a:schemeClr val="bg1"/>
              </a:solidFill>
              <a:latin typeface="Arial"/>
              <a:sym typeface="Arial"/>
            </a:endParaRPr>
          </a:p>
        </p:txBody>
      </p:sp>
      <p:sp>
        <p:nvSpPr>
          <p:cNvPr id="21" name="Rectangle 20"/>
          <p:cNvSpPr/>
          <p:nvPr>
            <p:custDataLst>
              <p:tags r:id="rId24"/>
            </p:custDataLst>
          </p:nvPr>
        </p:nvSpPr>
        <p:spPr bwMode="gray">
          <a:xfrm>
            <a:off x="6981825" y="2111375"/>
            <a:ext cx="2095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A1455AD3-6C26-4884-A987-CA7AC5E4B80F}" type="datetime'''''''''8''0'''''''''''''''''''''''''''''''''''''">
              <a:rPr lang="en-US" sz="1200" smtClean="0">
                <a:solidFill>
                  <a:schemeClr val="bg1"/>
                </a:solidFill>
              </a:rPr>
              <a:pPr/>
              <a:t>80</a:t>
            </a:fld>
            <a:endParaRPr lang="en-CA" sz="1200">
              <a:solidFill>
                <a:schemeClr val="bg1"/>
              </a:solidFill>
              <a:latin typeface="Arial"/>
              <a:sym typeface="Arial"/>
            </a:endParaRPr>
          </a:p>
        </p:txBody>
      </p:sp>
      <p:sp>
        <p:nvSpPr>
          <p:cNvPr id="26" name="Rounded Rectangular Callout 25"/>
          <p:cNvSpPr/>
          <p:nvPr>
            <p:custDataLst>
              <p:tags r:id="rId25"/>
            </p:custDataLst>
          </p:nvPr>
        </p:nvSpPr>
        <p:spPr>
          <a:xfrm>
            <a:off x="299979" y="4451364"/>
            <a:ext cx="4162482" cy="1716112"/>
          </a:xfrm>
          <a:prstGeom prst="wedgeRoundRectCallout">
            <a:avLst>
              <a:gd name="adj1" fmla="val 75039"/>
              <a:gd name="adj2" fmla="val -83365"/>
              <a:gd name="adj3" fmla="val 16667"/>
            </a:avLst>
          </a:prstGeom>
          <a:solidFill>
            <a:schemeClr val="bg1"/>
          </a:solidFill>
          <a:ln>
            <a:solidFill>
              <a:srgbClr val="243F5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solidFill>
                  <a:schemeClr val="tx1"/>
                </a:solidFill>
              </a:rPr>
              <a:t>Only 9% of organizations are currently utilizing mobile channels and only 12% are using social. </a:t>
            </a:r>
            <a:r>
              <a:rPr lang="en-CA" sz="1200" dirty="0" smtClean="0">
                <a:solidFill>
                  <a:schemeClr val="tx1"/>
                </a:solidFill>
              </a:rPr>
              <a:t>Organizations that are only making use of the more traditional channels are </a:t>
            </a:r>
            <a:r>
              <a:rPr lang="en-CA" sz="1200" b="1" dirty="0" smtClean="0">
                <a:solidFill>
                  <a:schemeClr val="tx1"/>
                </a:solidFill>
              </a:rPr>
              <a:t>losing out! </a:t>
            </a:r>
            <a:r>
              <a:rPr lang="en-CA" sz="1200" dirty="0" smtClean="0">
                <a:solidFill>
                  <a:schemeClr val="tx1"/>
                </a:solidFill>
              </a:rPr>
              <a:t>While not every organization has the need for these channels at the moment, they should still be part of every channel exploration process.</a:t>
            </a:r>
            <a:endParaRPr lang="en-CA" sz="1200" dirty="0">
              <a:solidFill>
                <a:schemeClr val="tx1"/>
              </a:solidFill>
            </a:endParaRPr>
          </a:p>
        </p:txBody>
      </p:sp>
      <p:cxnSp>
        <p:nvCxnSpPr>
          <p:cNvPr id="27" name="Straight Connector 26"/>
          <p:cNvCxnSpPr/>
          <p:nvPr>
            <p:custDataLst>
              <p:tags r:id="rId26"/>
            </p:custDataLst>
          </p:nvPr>
        </p:nvCxnSpPr>
        <p:spPr>
          <a:xfrm rot="5400000">
            <a:off x="3741152" y="2463211"/>
            <a:ext cx="217288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8" name="TextBox 27"/>
          <p:cNvSpPr txBox="1"/>
          <p:nvPr>
            <p:custDataLst>
              <p:tags r:id="rId27"/>
            </p:custDataLst>
          </p:nvPr>
        </p:nvSpPr>
        <p:spPr>
          <a:xfrm>
            <a:off x="5106231" y="4991621"/>
            <a:ext cx="3518712" cy="892552"/>
          </a:xfrm>
          <a:prstGeom prst="rect">
            <a:avLst/>
          </a:prstGeom>
          <a:noFill/>
        </p:spPr>
        <p:txBody>
          <a:bodyPr wrap="square" rtlCol="0">
            <a:spAutoFit/>
          </a:bodyPr>
          <a:lstStyle/>
          <a:p>
            <a:r>
              <a:rPr lang="en-CA" sz="1400" b="1" dirty="0" smtClean="0"/>
              <a:t>As various means of communications become more common, we must meet the customers where they prefer.           </a:t>
            </a:r>
          </a:p>
          <a:p>
            <a:endParaRPr lang="en-CA" sz="1000" dirty="0"/>
          </a:p>
        </p:txBody>
      </p:sp>
      <p:pic>
        <p:nvPicPr>
          <p:cNvPr id="29" name="Picture 28" descr="quote2.wmf"/>
          <p:cNvPicPr>
            <a:picLocks noChangeAspect="1"/>
          </p:cNvPicPr>
          <p:nvPr>
            <p:custDataLst>
              <p:tags r:id="rId28"/>
            </p:custDataLst>
          </p:nvPr>
        </p:nvPicPr>
        <p:blipFill>
          <a:blip r:embed="rId37" cstate="screen"/>
          <a:stretch>
            <a:fillRect/>
          </a:stretch>
        </p:blipFill>
        <p:spPr>
          <a:xfrm>
            <a:off x="8324755" y="5480414"/>
            <a:ext cx="336701" cy="240501"/>
          </a:xfrm>
          <a:prstGeom prst="rect">
            <a:avLst/>
          </a:prstGeom>
        </p:spPr>
      </p:pic>
      <p:pic>
        <p:nvPicPr>
          <p:cNvPr id="30" name="Picture 29" descr="quote1.wmf"/>
          <p:cNvPicPr>
            <a:picLocks noChangeAspect="1"/>
          </p:cNvPicPr>
          <p:nvPr>
            <p:custDataLst>
              <p:tags r:id="rId29"/>
            </p:custDataLst>
          </p:nvPr>
        </p:nvPicPr>
        <p:blipFill>
          <a:blip r:embed="rId38" cstate="screen"/>
          <a:stretch>
            <a:fillRect/>
          </a:stretch>
        </p:blipFill>
        <p:spPr>
          <a:xfrm>
            <a:off x="4900617" y="4926033"/>
            <a:ext cx="336701" cy="240501"/>
          </a:xfrm>
          <a:prstGeom prst="rect">
            <a:avLst/>
          </a:prstGeom>
        </p:spPr>
      </p:pic>
      <p:sp>
        <p:nvSpPr>
          <p:cNvPr id="31" name="TextBox 30"/>
          <p:cNvSpPr txBox="1"/>
          <p:nvPr>
            <p:custDataLst>
              <p:tags r:id="rId30"/>
            </p:custDataLst>
          </p:nvPr>
        </p:nvSpPr>
        <p:spPr>
          <a:xfrm>
            <a:off x="5141104" y="5720915"/>
            <a:ext cx="3447326" cy="738664"/>
          </a:xfrm>
          <a:prstGeom prst="rect">
            <a:avLst/>
          </a:prstGeom>
          <a:noFill/>
        </p:spPr>
        <p:txBody>
          <a:bodyPr wrap="square" rtlCol="0">
            <a:spAutoFit/>
          </a:bodyPr>
          <a:lstStyle/>
          <a:p>
            <a:pPr lvl="0"/>
            <a:r>
              <a:rPr lang="en-CA" sz="1200" dirty="0" smtClean="0"/>
              <a:t>Gail Schleicher, Business Engagement Specialist, Laclede Gas</a:t>
            </a:r>
          </a:p>
          <a:p>
            <a:endParaRPr lang="en-CA" dirty="0"/>
          </a:p>
        </p:txBody>
      </p:sp>
      <p:sp>
        <p:nvSpPr>
          <p:cNvPr id="32" name="Rectangle 31"/>
          <p:cNvSpPr/>
          <p:nvPr>
            <p:custDataLst>
              <p:tags r:id="rId31"/>
            </p:custDataLst>
          </p:nvPr>
        </p:nvSpPr>
        <p:spPr>
          <a:xfrm>
            <a:off x="446031" y="1223912"/>
            <a:ext cx="3906891" cy="2862322"/>
          </a:xfrm>
          <a:prstGeom prst="rect">
            <a:avLst/>
          </a:prstGeom>
        </p:spPr>
        <p:txBody>
          <a:bodyPr wrap="square">
            <a:spAutoFit/>
          </a:bodyPr>
          <a:lstStyle/>
          <a:p>
            <a:pPr algn="l"/>
            <a:r>
              <a:rPr lang="en-CA" sz="1200" b="1" dirty="0" smtClean="0">
                <a:solidFill>
                  <a:srgbClr val="D17D08"/>
                </a:solidFill>
              </a:rPr>
              <a:t>Consumer expectations have changed!  </a:t>
            </a:r>
            <a:r>
              <a:rPr lang="en-CA" sz="1200" b="1" dirty="0" smtClean="0"/>
              <a:t>Single and limited channel strategies are no longer sufficient.</a:t>
            </a:r>
          </a:p>
          <a:p>
            <a:pPr algn="l"/>
            <a:endParaRPr lang="en-CA" sz="1200" b="1" dirty="0"/>
          </a:p>
          <a:p>
            <a:pPr algn="l"/>
            <a:r>
              <a:rPr lang="en-CA" sz="1200" dirty="0"/>
              <a:t>Organizations that leverage multiple channels to provide service are more successful, on average, than those that use a limited range of options. This is especially true of newer channels. </a:t>
            </a:r>
            <a:endParaRPr lang="en-CA" sz="1200" b="1" dirty="0"/>
          </a:p>
          <a:p>
            <a:pPr algn="l"/>
            <a:endParaRPr lang="en-CA" sz="1200" dirty="0" smtClean="0"/>
          </a:p>
          <a:p>
            <a:pPr algn="l"/>
            <a:r>
              <a:rPr lang="en-CA" sz="1200" dirty="0" smtClean="0"/>
              <a:t>However, many organizations still have not embraced channels beyond email and telephony. Consumers expect to receive customer service in the channel of their choice, and resent being locked into single-channel strategies</a:t>
            </a:r>
            <a:r>
              <a:rPr lang="en-CA" sz="1200" i="1" dirty="0" smtClean="0"/>
              <a:t> – especially channels that do not fit conveniently into their lives. </a:t>
            </a:r>
            <a:endParaRPr lang="en-CA" sz="1200" dirty="0" smtClean="0"/>
          </a:p>
          <a:p>
            <a:pPr algn="l"/>
            <a:endParaRPr lang="en-CA" sz="1200" dirty="0" smtClean="0"/>
          </a:p>
        </p:txBody>
      </p:sp>
      <p:sp>
        <p:nvSpPr>
          <p:cNvPr id="33" name="Rectangle 32"/>
          <p:cNvSpPr/>
          <p:nvPr>
            <p:custDataLst>
              <p:tags r:id="rId32"/>
            </p:custDataLst>
          </p:nvPr>
        </p:nvSpPr>
        <p:spPr>
          <a:xfrm>
            <a:off x="5159491" y="1251224"/>
            <a:ext cx="3136835" cy="461665"/>
          </a:xfrm>
          <a:prstGeom prst="rect">
            <a:avLst/>
          </a:prstGeom>
        </p:spPr>
        <p:txBody>
          <a:bodyPr wrap="square">
            <a:spAutoFit/>
          </a:bodyPr>
          <a:lstStyle/>
          <a:p>
            <a:r>
              <a:rPr lang="en-CA" sz="1200" b="1" dirty="0" smtClean="0"/>
              <a:t>Organizations are slow to adopt new customer service channels</a:t>
            </a:r>
            <a:endParaRPr lang="en-CA" sz="1200" b="1" dirty="0"/>
          </a:p>
        </p:txBody>
      </p:sp>
      <p:pic>
        <p:nvPicPr>
          <p:cNvPr id="36" name="Picture 35" descr="sample_linkbar-itrgNEW.gif">
            <a:hlinkClick r:id="rId39"/>
          </p:cNvPr>
          <p:cNvPicPr>
            <a:picLocks noChangeAspect="1"/>
          </p:cNvPicPr>
          <p:nvPr/>
        </p:nvPicPr>
        <p:blipFill>
          <a:blip r:embed="rId4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251520" y="260648"/>
            <a:ext cx="8625780" cy="864096"/>
          </a:xfrm>
        </p:spPr>
        <p:txBody>
          <a:bodyPr/>
          <a:lstStyle/>
          <a:p>
            <a:r>
              <a:rPr lang="en-CA" dirty="0" smtClean="0"/>
              <a:t>Determine if a best-of-breed CSM solution is right for </a:t>
            </a:r>
            <a:r>
              <a:rPr lang="en-CA" i="1" smtClean="0"/>
              <a:t>your</a:t>
            </a:r>
            <a:r>
              <a:rPr lang="en-CA" smtClean="0"/>
              <a:t> organization; </a:t>
            </a:r>
            <a:r>
              <a:rPr lang="en-CA" dirty="0" smtClean="0"/>
              <a:t>not all companies need extended functionality</a:t>
            </a:r>
            <a:endParaRPr lang="en-CA" dirty="0"/>
          </a:p>
        </p:txBody>
      </p:sp>
      <p:grpSp>
        <p:nvGrpSpPr>
          <p:cNvPr id="23" name="Group 136"/>
          <p:cNvGrpSpPr/>
          <p:nvPr/>
        </p:nvGrpSpPr>
        <p:grpSpPr>
          <a:xfrm>
            <a:off x="326232" y="5677034"/>
            <a:ext cx="8491536" cy="740298"/>
            <a:chOff x="328291" y="3800047"/>
            <a:chExt cx="8491536" cy="740298"/>
          </a:xfrm>
        </p:grpSpPr>
        <p:sp>
          <p:nvSpPr>
            <p:cNvPr id="24" name="Rounded Rectangle 23"/>
            <p:cNvSpPr/>
            <p:nvPr/>
          </p:nvSpPr>
          <p:spPr>
            <a:xfrm>
              <a:off x="328291" y="3800047"/>
              <a:ext cx="8491536" cy="730189"/>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rgbClr val="333333"/>
                  </a:solidFill>
                  <a:latin typeface="Arial"/>
                </a:rPr>
                <a:t>For some organizations, the customer service capabilities of a CRM platform will be sufficient for their needs. Analyze your product and service complexity to decide whether you require a standalone platform for providing customer service.</a:t>
              </a:r>
            </a:p>
          </p:txBody>
        </p:sp>
        <p:pic>
          <p:nvPicPr>
            <p:cNvPr id="25" name="Picture 24" descr="insight.png"/>
            <p:cNvPicPr>
              <a:picLocks noChangeAspect="1"/>
            </p:cNvPicPr>
            <p:nvPr/>
          </p:nvPicPr>
          <p:blipFill>
            <a:blip r:embed="rId3" cstate="screen"/>
            <a:stretch>
              <a:fillRect/>
            </a:stretch>
          </p:blipFill>
          <p:spPr>
            <a:xfrm>
              <a:off x="328614" y="3800047"/>
              <a:ext cx="1000207" cy="740298"/>
            </a:xfrm>
            <a:prstGeom prst="rect">
              <a:avLst/>
            </a:prstGeom>
          </p:spPr>
        </p:pic>
      </p:grpSp>
      <p:grpSp>
        <p:nvGrpSpPr>
          <p:cNvPr id="2" name="Group 1"/>
          <p:cNvGrpSpPr/>
          <p:nvPr/>
        </p:nvGrpSpPr>
        <p:grpSpPr>
          <a:xfrm>
            <a:off x="359532" y="1212064"/>
            <a:ext cx="8424936" cy="1028804"/>
            <a:chOff x="359532" y="1324654"/>
            <a:chExt cx="8424936" cy="1028804"/>
          </a:xfrm>
        </p:grpSpPr>
        <p:sp>
          <p:nvSpPr>
            <p:cNvPr id="26" name="Rectangle 25"/>
            <p:cNvSpPr/>
            <p:nvPr/>
          </p:nvSpPr>
          <p:spPr>
            <a:xfrm>
              <a:off x="359532" y="1324654"/>
              <a:ext cx="8424936" cy="1028804"/>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9625" algn="l"/>
              <a:r>
                <a:rPr lang="en-CA" sz="1200" smtClean="0">
                  <a:solidFill>
                    <a:srgbClr val="333333"/>
                  </a:solidFill>
                  <a:latin typeface="Arial"/>
                </a:rPr>
                <a:t>A standalone </a:t>
              </a:r>
              <a:r>
                <a:rPr lang="en-CA" sz="1200" dirty="0" smtClean="0">
                  <a:solidFill>
                    <a:srgbClr val="333333"/>
                  </a:solidFill>
                  <a:latin typeface="Arial"/>
                </a:rPr>
                <a:t>CSM suite can improve a number of important customer service metrics, like first contact resolution. However, not all organizations will benefit equally. </a:t>
              </a:r>
              <a:r>
                <a:rPr lang="en-CA" sz="1200" b="1" dirty="0" smtClean="0">
                  <a:solidFill>
                    <a:srgbClr val="333333"/>
                  </a:solidFill>
                  <a:latin typeface="Arial"/>
                </a:rPr>
                <a:t>Smaller firms with simpler product portfolios are less likely to see a positive return on investment.</a:t>
              </a:r>
              <a:r>
                <a:rPr lang="en-CA" sz="1200" b="1" dirty="0" smtClean="0">
                  <a:solidFill>
                    <a:srgbClr val="FFFFFF"/>
                  </a:solidFill>
                  <a:latin typeface="Arial"/>
                </a:rPr>
                <a:t> </a:t>
              </a:r>
              <a:r>
                <a:rPr lang="en-CA" sz="1200" dirty="0" smtClean="0">
                  <a:solidFill>
                    <a:srgbClr val="333333"/>
                  </a:solidFill>
                  <a:latin typeface="Arial"/>
                </a:rPr>
                <a:t>Use the following guidelines to determine whether your organization will benefit from a separate CSM platform, or if you should bypass adoption in favor of other options (i.e. existing CRM functionality).</a:t>
              </a:r>
              <a:endParaRPr lang="en-CA" sz="1200" dirty="0">
                <a:solidFill>
                  <a:srgbClr val="333333"/>
                </a:solidFill>
                <a:latin typeface="Arial"/>
              </a:endParaRPr>
            </a:p>
          </p:txBody>
        </p:sp>
        <p:pic>
          <p:nvPicPr>
            <p:cNvPr id="27" name="Picture 26" descr="MagnifyingGlass.wmf"/>
            <p:cNvPicPr>
              <a:picLocks noChangeAspect="1"/>
            </p:cNvPicPr>
            <p:nvPr/>
          </p:nvPicPr>
          <p:blipFill>
            <a:blip r:embed="rId4" cstate="screen"/>
            <a:stretch>
              <a:fillRect/>
            </a:stretch>
          </p:blipFill>
          <p:spPr>
            <a:xfrm>
              <a:off x="508894" y="1452556"/>
              <a:ext cx="635528" cy="608292"/>
            </a:xfrm>
            <a:prstGeom prst="rect">
              <a:avLst/>
            </a:prstGeom>
          </p:spPr>
        </p:pic>
      </p:grpSp>
      <p:sp>
        <p:nvSpPr>
          <p:cNvPr id="28" name="Rectangle 27"/>
          <p:cNvSpPr/>
          <p:nvPr/>
        </p:nvSpPr>
        <p:spPr>
          <a:xfrm>
            <a:off x="350330" y="2346880"/>
            <a:ext cx="4217069" cy="437024"/>
          </a:xfrm>
          <a:prstGeom prst="rect">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008000"/>
                </a:solidFill>
                <a:latin typeface="Arial"/>
              </a:rPr>
              <a:t>Adopt </a:t>
            </a:r>
            <a:r>
              <a:rPr lang="en-CA" sz="1400" b="1" smtClean="0">
                <a:solidFill>
                  <a:srgbClr val="008000"/>
                </a:solidFill>
                <a:latin typeface="Arial"/>
              </a:rPr>
              <a:t>a standalone </a:t>
            </a:r>
            <a:r>
              <a:rPr lang="en-CA" sz="1400" b="1" dirty="0" smtClean="0">
                <a:solidFill>
                  <a:srgbClr val="008000"/>
                </a:solidFill>
                <a:latin typeface="Arial"/>
              </a:rPr>
              <a:t>CSM platform if:</a:t>
            </a:r>
            <a:endParaRPr lang="en-CA" sz="1400" b="1" dirty="0">
              <a:solidFill>
                <a:srgbClr val="008000"/>
              </a:solidFill>
              <a:latin typeface="Arial"/>
            </a:endParaRPr>
          </a:p>
        </p:txBody>
      </p:sp>
      <p:sp>
        <p:nvSpPr>
          <p:cNvPr id="29" name="Rectangle 28"/>
          <p:cNvSpPr/>
          <p:nvPr/>
        </p:nvSpPr>
        <p:spPr>
          <a:xfrm>
            <a:off x="4567399" y="2346880"/>
            <a:ext cx="4217069" cy="437024"/>
          </a:xfrm>
          <a:prstGeom prst="rect">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a:r>
              <a:rPr lang="en-CA" sz="1400" b="1" dirty="0" smtClean="0">
                <a:solidFill>
                  <a:srgbClr val="800000"/>
                </a:solidFill>
                <a:latin typeface="Arial"/>
              </a:rPr>
              <a:t>Bypass </a:t>
            </a:r>
            <a:r>
              <a:rPr lang="en-CA" sz="1400" b="1" smtClean="0">
                <a:solidFill>
                  <a:srgbClr val="800000"/>
                </a:solidFill>
                <a:latin typeface="Arial"/>
              </a:rPr>
              <a:t>a standalone </a:t>
            </a:r>
            <a:r>
              <a:rPr lang="en-CA" sz="1400" b="1" dirty="0" smtClean="0">
                <a:solidFill>
                  <a:srgbClr val="800000"/>
                </a:solidFill>
                <a:latin typeface="Arial"/>
              </a:rPr>
              <a:t>CSM platform if:</a:t>
            </a:r>
            <a:endParaRPr lang="en-CA" sz="1400" b="1" dirty="0">
              <a:solidFill>
                <a:srgbClr val="800000"/>
              </a:solidFill>
              <a:latin typeface="Arial"/>
            </a:endParaRPr>
          </a:p>
        </p:txBody>
      </p:sp>
      <p:grpSp>
        <p:nvGrpSpPr>
          <p:cNvPr id="30" name="Group 8"/>
          <p:cNvGrpSpPr>
            <a:grpSpLocks noChangeAspect="1"/>
          </p:cNvGrpSpPr>
          <p:nvPr/>
        </p:nvGrpSpPr>
        <p:grpSpPr bwMode="auto">
          <a:xfrm>
            <a:off x="326232" y="2333568"/>
            <a:ext cx="388223" cy="435023"/>
            <a:chOff x="2436" y="1936"/>
            <a:chExt cx="365" cy="409"/>
          </a:xfrm>
        </p:grpSpPr>
        <p:sp>
          <p:nvSpPr>
            <p:cNvPr id="31" name="AutoShape 7"/>
            <p:cNvSpPr>
              <a:spLocks noChangeAspect="1" noChangeArrowheads="1" noTextEdit="1"/>
            </p:cNvSpPr>
            <p:nvPr/>
          </p:nvSpPr>
          <p:spPr bwMode="auto">
            <a:xfrm>
              <a:off x="2436" y="1936"/>
              <a:ext cx="365" cy="4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solidFill>
                  <a:srgbClr val="333333"/>
                </a:solidFill>
              </a:endParaRPr>
            </a:p>
          </p:txBody>
        </p:sp>
        <p:sp>
          <p:nvSpPr>
            <p:cNvPr id="32" name="Freeform 9"/>
            <p:cNvSpPr>
              <a:spLocks/>
            </p:cNvSpPr>
            <p:nvPr/>
          </p:nvSpPr>
          <p:spPr bwMode="auto">
            <a:xfrm>
              <a:off x="2436" y="1936"/>
              <a:ext cx="365" cy="409"/>
            </a:xfrm>
            <a:custGeom>
              <a:avLst/>
              <a:gdLst/>
              <a:ahLst/>
              <a:cxnLst>
                <a:cxn ang="0">
                  <a:pos x="347" y="404"/>
                </a:cxn>
                <a:cxn ang="0">
                  <a:pos x="311" y="407"/>
                </a:cxn>
                <a:cxn ang="0">
                  <a:pos x="266" y="409"/>
                </a:cxn>
                <a:cxn ang="0">
                  <a:pos x="256" y="406"/>
                </a:cxn>
                <a:cxn ang="0">
                  <a:pos x="250" y="376"/>
                </a:cxn>
                <a:cxn ang="0">
                  <a:pos x="248" y="350"/>
                </a:cxn>
                <a:cxn ang="0">
                  <a:pos x="204" y="342"/>
                </a:cxn>
                <a:cxn ang="0">
                  <a:pos x="183" y="340"/>
                </a:cxn>
                <a:cxn ang="0">
                  <a:pos x="143" y="347"/>
                </a:cxn>
                <a:cxn ang="0">
                  <a:pos x="112" y="347"/>
                </a:cxn>
                <a:cxn ang="0">
                  <a:pos x="99" y="347"/>
                </a:cxn>
                <a:cxn ang="0">
                  <a:pos x="87" y="347"/>
                </a:cxn>
                <a:cxn ang="0">
                  <a:pos x="81" y="348"/>
                </a:cxn>
                <a:cxn ang="0">
                  <a:pos x="59" y="342"/>
                </a:cxn>
                <a:cxn ang="0">
                  <a:pos x="49" y="340"/>
                </a:cxn>
                <a:cxn ang="0">
                  <a:pos x="33" y="329"/>
                </a:cxn>
                <a:cxn ang="0">
                  <a:pos x="23" y="312"/>
                </a:cxn>
                <a:cxn ang="0">
                  <a:pos x="20" y="299"/>
                </a:cxn>
                <a:cxn ang="0">
                  <a:pos x="21" y="292"/>
                </a:cxn>
                <a:cxn ang="0">
                  <a:pos x="18" y="283"/>
                </a:cxn>
                <a:cxn ang="0">
                  <a:pos x="8" y="271"/>
                </a:cxn>
                <a:cxn ang="0">
                  <a:pos x="3" y="253"/>
                </a:cxn>
                <a:cxn ang="0">
                  <a:pos x="3" y="243"/>
                </a:cxn>
                <a:cxn ang="0">
                  <a:pos x="10" y="235"/>
                </a:cxn>
                <a:cxn ang="0">
                  <a:pos x="8" y="228"/>
                </a:cxn>
                <a:cxn ang="0">
                  <a:pos x="2" y="217"/>
                </a:cxn>
                <a:cxn ang="0">
                  <a:pos x="0" y="207"/>
                </a:cxn>
                <a:cxn ang="0">
                  <a:pos x="10" y="184"/>
                </a:cxn>
                <a:cxn ang="0">
                  <a:pos x="23" y="179"/>
                </a:cxn>
                <a:cxn ang="0">
                  <a:pos x="15" y="171"/>
                </a:cxn>
                <a:cxn ang="0">
                  <a:pos x="10" y="158"/>
                </a:cxn>
                <a:cxn ang="0">
                  <a:pos x="12" y="151"/>
                </a:cxn>
                <a:cxn ang="0">
                  <a:pos x="21" y="136"/>
                </a:cxn>
                <a:cxn ang="0">
                  <a:pos x="41" y="126"/>
                </a:cxn>
                <a:cxn ang="0">
                  <a:pos x="51" y="126"/>
                </a:cxn>
                <a:cxn ang="0">
                  <a:pos x="77" y="131"/>
                </a:cxn>
                <a:cxn ang="0">
                  <a:pos x="92" y="133"/>
                </a:cxn>
                <a:cxn ang="0">
                  <a:pos x="120" y="133"/>
                </a:cxn>
                <a:cxn ang="0">
                  <a:pos x="115" y="103"/>
                </a:cxn>
                <a:cxn ang="0">
                  <a:pos x="110" y="84"/>
                </a:cxn>
                <a:cxn ang="0">
                  <a:pos x="105" y="66"/>
                </a:cxn>
                <a:cxn ang="0">
                  <a:pos x="104" y="46"/>
                </a:cxn>
                <a:cxn ang="0">
                  <a:pos x="112" y="16"/>
                </a:cxn>
                <a:cxn ang="0">
                  <a:pos x="120" y="5"/>
                </a:cxn>
                <a:cxn ang="0">
                  <a:pos x="133" y="0"/>
                </a:cxn>
                <a:cxn ang="0">
                  <a:pos x="138" y="15"/>
                </a:cxn>
                <a:cxn ang="0">
                  <a:pos x="141" y="41"/>
                </a:cxn>
                <a:cxn ang="0">
                  <a:pos x="150" y="64"/>
                </a:cxn>
                <a:cxn ang="0">
                  <a:pos x="153" y="67"/>
                </a:cxn>
                <a:cxn ang="0">
                  <a:pos x="161" y="82"/>
                </a:cxn>
                <a:cxn ang="0">
                  <a:pos x="171" y="102"/>
                </a:cxn>
                <a:cxn ang="0">
                  <a:pos x="184" y="120"/>
                </a:cxn>
                <a:cxn ang="0">
                  <a:pos x="197" y="140"/>
                </a:cxn>
                <a:cxn ang="0">
                  <a:pos x="209" y="161"/>
                </a:cxn>
                <a:cxn ang="0">
                  <a:pos x="220" y="182"/>
                </a:cxn>
                <a:cxn ang="0">
                  <a:pos x="227" y="192"/>
                </a:cxn>
                <a:cxn ang="0">
                  <a:pos x="248" y="205"/>
                </a:cxn>
                <a:cxn ang="0">
                  <a:pos x="260" y="209"/>
                </a:cxn>
                <a:cxn ang="0">
                  <a:pos x="270" y="205"/>
                </a:cxn>
                <a:cxn ang="0">
                  <a:pos x="283" y="205"/>
                </a:cxn>
                <a:cxn ang="0">
                  <a:pos x="365" y="209"/>
                </a:cxn>
              </a:cxnLst>
              <a:rect l="0" t="0" r="r" b="b"/>
              <a:pathLst>
                <a:path w="365" h="409">
                  <a:moveTo>
                    <a:pt x="365" y="209"/>
                  </a:moveTo>
                  <a:lnTo>
                    <a:pt x="365" y="402"/>
                  </a:lnTo>
                  <a:lnTo>
                    <a:pt x="347" y="404"/>
                  </a:lnTo>
                  <a:lnTo>
                    <a:pt x="347" y="404"/>
                  </a:lnTo>
                  <a:lnTo>
                    <a:pt x="329" y="406"/>
                  </a:lnTo>
                  <a:lnTo>
                    <a:pt x="311" y="407"/>
                  </a:lnTo>
                  <a:lnTo>
                    <a:pt x="311" y="407"/>
                  </a:lnTo>
                  <a:lnTo>
                    <a:pt x="283" y="409"/>
                  </a:lnTo>
                  <a:lnTo>
                    <a:pt x="266" y="409"/>
                  </a:lnTo>
                  <a:lnTo>
                    <a:pt x="261" y="407"/>
                  </a:lnTo>
                  <a:lnTo>
                    <a:pt x="256" y="406"/>
                  </a:lnTo>
                  <a:lnTo>
                    <a:pt x="256" y="406"/>
                  </a:lnTo>
                  <a:lnTo>
                    <a:pt x="253" y="401"/>
                  </a:lnTo>
                  <a:lnTo>
                    <a:pt x="252" y="393"/>
                  </a:lnTo>
                  <a:lnTo>
                    <a:pt x="250" y="376"/>
                  </a:lnTo>
                  <a:lnTo>
                    <a:pt x="250" y="376"/>
                  </a:lnTo>
                  <a:lnTo>
                    <a:pt x="248" y="350"/>
                  </a:lnTo>
                  <a:lnTo>
                    <a:pt x="248" y="350"/>
                  </a:lnTo>
                  <a:lnTo>
                    <a:pt x="233" y="348"/>
                  </a:lnTo>
                  <a:lnTo>
                    <a:pt x="220" y="345"/>
                  </a:lnTo>
                  <a:lnTo>
                    <a:pt x="204" y="342"/>
                  </a:lnTo>
                  <a:lnTo>
                    <a:pt x="189" y="340"/>
                  </a:lnTo>
                  <a:lnTo>
                    <a:pt x="183" y="340"/>
                  </a:lnTo>
                  <a:lnTo>
                    <a:pt x="183" y="340"/>
                  </a:lnTo>
                  <a:lnTo>
                    <a:pt x="169" y="342"/>
                  </a:lnTo>
                  <a:lnTo>
                    <a:pt x="156" y="343"/>
                  </a:lnTo>
                  <a:lnTo>
                    <a:pt x="143" y="347"/>
                  </a:lnTo>
                  <a:lnTo>
                    <a:pt x="130" y="348"/>
                  </a:lnTo>
                  <a:lnTo>
                    <a:pt x="123" y="348"/>
                  </a:lnTo>
                  <a:lnTo>
                    <a:pt x="112" y="347"/>
                  </a:lnTo>
                  <a:lnTo>
                    <a:pt x="100" y="347"/>
                  </a:lnTo>
                  <a:lnTo>
                    <a:pt x="100" y="347"/>
                  </a:lnTo>
                  <a:lnTo>
                    <a:pt x="99" y="347"/>
                  </a:lnTo>
                  <a:lnTo>
                    <a:pt x="90" y="347"/>
                  </a:lnTo>
                  <a:lnTo>
                    <a:pt x="87" y="347"/>
                  </a:lnTo>
                  <a:lnTo>
                    <a:pt x="87" y="347"/>
                  </a:lnTo>
                  <a:lnTo>
                    <a:pt x="82" y="348"/>
                  </a:lnTo>
                  <a:lnTo>
                    <a:pt x="81" y="348"/>
                  </a:lnTo>
                  <a:lnTo>
                    <a:pt x="81" y="348"/>
                  </a:lnTo>
                  <a:lnTo>
                    <a:pt x="74" y="347"/>
                  </a:lnTo>
                  <a:lnTo>
                    <a:pt x="69" y="347"/>
                  </a:lnTo>
                  <a:lnTo>
                    <a:pt x="59" y="342"/>
                  </a:lnTo>
                  <a:lnTo>
                    <a:pt x="59" y="342"/>
                  </a:lnTo>
                  <a:lnTo>
                    <a:pt x="49" y="340"/>
                  </a:lnTo>
                  <a:lnTo>
                    <a:pt x="49" y="340"/>
                  </a:lnTo>
                  <a:lnTo>
                    <a:pt x="41" y="335"/>
                  </a:lnTo>
                  <a:lnTo>
                    <a:pt x="41" y="335"/>
                  </a:lnTo>
                  <a:lnTo>
                    <a:pt x="33" y="329"/>
                  </a:lnTo>
                  <a:lnTo>
                    <a:pt x="26" y="320"/>
                  </a:lnTo>
                  <a:lnTo>
                    <a:pt x="26" y="320"/>
                  </a:lnTo>
                  <a:lnTo>
                    <a:pt x="23" y="312"/>
                  </a:lnTo>
                  <a:lnTo>
                    <a:pt x="20" y="306"/>
                  </a:lnTo>
                  <a:lnTo>
                    <a:pt x="20" y="302"/>
                  </a:lnTo>
                  <a:lnTo>
                    <a:pt x="20" y="299"/>
                  </a:lnTo>
                  <a:lnTo>
                    <a:pt x="20" y="299"/>
                  </a:lnTo>
                  <a:lnTo>
                    <a:pt x="20" y="296"/>
                  </a:lnTo>
                  <a:lnTo>
                    <a:pt x="21" y="292"/>
                  </a:lnTo>
                  <a:lnTo>
                    <a:pt x="25" y="287"/>
                  </a:lnTo>
                  <a:lnTo>
                    <a:pt x="25" y="287"/>
                  </a:lnTo>
                  <a:lnTo>
                    <a:pt x="18" y="283"/>
                  </a:lnTo>
                  <a:lnTo>
                    <a:pt x="12" y="276"/>
                  </a:lnTo>
                  <a:lnTo>
                    <a:pt x="12" y="276"/>
                  </a:lnTo>
                  <a:lnTo>
                    <a:pt x="8" y="271"/>
                  </a:lnTo>
                  <a:lnTo>
                    <a:pt x="7" y="268"/>
                  </a:lnTo>
                  <a:lnTo>
                    <a:pt x="3" y="260"/>
                  </a:lnTo>
                  <a:lnTo>
                    <a:pt x="3" y="253"/>
                  </a:lnTo>
                  <a:lnTo>
                    <a:pt x="3" y="250"/>
                  </a:lnTo>
                  <a:lnTo>
                    <a:pt x="3" y="250"/>
                  </a:lnTo>
                  <a:lnTo>
                    <a:pt x="3" y="243"/>
                  </a:lnTo>
                  <a:lnTo>
                    <a:pt x="7" y="238"/>
                  </a:lnTo>
                  <a:lnTo>
                    <a:pt x="7" y="238"/>
                  </a:lnTo>
                  <a:lnTo>
                    <a:pt x="10" y="235"/>
                  </a:lnTo>
                  <a:lnTo>
                    <a:pt x="15" y="232"/>
                  </a:lnTo>
                  <a:lnTo>
                    <a:pt x="15" y="232"/>
                  </a:lnTo>
                  <a:lnTo>
                    <a:pt x="8" y="228"/>
                  </a:lnTo>
                  <a:lnTo>
                    <a:pt x="3" y="223"/>
                  </a:lnTo>
                  <a:lnTo>
                    <a:pt x="3" y="223"/>
                  </a:lnTo>
                  <a:lnTo>
                    <a:pt x="2" y="217"/>
                  </a:lnTo>
                  <a:lnTo>
                    <a:pt x="0" y="209"/>
                  </a:lnTo>
                  <a:lnTo>
                    <a:pt x="0" y="207"/>
                  </a:lnTo>
                  <a:lnTo>
                    <a:pt x="0" y="207"/>
                  </a:lnTo>
                  <a:lnTo>
                    <a:pt x="2" y="197"/>
                  </a:lnTo>
                  <a:lnTo>
                    <a:pt x="7" y="187"/>
                  </a:lnTo>
                  <a:lnTo>
                    <a:pt x="10" y="184"/>
                  </a:lnTo>
                  <a:lnTo>
                    <a:pt x="15" y="181"/>
                  </a:lnTo>
                  <a:lnTo>
                    <a:pt x="18" y="179"/>
                  </a:lnTo>
                  <a:lnTo>
                    <a:pt x="23" y="179"/>
                  </a:lnTo>
                  <a:lnTo>
                    <a:pt x="23" y="179"/>
                  </a:lnTo>
                  <a:lnTo>
                    <a:pt x="20" y="176"/>
                  </a:lnTo>
                  <a:lnTo>
                    <a:pt x="15" y="171"/>
                  </a:lnTo>
                  <a:lnTo>
                    <a:pt x="15" y="171"/>
                  </a:lnTo>
                  <a:lnTo>
                    <a:pt x="12" y="164"/>
                  </a:lnTo>
                  <a:lnTo>
                    <a:pt x="10" y="158"/>
                  </a:lnTo>
                  <a:lnTo>
                    <a:pt x="10" y="158"/>
                  </a:lnTo>
                  <a:lnTo>
                    <a:pt x="10" y="158"/>
                  </a:lnTo>
                  <a:lnTo>
                    <a:pt x="12" y="151"/>
                  </a:lnTo>
                  <a:lnTo>
                    <a:pt x="13" y="146"/>
                  </a:lnTo>
                  <a:lnTo>
                    <a:pt x="16" y="140"/>
                  </a:lnTo>
                  <a:lnTo>
                    <a:pt x="21" y="136"/>
                  </a:lnTo>
                  <a:lnTo>
                    <a:pt x="28" y="131"/>
                  </a:lnTo>
                  <a:lnTo>
                    <a:pt x="35" y="128"/>
                  </a:lnTo>
                  <a:lnTo>
                    <a:pt x="41" y="126"/>
                  </a:lnTo>
                  <a:lnTo>
                    <a:pt x="46" y="126"/>
                  </a:lnTo>
                  <a:lnTo>
                    <a:pt x="51" y="126"/>
                  </a:lnTo>
                  <a:lnTo>
                    <a:pt x="51" y="126"/>
                  </a:lnTo>
                  <a:lnTo>
                    <a:pt x="66" y="128"/>
                  </a:lnTo>
                  <a:lnTo>
                    <a:pt x="77" y="131"/>
                  </a:lnTo>
                  <a:lnTo>
                    <a:pt x="77" y="131"/>
                  </a:lnTo>
                  <a:lnTo>
                    <a:pt x="84" y="133"/>
                  </a:lnTo>
                  <a:lnTo>
                    <a:pt x="92" y="133"/>
                  </a:lnTo>
                  <a:lnTo>
                    <a:pt x="92" y="133"/>
                  </a:lnTo>
                  <a:lnTo>
                    <a:pt x="105" y="133"/>
                  </a:lnTo>
                  <a:lnTo>
                    <a:pt x="112" y="133"/>
                  </a:lnTo>
                  <a:lnTo>
                    <a:pt x="120" y="133"/>
                  </a:lnTo>
                  <a:lnTo>
                    <a:pt x="120" y="133"/>
                  </a:lnTo>
                  <a:lnTo>
                    <a:pt x="117" y="113"/>
                  </a:lnTo>
                  <a:lnTo>
                    <a:pt x="115" y="103"/>
                  </a:lnTo>
                  <a:lnTo>
                    <a:pt x="113" y="94"/>
                  </a:lnTo>
                  <a:lnTo>
                    <a:pt x="113" y="94"/>
                  </a:lnTo>
                  <a:lnTo>
                    <a:pt x="110" y="84"/>
                  </a:lnTo>
                  <a:lnTo>
                    <a:pt x="109" y="76"/>
                  </a:lnTo>
                  <a:lnTo>
                    <a:pt x="109" y="76"/>
                  </a:lnTo>
                  <a:lnTo>
                    <a:pt x="105" y="66"/>
                  </a:lnTo>
                  <a:lnTo>
                    <a:pt x="104" y="56"/>
                  </a:lnTo>
                  <a:lnTo>
                    <a:pt x="104" y="46"/>
                  </a:lnTo>
                  <a:lnTo>
                    <a:pt x="104" y="46"/>
                  </a:lnTo>
                  <a:lnTo>
                    <a:pt x="107" y="31"/>
                  </a:lnTo>
                  <a:lnTo>
                    <a:pt x="112" y="16"/>
                  </a:lnTo>
                  <a:lnTo>
                    <a:pt x="112" y="16"/>
                  </a:lnTo>
                  <a:lnTo>
                    <a:pt x="115" y="10"/>
                  </a:lnTo>
                  <a:lnTo>
                    <a:pt x="120" y="5"/>
                  </a:lnTo>
                  <a:lnTo>
                    <a:pt x="120" y="5"/>
                  </a:lnTo>
                  <a:lnTo>
                    <a:pt x="127" y="2"/>
                  </a:lnTo>
                  <a:lnTo>
                    <a:pt x="133" y="0"/>
                  </a:lnTo>
                  <a:lnTo>
                    <a:pt x="133" y="0"/>
                  </a:lnTo>
                  <a:lnTo>
                    <a:pt x="135" y="2"/>
                  </a:lnTo>
                  <a:lnTo>
                    <a:pt x="136" y="5"/>
                  </a:lnTo>
                  <a:lnTo>
                    <a:pt x="138" y="15"/>
                  </a:lnTo>
                  <a:lnTo>
                    <a:pt x="141" y="34"/>
                  </a:lnTo>
                  <a:lnTo>
                    <a:pt x="141" y="34"/>
                  </a:lnTo>
                  <a:lnTo>
                    <a:pt x="141" y="41"/>
                  </a:lnTo>
                  <a:lnTo>
                    <a:pt x="145" y="49"/>
                  </a:lnTo>
                  <a:lnTo>
                    <a:pt x="148" y="57"/>
                  </a:lnTo>
                  <a:lnTo>
                    <a:pt x="150" y="64"/>
                  </a:lnTo>
                  <a:lnTo>
                    <a:pt x="150" y="64"/>
                  </a:lnTo>
                  <a:lnTo>
                    <a:pt x="153" y="67"/>
                  </a:lnTo>
                  <a:lnTo>
                    <a:pt x="153" y="67"/>
                  </a:lnTo>
                  <a:lnTo>
                    <a:pt x="156" y="72"/>
                  </a:lnTo>
                  <a:lnTo>
                    <a:pt x="156" y="72"/>
                  </a:lnTo>
                  <a:lnTo>
                    <a:pt x="161" y="82"/>
                  </a:lnTo>
                  <a:lnTo>
                    <a:pt x="164" y="92"/>
                  </a:lnTo>
                  <a:lnTo>
                    <a:pt x="164" y="92"/>
                  </a:lnTo>
                  <a:lnTo>
                    <a:pt x="171" y="102"/>
                  </a:lnTo>
                  <a:lnTo>
                    <a:pt x="171" y="102"/>
                  </a:lnTo>
                  <a:lnTo>
                    <a:pt x="178" y="112"/>
                  </a:lnTo>
                  <a:lnTo>
                    <a:pt x="184" y="120"/>
                  </a:lnTo>
                  <a:lnTo>
                    <a:pt x="184" y="120"/>
                  </a:lnTo>
                  <a:lnTo>
                    <a:pt x="191" y="130"/>
                  </a:lnTo>
                  <a:lnTo>
                    <a:pt x="197" y="140"/>
                  </a:lnTo>
                  <a:lnTo>
                    <a:pt x="197" y="140"/>
                  </a:lnTo>
                  <a:lnTo>
                    <a:pt x="204" y="149"/>
                  </a:lnTo>
                  <a:lnTo>
                    <a:pt x="209" y="161"/>
                  </a:lnTo>
                  <a:lnTo>
                    <a:pt x="209" y="161"/>
                  </a:lnTo>
                  <a:lnTo>
                    <a:pt x="214" y="172"/>
                  </a:lnTo>
                  <a:lnTo>
                    <a:pt x="220" y="182"/>
                  </a:lnTo>
                  <a:lnTo>
                    <a:pt x="220" y="182"/>
                  </a:lnTo>
                  <a:lnTo>
                    <a:pt x="224" y="189"/>
                  </a:lnTo>
                  <a:lnTo>
                    <a:pt x="227" y="192"/>
                  </a:lnTo>
                  <a:lnTo>
                    <a:pt x="237" y="199"/>
                  </a:lnTo>
                  <a:lnTo>
                    <a:pt x="237" y="199"/>
                  </a:lnTo>
                  <a:lnTo>
                    <a:pt x="248" y="205"/>
                  </a:lnTo>
                  <a:lnTo>
                    <a:pt x="255" y="209"/>
                  </a:lnTo>
                  <a:lnTo>
                    <a:pt x="260" y="209"/>
                  </a:lnTo>
                  <a:lnTo>
                    <a:pt x="260" y="209"/>
                  </a:lnTo>
                  <a:lnTo>
                    <a:pt x="261" y="205"/>
                  </a:lnTo>
                  <a:lnTo>
                    <a:pt x="263" y="205"/>
                  </a:lnTo>
                  <a:lnTo>
                    <a:pt x="270" y="205"/>
                  </a:lnTo>
                  <a:lnTo>
                    <a:pt x="270" y="205"/>
                  </a:lnTo>
                  <a:lnTo>
                    <a:pt x="283" y="205"/>
                  </a:lnTo>
                  <a:lnTo>
                    <a:pt x="283" y="205"/>
                  </a:lnTo>
                  <a:lnTo>
                    <a:pt x="311" y="207"/>
                  </a:lnTo>
                  <a:lnTo>
                    <a:pt x="311" y="207"/>
                  </a:lnTo>
                  <a:lnTo>
                    <a:pt x="365" y="209"/>
                  </a:lnTo>
                  <a:lnTo>
                    <a:pt x="365" y="209"/>
                  </a:lnTo>
                  <a:close/>
                </a:path>
              </a:pathLst>
            </a:custGeom>
            <a:solidFill>
              <a:srgbClr val="7FAC85"/>
            </a:solidFill>
            <a:ln w="9525">
              <a:noFill/>
              <a:round/>
              <a:headEnd/>
              <a:tailEnd/>
            </a:ln>
          </p:spPr>
          <p:txBody>
            <a:bodyPr vert="horz" wrap="square" lIns="91440" tIns="45720" rIns="91440" bIns="45720" numCol="1" anchor="t" anchorCtr="0" compatLnSpc="1">
              <a:prstTxWarp prst="textNoShape">
                <a:avLst/>
              </a:prstTxWarp>
            </a:bodyPr>
            <a:lstStyle/>
            <a:p>
              <a:endParaRPr lang="en-CA" dirty="0">
                <a:solidFill>
                  <a:srgbClr val="333333"/>
                </a:solidFill>
              </a:endParaRPr>
            </a:p>
          </p:txBody>
        </p:sp>
      </p:grpSp>
      <p:grpSp>
        <p:nvGrpSpPr>
          <p:cNvPr id="33" name="Group 28"/>
          <p:cNvGrpSpPr>
            <a:grpSpLocks noChangeAspect="1"/>
          </p:cNvGrpSpPr>
          <p:nvPr/>
        </p:nvGrpSpPr>
        <p:grpSpPr bwMode="auto">
          <a:xfrm>
            <a:off x="4667687" y="2391004"/>
            <a:ext cx="375460" cy="377587"/>
            <a:chOff x="1708" y="1990"/>
            <a:chExt cx="353" cy="355"/>
          </a:xfrm>
        </p:grpSpPr>
        <p:sp>
          <p:nvSpPr>
            <p:cNvPr id="34" name="AutoShape 27"/>
            <p:cNvSpPr>
              <a:spLocks noChangeAspect="1" noChangeArrowheads="1" noTextEdit="1"/>
            </p:cNvSpPr>
            <p:nvPr/>
          </p:nvSpPr>
          <p:spPr bwMode="auto">
            <a:xfrm>
              <a:off x="1708" y="1990"/>
              <a:ext cx="353" cy="3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solidFill>
                  <a:srgbClr val="333333"/>
                </a:solidFill>
              </a:endParaRPr>
            </a:p>
          </p:txBody>
        </p:sp>
        <p:sp>
          <p:nvSpPr>
            <p:cNvPr id="35" name="Freeform 29"/>
            <p:cNvSpPr>
              <a:spLocks/>
            </p:cNvSpPr>
            <p:nvPr/>
          </p:nvSpPr>
          <p:spPr bwMode="auto">
            <a:xfrm>
              <a:off x="1708" y="1990"/>
              <a:ext cx="353" cy="355"/>
            </a:xfrm>
            <a:custGeom>
              <a:avLst/>
              <a:gdLst/>
              <a:ahLst/>
              <a:cxnLst>
                <a:cxn ang="0">
                  <a:pos x="271" y="2"/>
                </a:cxn>
                <a:cxn ang="0">
                  <a:pos x="258" y="2"/>
                </a:cxn>
                <a:cxn ang="0">
                  <a:pos x="248" y="5"/>
                </a:cxn>
                <a:cxn ang="0">
                  <a:pos x="248" y="5"/>
                </a:cxn>
                <a:cxn ang="0">
                  <a:pos x="233" y="7"/>
                </a:cxn>
                <a:cxn ang="0">
                  <a:pos x="187" y="15"/>
                </a:cxn>
                <a:cxn ang="0">
                  <a:pos x="167" y="13"/>
                </a:cxn>
                <a:cxn ang="0">
                  <a:pos x="130" y="7"/>
                </a:cxn>
                <a:cxn ang="0">
                  <a:pos x="100" y="8"/>
                </a:cxn>
                <a:cxn ang="0">
                  <a:pos x="90" y="7"/>
                </a:cxn>
                <a:cxn ang="0">
                  <a:pos x="80" y="7"/>
                </a:cxn>
                <a:cxn ang="0">
                  <a:pos x="74" y="8"/>
                </a:cxn>
                <a:cxn ang="0">
                  <a:pos x="59" y="13"/>
                </a:cxn>
                <a:cxn ang="0">
                  <a:pos x="39" y="20"/>
                </a:cxn>
                <a:cxn ang="0">
                  <a:pos x="26" y="35"/>
                </a:cxn>
                <a:cxn ang="0">
                  <a:pos x="20" y="49"/>
                </a:cxn>
                <a:cxn ang="0">
                  <a:pos x="18" y="56"/>
                </a:cxn>
                <a:cxn ang="0">
                  <a:pos x="25" y="67"/>
                </a:cxn>
                <a:cxn ang="0">
                  <a:pos x="11" y="79"/>
                </a:cxn>
                <a:cxn ang="0">
                  <a:pos x="5" y="87"/>
                </a:cxn>
                <a:cxn ang="0">
                  <a:pos x="2" y="105"/>
                </a:cxn>
                <a:cxn ang="0">
                  <a:pos x="5" y="117"/>
                </a:cxn>
                <a:cxn ang="0">
                  <a:pos x="13" y="123"/>
                </a:cxn>
                <a:cxn ang="0">
                  <a:pos x="3" y="131"/>
                </a:cxn>
                <a:cxn ang="0">
                  <a:pos x="0" y="146"/>
                </a:cxn>
                <a:cxn ang="0">
                  <a:pos x="2" y="158"/>
                </a:cxn>
                <a:cxn ang="0">
                  <a:pos x="13" y="174"/>
                </a:cxn>
                <a:cxn ang="0">
                  <a:pos x="23" y="176"/>
                </a:cxn>
                <a:cxn ang="0">
                  <a:pos x="15" y="184"/>
                </a:cxn>
                <a:cxn ang="0">
                  <a:pos x="10" y="197"/>
                </a:cxn>
                <a:cxn ang="0">
                  <a:pos x="13" y="209"/>
                </a:cxn>
                <a:cxn ang="0">
                  <a:pos x="28" y="224"/>
                </a:cxn>
                <a:cxn ang="0">
                  <a:pos x="46" y="228"/>
                </a:cxn>
                <a:cxn ang="0">
                  <a:pos x="64" y="227"/>
                </a:cxn>
                <a:cxn ang="0">
                  <a:pos x="84" y="222"/>
                </a:cxn>
                <a:cxn ang="0">
                  <a:pos x="105" y="222"/>
                </a:cxn>
                <a:cxn ang="0">
                  <a:pos x="120" y="222"/>
                </a:cxn>
                <a:cxn ang="0">
                  <a:pos x="112" y="261"/>
                </a:cxn>
                <a:cxn ang="0">
                  <a:pos x="107" y="279"/>
                </a:cxn>
                <a:cxn ang="0">
                  <a:pos x="103" y="299"/>
                </a:cxn>
                <a:cxn ang="0">
                  <a:pos x="107" y="324"/>
                </a:cxn>
                <a:cxn ang="0">
                  <a:pos x="115" y="345"/>
                </a:cxn>
                <a:cxn ang="0">
                  <a:pos x="126" y="353"/>
                </a:cxn>
                <a:cxn ang="0">
                  <a:pos x="135" y="353"/>
                </a:cxn>
                <a:cxn ang="0">
                  <a:pos x="140" y="320"/>
                </a:cxn>
                <a:cxn ang="0">
                  <a:pos x="144" y="306"/>
                </a:cxn>
                <a:cxn ang="0">
                  <a:pos x="148" y="291"/>
                </a:cxn>
                <a:cxn ang="0">
                  <a:pos x="154" y="283"/>
                </a:cxn>
                <a:cxn ang="0">
                  <a:pos x="164" y="263"/>
                </a:cxn>
                <a:cxn ang="0">
                  <a:pos x="171" y="253"/>
                </a:cxn>
                <a:cxn ang="0">
                  <a:pos x="182" y="235"/>
                </a:cxn>
                <a:cxn ang="0">
                  <a:pos x="197" y="215"/>
                </a:cxn>
                <a:cxn ang="0">
                  <a:pos x="207" y="194"/>
                </a:cxn>
                <a:cxn ang="0">
                  <a:pos x="218" y="173"/>
                </a:cxn>
                <a:cxn ang="0">
                  <a:pos x="236" y="156"/>
                </a:cxn>
                <a:cxn ang="0">
                  <a:pos x="238" y="154"/>
                </a:cxn>
                <a:cxn ang="0">
                  <a:pos x="240" y="189"/>
                </a:cxn>
                <a:cxn ang="0">
                  <a:pos x="245" y="202"/>
                </a:cxn>
                <a:cxn ang="0">
                  <a:pos x="271" y="205"/>
                </a:cxn>
                <a:cxn ang="0">
                  <a:pos x="317" y="201"/>
                </a:cxn>
                <a:cxn ang="0">
                  <a:pos x="353" y="3"/>
                </a:cxn>
                <a:cxn ang="0">
                  <a:pos x="299" y="2"/>
                </a:cxn>
              </a:cxnLst>
              <a:rect l="0" t="0" r="r" b="b"/>
              <a:pathLst>
                <a:path w="353" h="355">
                  <a:moveTo>
                    <a:pt x="299" y="2"/>
                  </a:moveTo>
                  <a:lnTo>
                    <a:pt x="299" y="2"/>
                  </a:lnTo>
                  <a:lnTo>
                    <a:pt x="271" y="2"/>
                  </a:lnTo>
                  <a:lnTo>
                    <a:pt x="271" y="2"/>
                  </a:lnTo>
                  <a:lnTo>
                    <a:pt x="258" y="2"/>
                  </a:lnTo>
                  <a:lnTo>
                    <a:pt x="258" y="2"/>
                  </a:lnTo>
                  <a:lnTo>
                    <a:pt x="251" y="0"/>
                  </a:lnTo>
                  <a:lnTo>
                    <a:pt x="250" y="2"/>
                  </a:lnTo>
                  <a:lnTo>
                    <a:pt x="248" y="5"/>
                  </a:lnTo>
                  <a:lnTo>
                    <a:pt x="248" y="5"/>
                  </a:lnTo>
                  <a:lnTo>
                    <a:pt x="248" y="5"/>
                  </a:lnTo>
                  <a:lnTo>
                    <a:pt x="248" y="5"/>
                  </a:lnTo>
                  <a:lnTo>
                    <a:pt x="248" y="5"/>
                  </a:lnTo>
                  <a:lnTo>
                    <a:pt x="248" y="5"/>
                  </a:lnTo>
                  <a:lnTo>
                    <a:pt x="233" y="7"/>
                  </a:lnTo>
                  <a:lnTo>
                    <a:pt x="218" y="10"/>
                  </a:lnTo>
                  <a:lnTo>
                    <a:pt x="204" y="13"/>
                  </a:lnTo>
                  <a:lnTo>
                    <a:pt x="187" y="15"/>
                  </a:lnTo>
                  <a:lnTo>
                    <a:pt x="181" y="15"/>
                  </a:lnTo>
                  <a:lnTo>
                    <a:pt x="181" y="15"/>
                  </a:lnTo>
                  <a:lnTo>
                    <a:pt x="167" y="13"/>
                  </a:lnTo>
                  <a:lnTo>
                    <a:pt x="154" y="12"/>
                  </a:lnTo>
                  <a:lnTo>
                    <a:pt x="143" y="8"/>
                  </a:lnTo>
                  <a:lnTo>
                    <a:pt x="130" y="7"/>
                  </a:lnTo>
                  <a:lnTo>
                    <a:pt x="123" y="7"/>
                  </a:lnTo>
                  <a:lnTo>
                    <a:pt x="112" y="8"/>
                  </a:lnTo>
                  <a:lnTo>
                    <a:pt x="100" y="8"/>
                  </a:lnTo>
                  <a:lnTo>
                    <a:pt x="100" y="8"/>
                  </a:lnTo>
                  <a:lnTo>
                    <a:pt x="99" y="8"/>
                  </a:lnTo>
                  <a:lnTo>
                    <a:pt x="90" y="7"/>
                  </a:lnTo>
                  <a:lnTo>
                    <a:pt x="87" y="7"/>
                  </a:lnTo>
                  <a:lnTo>
                    <a:pt x="87" y="7"/>
                  </a:lnTo>
                  <a:lnTo>
                    <a:pt x="80" y="7"/>
                  </a:lnTo>
                  <a:lnTo>
                    <a:pt x="80" y="7"/>
                  </a:lnTo>
                  <a:lnTo>
                    <a:pt x="80" y="7"/>
                  </a:lnTo>
                  <a:lnTo>
                    <a:pt x="74" y="8"/>
                  </a:lnTo>
                  <a:lnTo>
                    <a:pt x="69" y="8"/>
                  </a:lnTo>
                  <a:lnTo>
                    <a:pt x="59" y="13"/>
                  </a:lnTo>
                  <a:lnTo>
                    <a:pt x="59" y="13"/>
                  </a:lnTo>
                  <a:lnTo>
                    <a:pt x="48" y="15"/>
                  </a:lnTo>
                  <a:lnTo>
                    <a:pt x="48" y="15"/>
                  </a:lnTo>
                  <a:lnTo>
                    <a:pt x="39" y="20"/>
                  </a:lnTo>
                  <a:lnTo>
                    <a:pt x="39" y="20"/>
                  </a:lnTo>
                  <a:lnTo>
                    <a:pt x="33" y="26"/>
                  </a:lnTo>
                  <a:lnTo>
                    <a:pt x="26" y="35"/>
                  </a:lnTo>
                  <a:lnTo>
                    <a:pt x="26" y="35"/>
                  </a:lnTo>
                  <a:lnTo>
                    <a:pt x="21" y="43"/>
                  </a:lnTo>
                  <a:lnTo>
                    <a:pt x="20" y="49"/>
                  </a:lnTo>
                  <a:lnTo>
                    <a:pt x="18" y="53"/>
                  </a:lnTo>
                  <a:lnTo>
                    <a:pt x="18" y="56"/>
                  </a:lnTo>
                  <a:lnTo>
                    <a:pt x="18" y="56"/>
                  </a:lnTo>
                  <a:lnTo>
                    <a:pt x="20" y="59"/>
                  </a:lnTo>
                  <a:lnTo>
                    <a:pt x="21" y="62"/>
                  </a:lnTo>
                  <a:lnTo>
                    <a:pt x="25" y="67"/>
                  </a:lnTo>
                  <a:lnTo>
                    <a:pt x="25" y="67"/>
                  </a:lnTo>
                  <a:lnTo>
                    <a:pt x="16" y="72"/>
                  </a:lnTo>
                  <a:lnTo>
                    <a:pt x="11" y="79"/>
                  </a:lnTo>
                  <a:lnTo>
                    <a:pt x="11" y="79"/>
                  </a:lnTo>
                  <a:lnTo>
                    <a:pt x="8" y="84"/>
                  </a:lnTo>
                  <a:lnTo>
                    <a:pt x="5" y="87"/>
                  </a:lnTo>
                  <a:lnTo>
                    <a:pt x="3" y="95"/>
                  </a:lnTo>
                  <a:lnTo>
                    <a:pt x="2" y="102"/>
                  </a:lnTo>
                  <a:lnTo>
                    <a:pt x="2" y="105"/>
                  </a:lnTo>
                  <a:lnTo>
                    <a:pt x="2" y="105"/>
                  </a:lnTo>
                  <a:lnTo>
                    <a:pt x="3" y="112"/>
                  </a:lnTo>
                  <a:lnTo>
                    <a:pt x="5" y="117"/>
                  </a:lnTo>
                  <a:lnTo>
                    <a:pt x="5" y="117"/>
                  </a:lnTo>
                  <a:lnTo>
                    <a:pt x="10" y="120"/>
                  </a:lnTo>
                  <a:lnTo>
                    <a:pt x="13" y="123"/>
                  </a:lnTo>
                  <a:lnTo>
                    <a:pt x="13" y="123"/>
                  </a:lnTo>
                  <a:lnTo>
                    <a:pt x="8" y="127"/>
                  </a:lnTo>
                  <a:lnTo>
                    <a:pt x="3" y="131"/>
                  </a:lnTo>
                  <a:lnTo>
                    <a:pt x="3" y="131"/>
                  </a:lnTo>
                  <a:lnTo>
                    <a:pt x="0" y="138"/>
                  </a:lnTo>
                  <a:lnTo>
                    <a:pt x="0" y="146"/>
                  </a:lnTo>
                  <a:lnTo>
                    <a:pt x="0" y="148"/>
                  </a:lnTo>
                  <a:lnTo>
                    <a:pt x="0" y="148"/>
                  </a:lnTo>
                  <a:lnTo>
                    <a:pt x="2" y="158"/>
                  </a:lnTo>
                  <a:lnTo>
                    <a:pt x="7" y="168"/>
                  </a:lnTo>
                  <a:lnTo>
                    <a:pt x="10" y="171"/>
                  </a:lnTo>
                  <a:lnTo>
                    <a:pt x="13" y="174"/>
                  </a:lnTo>
                  <a:lnTo>
                    <a:pt x="18" y="176"/>
                  </a:lnTo>
                  <a:lnTo>
                    <a:pt x="23" y="176"/>
                  </a:lnTo>
                  <a:lnTo>
                    <a:pt x="23" y="176"/>
                  </a:lnTo>
                  <a:lnTo>
                    <a:pt x="20" y="179"/>
                  </a:lnTo>
                  <a:lnTo>
                    <a:pt x="15" y="184"/>
                  </a:lnTo>
                  <a:lnTo>
                    <a:pt x="15" y="184"/>
                  </a:lnTo>
                  <a:lnTo>
                    <a:pt x="11" y="191"/>
                  </a:lnTo>
                  <a:lnTo>
                    <a:pt x="10" y="197"/>
                  </a:lnTo>
                  <a:lnTo>
                    <a:pt x="10" y="197"/>
                  </a:lnTo>
                  <a:lnTo>
                    <a:pt x="10" y="197"/>
                  </a:lnTo>
                  <a:lnTo>
                    <a:pt x="10" y="204"/>
                  </a:lnTo>
                  <a:lnTo>
                    <a:pt x="13" y="209"/>
                  </a:lnTo>
                  <a:lnTo>
                    <a:pt x="16" y="215"/>
                  </a:lnTo>
                  <a:lnTo>
                    <a:pt x="21" y="219"/>
                  </a:lnTo>
                  <a:lnTo>
                    <a:pt x="28" y="224"/>
                  </a:lnTo>
                  <a:lnTo>
                    <a:pt x="33" y="227"/>
                  </a:lnTo>
                  <a:lnTo>
                    <a:pt x="39" y="228"/>
                  </a:lnTo>
                  <a:lnTo>
                    <a:pt x="46" y="228"/>
                  </a:lnTo>
                  <a:lnTo>
                    <a:pt x="51" y="228"/>
                  </a:lnTo>
                  <a:lnTo>
                    <a:pt x="51" y="228"/>
                  </a:lnTo>
                  <a:lnTo>
                    <a:pt x="64" y="227"/>
                  </a:lnTo>
                  <a:lnTo>
                    <a:pt x="77" y="224"/>
                  </a:lnTo>
                  <a:lnTo>
                    <a:pt x="77" y="224"/>
                  </a:lnTo>
                  <a:lnTo>
                    <a:pt x="84" y="222"/>
                  </a:lnTo>
                  <a:lnTo>
                    <a:pt x="90" y="222"/>
                  </a:lnTo>
                  <a:lnTo>
                    <a:pt x="90" y="222"/>
                  </a:lnTo>
                  <a:lnTo>
                    <a:pt x="105" y="222"/>
                  </a:lnTo>
                  <a:lnTo>
                    <a:pt x="110" y="222"/>
                  </a:lnTo>
                  <a:lnTo>
                    <a:pt x="120" y="222"/>
                  </a:lnTo>
                  <a:lnTo>
                    <a:pt x="120" y="222"/>
                  </a:lnTo>
                  <a:lnTo>
                    <a:pt x="117" y="242"/>
                  </a:lnTo>
                  <a:lnTo>
                    <a:pt x="115" y="251"/>
                  </a:lnTo>
                  <a:lnTo>
                    <a:pt x="112" y="261"/>
                  </a:lnTo>
                  <a:lnTo>
                    <a:pt x="112" y="261"/>
                  </a:lnTo>
                  <a:lnTo>
                    <a:pt x="110" y="271"/>
                  </a:lnTo>
                  <a:lnTo>
                    <a:pt x="107" y="279"/>
                  </a:lnTo>
                  <a:lnTo>
                    <a:pt x="107" y="279"/>
                  </a:lnTo>
                  <a:lnTo>
                    <a:pt x="105" y="289"/>
                  </a:lnTo>
                  <a:lnTo>
                    <a:pt x="103" y="299"/>
                  </a:lnTo>
                  <a:lnTo>
                    <a:pt x="103" y="309"/>
                  </a:lnTo>
                  <a:lnTo>
                    <a:pt x="103" y="309"/>
                  </a:lnTo>
                  <a:lnTo>
                    <a:pt x="107" y="324"/>
                  </a:lnTo>
                  <a:lnTo>
                    <a:pt x="112" y="339"/>
                  </a:lnTo>
                  <a:lnTo>
                    <a:pt x="112" y="339"/>
                  </a:lnTo>
                  <a:lnTo>
                    <a:pt x="115" y="345"/>
                  </a:lnTo>
                  <a:lnTo>
                    <a:pt x="118" y="350"/>
                  </a:lnTo>
                  <a:lnTo>
                    <a:pt x="118" y="350"/>
                  </a:lnTo>
                  <a:lnTo>
                    <a:pt x="126" y="353"/>
                  </a:lnTo>
                  <a:lnTo>
                    <a:pt x="133" y="355"/>
                  </a:lnTo>
                  <a:lnTo>
                    <a:pt x="133" y="355"/>
                  </a:lnTo>
                  <a:lnTo>
                    <a:pt x="135" y="353"/>
                  </a:lnTo>
                  <a:lnTo>
                    <a:pt x="136" y="350"/>
                  </a:lnTo>
                  <a:lnTo>
                    <a:pt x="138" y="340"/>
                  </a:lnTo>
                  <a:lnTo>
                    <a:pt x="140" y="320"/>
                  </a:lnTo>
                  <a:lnTo>
                    <a:pt x="140" y="320"/>
                  </a:lnTo>
                  <a:lnTo>
                    <a:pt x="141" y="314"/>
                  </a:lnTo>
                  <a:lnTo>
                    <a:pt x="144" y="306"/>
                  </a:lnTo>
                  <a:lnTo>
                    <a:pt x="148" y="297"/>
                  </a:lnTo>
                  <a:lnTo>
                    <a:pt x="148" y="291"/>
                  </a:lnTo>
                  <a:lnTo>
                    <a:pt x="148" y="291"/>
                  </a:lnTo>
                  <a:lnTo>
                    <a:pt x="151" y="288"/>
                  </a:lnTo>
                  <a:lnTo>
                    <a:pt x="151" y="288"/>
                  </a:lnTo>
                  <a:lnTo>
                    <a:pt x="154" y="283"/>
                  </a:lnTo>
                  <a:lnTo>
                    <a:pt x="154" y="283"/>
                  </a:lnTo>
                  <a:lnTo>
                    <a:pt x="159" y="273"/>
                  </a:lnTo>
                  <a:lnTo>
                    <a:pt x="164" y="263"/>
                  </a:lnTo>
                  <a:lnTo>
                    <a:pt x="164" y="263"/>
                  </a:lnTo>
                  <a:lnTo>
                    <a:pt x="171" y="253"/>
                  </a:lnTo>
                  <a:lnTo>
                    <a:pt x="171" y="253"/>
                  </a:lnTo>
                  <a:lnTo>
                    <a:pt x="176" y="243"/>
                  </a:lnTo>
                  <a:lnTo>
                    <a:pt x="182" y="235"/>
                  </a:lnTo>
                  <a:lnTo>
                    <a:pt x="182" y="235"/>
                  </a:lnTo>
                  <a:lnTo>
                    <a:pt x="190" y="225"/>
                  </a:lnTo>
                  <a:lnTo>
                    <a:pt x="197" y="215"/>
                  </a:lnTo>
                  <a:lnTo>
                    <a:pt x="197" y="215"/>
                  </a:lnTo>
                  <a:lnTo>
                    <a:pt x="202" y="205"/>
                  </a:lnTo>
                  <a:lnTo>
                    <a:pt x="207" y="194"/>
                  </a:lnTo>
                  <a:lnTo>
                    <a:pt x="207" y="194"/>
                  </a:lnTo>
                  <a:lnTo>
                    <a:pt x="213" y="182"/>
                  </a:lnTo>
                  <a:lnTo>
                    <a:pt x="218" y="173"/>
                  </a:lnTo>
                  <a:lnTo>
                    <a:pt x="218" y="173"/>
                  </a:lnTo>
                  <a:lnTo>
                    <a:pt x="222" y="166"/>
                  </a:lnTo>
                  <a:lnTo>
                    <a:pt x="227" y="163"/>
                  </a:lnTo>
                  <a:lnTo>
                    <a:pt x="236" y="156"/>
                  </a:lnTo>
                  <a:lnTo>
                    <a:pt x="236" y="156"/>
                  </a:lnTo>
                  <a:lnTo>
                    <a:pt x="238" y="154"/>
                  </a:lnTo>
                  <a:lnTo>
                    <a:pt x="238" y="154"/>
                  </a:lnTo>
                  <a:lnTo>
                    <a:pt x="238" y="173"/>
                  </a:lnTo>
                  <a:lnTo>
                    <a:pt x="238" y="173"/>
                  </a:lnTo>
                  <a:lnTo>
                    <a:pt x="240" y="189"/>
                  </a:lnTo>
                  <a:lnTo>
                    <a:pt x="241" y="197"/>
                  </a:lnTo>
                  <a:lnTo>
                    <a:pt x="245" y="202"/>
                  </a:lnTo>
                  <a:lnTo>
                    <a:pt x="245" y="202"/>
                  </a:lnTo>
                  <a:lnTo>
                    <a:pt x="248" y="204"/>
                  </a:lnTo>
                  <a:lnTo>
                    <a:pt x="254" y="204"/>
                  </a:lnTo>
                  <a:lnTo>
                    <a:pt x="271" y="205"/>
                  </a:lnTo>
                  <a:lnTo>
                    <a:pt x="299" y="204"/>
                  </a:lnTo>
                  <a:lnTo>
                    <a:pt x="299" y="204"/>
                  </a:lnTo>
                  <a:lnTo>
                    <a:pt x="317" y="201"/>
                  </a:lnTo>
                  <a:lnTo>
                    <a:pt x="335" y="201"/>
                  </a:lnTo>
                  <a:lnTo>
                    <a:pt x="353" y="199"/>
                  </a:lnTo>
                  <a:lnTo>
                    <a:pt x="353" y="3"/>
                  </a:lnTo>
                  <a:lnTo>
                    <a:pt x="353" y="3"/>
                  </a:lnTo>
                  <a:lnTo>
                    <a:pt x="299" y="2"/>
                  </a:lnTo>
                  <a:lnTo>
                    <a:pt x="299" y="2"/>
                  </a:lnTo>
                  <a:close/>
                </a:path>
              </a:pathLst>
            </a:custGeom>
            <a:solidFill>
              <a:srgbClr val="902E2E"/>
            </a:solidFill>
            <a:ln w="9525">
              <a:noFill/>
              <a:round/>
              <a:headEnd/>
              <a:tailEnd/>
            </a:ln>
          </p:spPr>
          <p:txBody>
            <a:bodyPr vert="horz" wrap="square" lIns="91440" tIns="45720" rIns="91440" bIns="45720" numCol="1" anchor="t" anchorCtr="0" compatLnSpc="1">
              <a:prstTxWarp prst="textNoShape">
                <a:avLst/>
              </a:prstTxWarp>
            </a:bodyPr>
            <a:lstStyle/>
            <a:p>
              <a:endParaRPr lang="en-CA" dirty="0">
                <a:solidFill>
                  <a:srgbClr val="333333"/>
                </a:solidFill>
              </a:endParaRPr>
            </a:p>
          </p:txBody>
        </p:sp>
      </p:grpSp>
      <p:sp>
        <p:nvSpPr>
          <p:cNvPr id="36" name="TextBox 35"/>
          <p:cNvSpPr txBox="1"/>
          <p:nvPr/>
        </p:nvSpPr>
        <p:spPr>
          <a:xfrm>
            <a:off x="4567399" y="2777757"/>
            <a:ext cx="4207867" cy="2677656"/>
          </a:xfrm>
          <a:prstGeom prst="rect">
            <a:avLst/>
          </a:prstGeom>
          <a:noFill/>
        </p:spPr>
        <p:txBody>
          <a:bodyPr wrap="square" rtlCol="0">
            <a:spAutoFit/>
          </a:bodyPr>
          <a:lstStyle/>
          <a:p>
            <a:pPr marL="171450" indent="-171450" algn="l">
              <a:buFont typeface="Wingdings" charset="2"/>
              <a:buChar char="Ø"/>
            </a:pPr>
            <a:r>
              <a:rPr lang="en-CA" sz="1200" dirty="0" smtClean="0">
                <a:solidFill>
                  <a:srgbClr val="333333"/>
                </a:solidFill>
              </a:rPr>
              <a:t>Your organization is smaller. B2B firms that rely on only a few key clients are unlikely to require </a:t>
            </a:r>
            <a:r>
              <a:rPr lang="en-CA" sz="1200" smtClean="0">
                <a:solidFill>
                  <a:srgbClr val="333333"/>
                </a:solidFill>
              </a:rPr>
              <a:t>a standalone </a:t>
            </a:r>
            <a:r>
              <a:rPr lang="en-CA" sz="1200" dirty="0" smtClean="0">
                <a:solidFill>
                  <a:srgbClr val="333333"/>
                </a:solidFill>
              </a:rPr>
              <a:t>CSM platform due to a </a:t>
            </a:r>
            <a:r>
              <a:rPr lang="en-CA" sz="1200" b="1" dirty="0" smtClean="0">
                <a:solidFill>
                  <a:srgbClr val="333333"/>
                </a:solidFill>
              </a:rPr>
              <a:t>lower volume of customer service interactions</a:t>
            </a:r>
            <a:r>
              <a:rPr lang="en-CA" sz="1200" dirty="0" smtClean="0">
                <a:solidFill>
                  <a:srgbClr val="333333"/>
                </a:solidFill>
              </a:rPr>
              <a:t>.</a:t>
            </a:r>
          </a:p>
          <a:p>
            <a:pPr marL="171450" indent="-171450" algn="l">
              <a:buFont typeface="Wingdings" charset="2"/>
              <a:buChar char="Ø"/>
            </a:pPr>
            <a:endParaRPr lang="en-CA" sz="1200" dirty="0">
              <a:solidFill>
                <a:srgbClr val="333333"/>
              </a:solidFill>
            </a:endParaRPr>
          </a:p>
          <a:p>
            <a:pPr marL="171450" indent="-171450" algn="l">
              <a:buFont typeface="Wingdings" charset="2"/>
              <a:buChar char="Ø"/>
            </a:pPr>
            <a:r>
              <a:rPr lang="en-CA" sz="1200" dirty="0" smtClean="0">
                <a:solidFill>
                  <a:srgbClr val="333333"/>
                </a:solidFill>
              </a:rPr>
              <a:t>Your </a:t>
            </a:r>
            <a:r>
              <a:rPr lang="en-CA" sz="1200" b="1" dirty="0" smtClean="0">
                <a:solidFill>
                  <a:srgbClr val="333333"/>
                </a:solidFill>
              </a:rPr>
              <a:t>product line is straightforward and uncomplicated</a:t>
            </a:r>
            <a:r>
              <a:rPr lang="en-CA" sz="1200" dirty="0" smtClean="0">
                <a:solidFill>
                  <a:srgbClr val="333333"/>
                </a:solidFill>
              </a:rPr>
              <a:t>. Organizations that sell commodities or near-commodities fall into this category.</a:t>
            </a:r>
          </a:p>
          <a:p>
            <a:pPr marL="171450" indent="-171450" algn="l">
              <a:buFont typeface="Wingdings" charset="2"/>
              <a:buChar char="Ø"/>
            </a:pPr>
            <a:endParaRPr lang="en-CA" sz="1200" dirty="0">
              <a:solidFill>
                <a:srgbClr val="333333"/>
              </a:solidFill>
            </a:endParaRPr>
          </a:p>
          <a:p>
            <a:pPr marL="171450" indent="-171450" algn="l">
              <a:buFont typeface="Wingdings" charset="2"/>
              <a:buChar char="Ø"/>
            </a:pPr>
            <a:r>
              <a:rPr lang="en-CA" sz="1200" dirty="0" smtClean="0">
                <a:solidFill>
                  <a:srgbClr val="333333"/>
                </a:solidFill>
              </a:rPr>
              <a:t>Service complexity is low: most customer service </a:t>
            </a:r>
            <a:r>
              <a:rPr lang="en-CA" sz="1200" b="1" dirty="0" smtClean="0">
                <a:solidFill>
                  <a:srgbClr val="333333"/>
                </a:solidFill>
              </a:rPr>
              <a:t>inquiries are of a process-related nature</a:t>
            </a:r>
            <a:r>
              <a:rPr lang="en-CA" sz="1200" dirty="0" smtClean="0">
                <a:solidFill>
                  <a:srgbClr val="333333"/>
                </a:solidFill>
              </a:rPr>
              <a:t>. </a:t>
            </a:r>
          </a:p>
          <a:p>
            <a:pPr marL="171450" indent="-171450" algn="l">
              <a:buFont typeface="Wingdings" charset="2"/>
              <a:buChar char="Ø"/>
            </a:pPr>
            <a:endParaRPr lang="en-CA" sz="1200" dirty="0" smtClean="0">
              <a:solidFill>
                <a:srgbClr val="333333"/>
              </a:solidFill>
            </a:endParaRPr>
          </a:p>
          <a:p>
            <a:pPr marL="171450" indent="-171450" algn="l">
              <a:buFont typeface="Wingdings" charset="2"/>
              <a:buChar char="Ø"/>
            </a:pPr>
            <a:r>
              <a:rPr lang="en-CA" sz="1200" dirty="0" smtClean="0">
                <a:solidFill>
                  <a:srgbClr val="333333"/>
                </a:solidFill>
              </a:rPr>
              <a:t>Your organization’s channel strategy is limited at present: only one or two channels are used to provide service.</a:t>
            </a:r>
            <a:endParaRPr lang="en-CA" sz="1200" dirty="0">
              <a:solidFill>
                <a:srgbClr val="333333"/>
              </a:solidFill>
            </a:endParaRPr>
          </a:p>
        </p:txBody>
      </p:sp>
      <p:sp>
        <p:nvSpPr>
          <p:cNvPr id="37" name="TextBox 36"/>
          <p:cNvSpPr txBox="1"/>
          <p:nvPr/>
        </p:nvSpPr>
        <p:spPr>
          <a:xfrm>
            <a:off x="370149" y="2768591"/>
            <a:ext cx="4207867" cy="2871488"/>
          </a:xfrm>
          <a:prstGeom prst="rect">
            <a:avLst/>
          </a:prstGeom>
          <a:noFill/>
        </p:spPr>
        <p:txBody>
          <a:bodyPr wrap="square" rtlCol="0">
            <a:normAutofit/>
          </a:bodyPr>
          <a:lstStyle/>
          <a:p>
            <a:pPr marL="171450" indent="-171450" algn="l">
              <a:buFont typeface="Wingdings" charset="2"/>
              <a:buChar char="Ø"/>
            </a:pPr>
            <a:r>
              <a:rPr lang="en-CA" sz="1200" b="1" dirty="0" smtClean="0">
                <a:solidFill>
                  <a:srgbClr val="333333"/>
                </a:solidFill>
              </a:rPr>
              <a:t>Your organization is a medium-to-large enterprise that focuses primarily on the consumer marketplace</a:t>
            </a:r>
            <a:r>
              <a:rPr lang="en-CA" sz="1200" dirty="0" smtClean="0">
                <a:solidFill>
                  <a:srgbClr val="333333"/>
                </a:solidFill>
              </a:rPr>
              <a:t> (either directly or through channel partners). Firms that use the B2C and B2B2C model are good candidates.</a:t>
            </a:r>
          </a:p>
          <a:p>
            <a:pPr marL="171450" indent="-171450" algn="l">
              <a:buFont typeface="Wingdings" charset="2"/>
              <a:buChar char="Ø"/>
            </a:pPr>
            <a:endParaRPr lang="en-CA" sz="1200" dirty="0" smtClean="0">
              <a:solidFill>
                <a:srgbClr val="333333"/>
              </a:solidFill>
            </a:endParaRPr>
          </a:p>
          <a:p>
            <a:pPr marL="171450" indent="-171450" algn="l">
              <a:buFont typeface="Wingdings" charset="2"/>
              <a:buChar char="Ø"/>
            </a:pPr>
            <a:r>
              <a:rPr lang="en-CA" sz="1200" dirty="0" smtClean="0">
                <a:solidFill>
                  <a:srgbClr val="333333"/>
                </a:solidFill>
              </a:rPr>
              <a:t>Your organization has a high degree of </a:t>
            </a:r>
            <a:r>
              <a:rPr lang="en-CA" sz="1200" b="1" dirty="0" smtClean="0">
                <a:solidFill>
                  <a:srgbClr val="333333"/>
                </a:solidFill>
              </a:rPr>
              <a:t>product complexity (</a:t>
            </a:r>
            <a:r>
              <a:rPr lang="en-CA" sz="1200" dirty="0" smtClean="0">
                <a:solidFill>
                  <a:srgbClr val="333333"/>
                </a:solidFill>
              </a:rPr>
              <a:t>multiple business units, brands, and product lines are offered) and </a:t>
            </a:r>
            <a:r>
              <a:rPr lang="en-CA" sz="1200" b="1" dirty="0" smtClean="0">
                <a:solidFill>
                  <a:srgbClr val="333333"/>
                </a:solidFill>
              </a:rPr>
              <a:t>service complexity (</a:t>
            </a:r>
            <a:r>
              <a:rPr lang="en-CA" sz="1200" dirty="0" smtClean="0">
                <a:solidFill>
                  <a:srgbClr val="333333"/>
                </a:solidFill>
              </a:rPr>
              <a:t>high volume of customer service requests, and/or requests tend to be of a technical or domain-specific nature).</a:t>
            </a:r>
            <a:r>
              <a:rPr lang="en-CA" sz="1200" b="1" dirty="0" smtClean="0">
                <a:solidFill>
                  <a:srgbClr val="333333"/>
                </a:solidFill>
              </a:rPr>
              <a:t> </a:t>
            </a:r>
          </a:p>
          <a:p>
            <a:pPr marL="171450" indent="-171450" algn="l">
              <a:buFont typeface="Wingdings" charset="2"/>
              <a:buChar char="Ø"/>
            </a:pPr>
            <a:endParaRPr lang="en-CA" sz="1200" b="1" dirty="0" smtClean="0">
              <a:solidFill>
                <a:srgbClr val="333333"/>
              </a:solidFill>
            </a:endParaRPr>
          </a:p>
          <a:p>
            <a:pPr marL="171450" indent="-171450" algn="l">
              <a:buFont typeface="Wingdings" charset="2"/>
              <a:buChar char="Ø"/>
            </a:pPr>
            <a:r>
              <a:rPr lang="en-CA" sz="1200" dirty="0" smtClean="0">
                <a:solidFill>
                  <a:srgbClr val="333333"/>
                </a:solidFill>
              </a:rPr>
              <a:t>Your organization is </a:t>
            </a:r>
            <a:r>
              <a:rPr lang="en-CA" sz="1200" b="1" dirty="0" smtClean="0">
                <a:solidFill>
                  <a:srgbClr val="333333"/>
                </a:solidFill>
              </a:rPr>
              <a:t>actively pursuing a strategy for social customer service</a:t>
            </a:r>
            <a:r>
              <a:rPr lang="en-CA" sz="1200" dirty="0" smtClean="0">
                <a:solidFill>
                  <a:srgbClr val="333333"/>
                </a:solidFill>
              </a:rPr>
              <a:t>. Social media channels like Facebook and Twitter are being sought after as a new interaction means for marketing, sales and service.</a:t>
            </a:r>
            <a:endParaRPr lang="en-CA" sz="1200" dirty="0">
              <a:solidFill>
                <a:srgbClr val="333333"/>
              </a:solidFill>
            </a:endParaRPr>
          </a:p>
        </p:txBody>
      </p:sp>
      <p:cxnSp>
        <p:nvCxnSpPr>
          <p:cNvPr id="38" name="Straight Connector 37"/>
          <p:cNvCxnSpPr/>
          <p:nvPr/>
        </p:nvCxnSpPr>
        <p:spPr>
          <a:xfrm flipH="1">
            <a:off x="4567400" y="2391004"/>
            <a:ext cx="10616" cy="3249075"/>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20" name="Picture 1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9890372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37&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627"/>
  <p:tag name="ISPRING_SCORM_RATE_SLIDES" val="0"/>
  <p:tag name="ISPRING_SCORM_RATE_QUIZZES" val="0"/>
  <p:tag name="ISPRING_SCORM_PASSING_SCORE" val="0.0000000000"/>
  <p:tag name="GENSWF_OUTPUT_FILE_NAME" val="CSM-Platforms-VL-Plus-Storyboard-rev2-flash"/>
  <p:tag name="ISPRING_RESOURCE_PATHS_HASH_2" val="e2cf1681de0e470c823e420333e4280d69fbc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opPYu8o4lEWzCjVNrxfu6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hwCUM86eSkmpaD1suYgWL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Ee2f0CXU6JqtgWlfkkw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vG.4hNghUySou.i63YN_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wxsJ5i5mu0ad6jMypeO9.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C307RCIekiuwoEscvix9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4zAaONlgK06IE7MK8TFNd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6btxbFTsW0KrM1vEcFSb_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sbNiQSXkpE2CEJGha.1RD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Q8umfAT30GVgGde_KAVO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4M7ab6Z7LUa.7I74IiyDf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5w5aa7pEKN5tFinKabb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GnjHm6xim0Cf8bdBPJ2_G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VRbzKU3gRkOMoIidqwpdF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ISWPS_QMKEC6y0n.B4Zb.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kleEMtH.kGXReZNgxSdn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Dfek3qJ_6EW8LN_eJFR.p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OFjn7tsnZ0yvIhzfF.SGw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VoayhO0Qi0SQRmEi1tWgd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_nPIOprytEihly9e5Wxe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ZKbCt0A.jEakPlbhp_Q3n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jiFsh4sQUSvNOlscE3tO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67zpWkY.X0qBajXPjQxd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4F1Lg0VLXUWqpSDXlMrQ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vyVqxuak30eFh_WZ1B4NF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zTmFVJxBAk.tCV1m0z3vL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0yQQpXfXo0a8zyi3k6LQH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qilKVch3VUW7MzIE1lojU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LY6Y6idQUOjOOt16WelL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niLvp3LaVkOCDWxZ36f3Z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SUXwLSgGTEKGJQ00R23T5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yYC5LJg5MUiysIOZxVgF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wWoV2pU90C2iBlRJNpsh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a1e28SeJc0e5Fr5iaLyGw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nIr1thhGYUS0oddezp6p9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gyma62u7TU69kn3EgPBVx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9VD_m6Wh1UiIsOoYbeeFG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CyAmWhJsb0Kv1PHtP7GxK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Sa.NHY_cQEm3RF5b9ryTC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Ld_gMInJL0u5VCQ6li3VX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B1dKe03BT0uljETN0Gd1p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hit_qBEkE28LQo9dkwJ8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0hFK6267kSVbKs6oEA7i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VJ9hPCQcGUiWyVT.75qLv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dBhud.H3ZUiLkgNds2cvK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1812</Words>
  <Application>Microsoft Office PowerPoint</Application>
  <PresentationFormat>On-screen Show (4:3)</PresentationFormat>
  <Paragraphs>169</Paragraphs>
  <Slides>10</Slides>
  <Notes>10</Notes>
  <HiddenSlides>0</HiddenSlides>
  <MMClips>0</MMClips>
  <ScaleCrop>false</ScaleCrop>
  <HeadingPairs>
    <vt:vector size="6" baseType="variant">
      <vt:variant>
        <vt:lpstr>Theme</vt:lpstr>
      </vt:variant>
      <vt:variant>
        <vt:i4>4</vt:i4>
      </vt:variant>
      <vt:variant>
        <vt:lpstr>Embedded OLE Servers</vt:lpstr>
      </vt:variant>
      <vt:variant>
        <vt:i4>2</vt:i4>
      </vt:variant>
      <vt:variant>
        <vt:lpstr>Slide Titles</vt:lpstr>
      </vt:variant>
      <vt:variant>
        <vt:i4>10</vt:i4>
      </vt:variant>
    </vt:vector>
  </HeadingPairs>
  <TitlesOfParts>
    <vt:vector size="16" baseType="lpstr">
      <vt:lpstr>Office Theme</vt:lpstr>
      <vt:lpstr>1_Office Theme</vt:lpstr>
      <vt:lpstr>2_Office Theme</vt:lpstr>
      <vt:lpstr>6_Office Theme</vt:lpstr>
      <vt:lpstr>think-cell Slide</vt:lpstr>
      <vt:lpstr>Chart</vt:lpstr>
      <vt:lpstr>Slide 1</vt:lpstr>
      <vt:lpstr>Introduction</vt:lpstr>
      <vt:lpstr>Executive Summary</vt:lpstr>
      <vt:lpstr>The Info-Tech Customer Service Agenda</vt:lpstr>
      <vt:lpstr>Deliver superior customer service or risk hemorrhaging customers – and skyrocketing service costs!</vt:lpstr>
      <vt:lpstr>Slide 6</vt:lpstr>
      <vt:lpstr>Ensure customers have a positive experience at each service touch point with your organization, or risk brand damage</vt:lpstr>
      <vt:lpstr>Don’t trap your customers in limited channels. Provide a hybrid channel strategy that includes social and mobile</vt:lpstr>
      <vt:lpstr>Determine if a best-of-breed CSM solution is right for your organization; not all companies need extended functionality</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Vendor-Landscape-Plus-SB-CSM-Platforms-rev2-flash.pptx</dc:title>
  <dc:creator/>
  <cp:lastModifiedBy/>
  <cp:revision>1</cp:revision>
  <dcterms:created xsi:type="dcterms:W3CDTF">2012-02-17T19:35:57Z</dcterms:created>
  <dcterms:modified xsi:type="dcterms:W3CDTF">2012-02-29T14:30:19Z</dcterms:modified>
</cp:coreProperties>
</file>