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charts/chart5.xml" ContentType="application/vnd.openxmlformats-officedocument.drawingml.chart+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9.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6" r:id="rId10"/>
    <p:sldId id="267" r:id="rId11"/>
    <p:sldId id="257" r:id="rId12"/>
  </p:sldIdLst>
  <p:sldSz cx="9144000" cy="6858000" type="screen4x3"/>
  <p:notesSz cx="6858000" cy="9144000"/>
  <p:custDataLst>
    <p:tags r:id="rId15"/>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ECECE"/>
    <a:srgbClr val="998F57"/>
    <a:srgbClr val="7B7B7B"/>
    <a:srgbClr val="ADB7C3"/>
    <a:srgbClr val="5D5936"/>
    <a:srgbClr val="2576B7"/>
    <a:srgbClr val="C77709"/>
    <a:srgbClr val="25BCB7"/>
    <a:srgbClr val="D17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08" autoAdjust="0"/>
    <p:restoredTop sz="90335" autoAdjust="0"/>
  </p:normalViewPr>
  <p:slideViewPr>
    <p:cSldViewPr snapToObjects="1">
      <p:cViewPr>
        <p:scale>
          <a:sx n="100" d="100"/>
          <a:sy n="100" d="100"/>
        </p:scale>
        <p:origin x="-240"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http://research.sharepoint.infotech.com/FY2013C1/SandL-RiskManagement/Research%20Materials/Pivot%20Table%2012.08%20August%20Project%20Cyc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research.sharepoint.infotech.com/FY2013C1/SandL-RiskManagement/Research%20Materials/Pivot%20Table%2012.08%20August%20Project%20Cyc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research.sharepoint.infotech.com/FY2013C1/SandL-RiskManagement/Research%20Materials/Pivot%20Table%2012.08%20August%20Project%20Cyc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daurelio\Documents\SharePoint%20Drafts\Pivot%20Table%2012.08%20August%20Project%20Cycl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daurelio\Documents\SharePoint%20Drafts\Pivot%20Table%2012.08%20August%20Project%20Cyc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sz="1000" dirty="0"/>
              <a:t>Business Involvement Success (%)</a:t>
            </a:r>
          </a:p>
        </c:rich>
      </c:tx>
      <c:layout/>
      <c:overlay val="1"/>
    </c:title>
    <c:autoTitleDeleted val="0"/>
    <c:plotArea>
      <c:layout/>
      <c:barChart>
        <c:barDir val="bar"/>
        <c:grouping val="clustered"/>
        <c:varyColors val="0"/>
        <c:ser>
          <c:idx val="0"/>
          <c:order val="0"/>
          <c:tx>
            <c:strRef>
              <c:f>'exec sum'!$I$1</c:f>
              <c:strCache>
                <c:ptCount val="1"/>
                <c:pt idx="0">
                  <c:v>Ad-hoc Approach</c:v>
                </c:pt>
              </c:strCache>
            </c:strRef>
          </c:tx>
          <c:invertIfNegative val="0"/>
          <c:dLbls>
            <c:showLegendKey val="0"/>
            <c:showVal val="1"/>
            <c:showCatName val="0"/>
            <c:showSerName val="0"/>
            <c:showPercent val="0"/>
            <c:showBubbleSize val="0"/>
            <c:showLeaderLines val="0"/>
          </c:dLbls>
          <c:cat>
            <c:strLit>
              <c:ptCount val="1"/>
              <c:pt idx="0">
                <c:v> </c:v>
              </c:pt>
            </c:strLit>
          </c:cat>
          <c:val>
            <c:numRef>
              <c:f>'exec sum'!$J$1</c:f>
              <c:numCache>
                <c:formatCode>0%</c:formatCode>
                <c:ptCount val="1"/>
                <c:pt idx="0">
                  <c:v>0.49000000000000032</c:v>
                </c:pt>
              </c:numCache>
            </c:numRef>
          </c:val>
        </c:ser>
        <c:ser>
          <c:idx val="1"/>
          <c:order val="1"/>
          <c:tx>
            <c:strRef>
              <c:f>'exec sum'!$I$2</c:f>
              <c:strCache>
                <c:ptCount val="1"/>
                <c:pt idx="0">
                  <c:v>Formal Strategy</c:v>
                </c:pt>
              </c:strCache>
            </c:strRef>
          </c:tx>
          <c:invertIfNegative val="0"/>
          <c:dLbls>
            <c:showLegendKey val="0"/>
            <c:showVal val="1"/>
            <c:showCatName val="0"/>
            <c:showSerName val="0"/>
            <c:showPercent val="0"/>
            <c:showBubbleSize val="0"/>
            <c:showLeaderLines val="0"/>
          </c:dLbls>
          <c:cat>
            <c:strLit>
              <c:ptCount val="1"/>
              <c:pt idx="0">
                <c:v> </c:v>
              </c:pt>
            </c:strLit>
          </c:cat>
          <c:val>
            <c:numRef>
              <c:f>'exec sum'!$J$2</c:f>
              <c:numCache>
                <c:formatCode>0%</c:formatCode>
                <c:ptCount val="1"/>
                <c:pt idx="0">
                  <c:v>0.88000000000000345</c:v>
                </c:pt>
              </c:numCache>
            </c:numRef>
          </c:val>
        </c:ser>
        <c:dLbls>
          <c:showLegendKey val="0"/>
          <c:showVal val="0"/>
          <c:showCatName val="0"/>
          <c:showSerName val="0"/>
          <c:showPercent val="0"/>
          <c:showBubbleSize val="0"/>
        </c:dLbls>
        <c:gapWidth val="318"/>
        <c:axId val="367995136"/>
        <c:axId val="368005504"/>
      </c:barChart>
      <c:catAx>
        <c:axId val="367995136"/>
        <c:scaling>
          <c:orientation val="minMax"/>
        </c:scaling>
        <c:delete val="0"/>
        <c:axPos val="l"/>
        <c:majorTickMark val="out"/>
        <c:minorTickMark val="none"/>
        <c:tickLblPos val="nextTo"/>
        <c:crossAx val="368005504"/>
        <c:crosses val="autoZero"/>
        <c:auto val="1"/>
        <c:lblAlgn val="ctr"/>
        <c:lblOffset val="100"/>
        <c:noMultiLvlLbl val="0"/>
      </c:catAx>
      <c:valAx>
        <c:axId val="368005504"/>
        <c:scaling>
          <c:orientation val="minMax"/>
        </c:scaling>
        <c:delete val="0"/>
        <c:axPos val="b"/>
        <c:numFmt formatCode="0%" sourceLinked="1"/>
        <c:majorTickMark val="out"/>
        <c:minorTickMark val="none"/>
        <c:tickLblPos val="nextTo"/>
        <c:crossAx val="367995136"/>
        <c:crosses val="autoZero"/>
        <c:crossBetween val="between"/>
        <c:majorUnit val="1"/>
      </c:valAx>
    </c:plotArea>
    <c:legend>
      <c:legendPos val="r"/>
      <c:layout>
        <c:manualLayout>
          <c:xMode val="edge"/>
          <c:yMode val="edge"/>
          <c:x val="0.62124803593251565"/>
          <c:y val="0.43171761403204817"/>
          <c:w val="0.37332518609043785"/>
          <c:h val="0.29927015409621649"/>
        </c:manualLayout>
      </c:layout>
      <c:overlay val="0"/>
      <c:txPr>
        <a:bodyPr/>
        <a:lstStyle/>
        <a:p>
          <a:pPr>
            <a:defRPr sz="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sz="1000" dirty="0"/>
              <a:t>Risk Management Success (%)</a:t>
            </a:r>
          </a:p>
        </c:rich>
      </c:tx>
      <c:layout/>
      <c:overlay val="1"/>
    </c:title>
    <c:autoTitleDeleted val="0"/>
    <c:plotArea>
      <c:layout/>
      <c:barChart>
        <c:barDir val="bar"/>
        <c:grouping val="clustered"/>
        <c:varyColors val="0"/>
        <c:ser>
          <c:idx val="0"/>
          <c:order val="0"/>
          <c:tx>
            <c:strRef>
              <c:f>'exec sum'!$P$1</c:f>
              <c:strCache>
                <c:ptCount val="1"/>
                <c:pt idx="0">
                  <c:v>Not Involved</c:v>
                </c:pt>
              </c:strCache>
            </c:strRef>
          </c:tx>
          <c:invertIfNegative val="0"/>
          <c:dLbls>
            <c:showLegendKey val="0"/>
            <c:showVal val="1"/>
            <c:showCatName val="0"/>
            <c:showSerName val="0"/>
            <c:showPercent val="0"/>
            <c:showBubbleSize val="0"/>
            <c:showLeaderLines val="0"/>
          </c:dLbls>
          <c:cat>
            <c:strLit>
              <c:ptCount val="1"/>
              <c:pt idx="0">
                <c:v> </c:v>
              </c:pt>
            </c:strLit>
          </c:cat>
          <c:val>
            <c:numRef>
              <c:f>'exec sum'!$Q$1</c:f>
              <c:numCache>
                <c:formatCode>0%</c:formatCode>
                <c:ptCount val="1"/>
                <c:pt idx="0">
                  <c:v>0.30000000000000032</c:v>
                </c:pt>
              </c:numCache>
            </c:numRef>
          </c:val>
        </c:ser>
        <c:ser>
          <c:idx val="1"/>
          <c:order val="1"/>
          <c:tx>
            <c:strRef>
              <c:f>'exec sum'!$P$2</c:f>
              <c:strCache>
                <c:ptCount val="1"/>
                <c:pt idx="0">
                  <c:v>Involved</c:v>
                </c:pt>
              </c:strCache>
            </c:strRef>
          </c:tx>
          <c:invertIfNegative val="0"/>
          <c:dLbls>
            <c:showLegendKey val="0"/>
            <c:showVal val="1"/>
            <c:showCatName val="0"/>
            <c:showSerName val="0"/>
            <c:showPercent val="0"/>
            <c:showBubbleSize val="0"/>
            <c:showLeaderLines val="0"/>
          </c:dLbls>
          <c:cat>
            <c:strLit>
              <c:ptCount val="1"/>
              <c:pt idx="0">
                <c:v> </c:v>
              </c:pt>
            </c:strLit>
          </c:cat>
          <c:val>
            <c:numRef>
              <c:f>'exec sum'!$Q$2</c:f>
              <c:numCache>
                <c:formatCode>0%</c:formatCode>
                <c:ptCount val="1"/>
                <c:pt idx="0">
                  <c:v>0.73000000000000065</c:v>
                </c:pt>
              </c:numCache>
            </c:numRef>
          </c:val>
        </c:ser>
        <c:dLbls>
          <c:showLegendKey val="0"/>
          <c:showVal val="0"/>
          <c:showCatName val="0"/>
          <c:showSerName val="0"/>
          <c:showPercent val="0"/>
          <c:showBubbleSize val="0"/>
        </c:dLbls>
        <c:gapWidth val="230"/>
        <c:axId val="368233856"/>
        <c:axId val="368395776"/>
      </c:barChart>
      <c:catAx>
        <c:axId val="368233856"/>
        <c:scaling>
          <c:orientation val="minMax"/>
        </c:scaling>
        <c:delete val="0"/>
        <c:axPos val="l"/>
        <c:majorTickMark val="out"/>
        <c:minorTickMark val="none"/>
        <c:tickLblPos val="nextTo"/>
        <c:crossAx val="368395776"/>
        <c:crosses val="autoZero"/>
        <c:auto val="1"/>
        <c:lblAlgn val="ctr"/>
        <c:lblOffset val="100"/>
        <c:noMultiLvlLbl val="0"/>
      </c:catAx>
      <c:valAx>
        <c:axId val="368395776"/>
        <c:scaling>
          <c:orientation val="minMax"/>
          <c:max val="1"/>
        </c:scaling>
        <c:delete val="0"/>
        <c:axPos val="b"/>
        <c:numFmt formatCode="0%" sourceLinked="1"/>
        <c:majorTickMark val="out"/>
        <c:minorTickMark val="none"/>
        <c:tickLblPos val="nextTo"/>
        <c:crossAx val="368233856"/>
        <c:crosses val="autoZero"/>
        <c:crossBetween val="between"/>
        <c:majorUnit val="1"/>
      </c:valAx>
    </c:plotArea>
    <c:legend>
      <c:legendPos val="r"/>
      <c:layout>
        <c:manualLayout>
          <c:xMode val="edge"/>
          <c:yMode val="edge"/>
          <c:x val="0.67810501436301263"/>
          <c:y val="0.35919880153303402"/>
          <c:w val="0.27898616556573042"/>
          <c:h val="0.28160239693393196"/>
        </c:manualLayout>
      </c:layout>
      <c:overlay val="0"/>
      <c:txPr>
        <a:bodyPr/>
        <a:lstStyle/>
        <a:p>
          <a:pPr>
            <a:defRPr sz="8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CA" sz="1000" dirty="0"/>
              <a:t>Risk</a:t>
            </a:r>
            <a:r>
              <a:rPr lang="en-CA" sz="1000" baseline="0" dirty="0"/>
              <a:t> Management Success (%)</a:t>
            </a:r>
            <a:endParaRPr lang="en-CA" sz="1000" dirty="0"/>
          </a:p>
        </c:rich>
      </c:tx>
      <c:layout/>
      <c:overlay val="1"/>
    </c:title>
    <c:autoTitleDeleted val="0"/>
    <c:plotArea>
      <c:layout/>
      <c:barChart>
        <c:barDir val="bar"/>
        <c:grouping val="clustered"/>
        <c:varyColors val="0"/>
        <c:ser>
          <c:idx val="0"/>
          <c:order val="0"/>
          <c:tx>
            <c:strRef>
              <c:f>'exec sum'!$A$1</c:f>
              <c:strCache>
                <c:ptCount val="1"/>
                <c:pt idx="0">
                  <c:v>Ad-hoc Approach</c:v>
                </c:pt>
              </c:strCache>
            </c:strRef>
          </c:tx>
          <c:invertIfNegative val="0"/>
          <c:dLbls>
            <c:showLegendKey val="0"/>
            <c:showVal val="1"/>
            <c:showCatName val="0"/>
            <c:showSerName val="0"/>
            <c:showPercent val="0"/>
            <c:showBubbleSize val="0"/>
            <c:showLeaderLines val="0"/>
          </c:dLbls>
          <c:cat>
            <c:strLit>
              <c:ptCount val="1"/>
              <c:pt idx="0">
                <c:v> </c:v>
              </c:pt>
            </c:strLit>
          </c:cat>
          <c:val>
            <c:numRef>
              <c:f>'exec sum'!$B$1</c:f>
              <c:numCache>
                <c:formatCode>0%</c:formatCode>
                <c:ptCount val="1"/>
                <c:pt idx="0">
                  <c:v>0.53</c:v>
                </c:pt>
              </c:numCache>
            </c:numRef>
          </c:val>
        </c:ser>
        <c:ser>
          <c:idx val="1"/>
          <c:order val="1"/>
          <c:tx>
            <c:strRef>
              <c:f>'exec sum'!$A$2</c:f>
              <c:strCache>
                <c:ptCount val="1"/>
                <c:pt idx="0">
                  <c:v>Formal Strategy</c:v>
                </c:pt>
              </c:strCache>
            </c:strRef>
          </c:tx>
          <c:invertIfNegative val="0"/>
          <c:dLbls>
            <c:showLegendKey val="0"/>
            <c:showVal val="1"/>
            <c:showCatName val="0"/>
            <c:showSerName val="0"/>
            <c:showPercent val="0"/>
            <c:showBubbleSize val="0"/>
            <c:showLeaderLines val="0"/>
          </c:dLbls>
          <c:cat>
            <c:strLit>
              <c:ptCount val="1"/>
              <c:pt idx="0">
                <c:v> </c:v>
              </c:pt>
            </c:strLit>
          </c:cat>
          <c:val>
            <c:numRef>
              <c:f>'exec sum'!$B$2</c:f>
              <c:numCache>
                <c:formatCode>0%</c:formatCode>
                <c:ptCount val="1"/>
                <c:pt idx="0">
                  <c:v>0.81</c:v>
                </c:pt>
              </c:numCache>
            </c:numRef>
          </c:val>
        </c:ser>
        <c:dLbls>
          <c:showLegendKey val="0"/>
          <c:showVal val="0"/>
          <c:showCatName val="0"/>
          <c:showSerName val="0"/>
          <c:showPercent val="0"/>
          <c:showBubbleSize val="0"/>
        </c:dLbls>
        <c:gapWidth val="221"/>
        <c:axId val="421222656"/>
        <c:axId val="338691200"/>
      </c:barChart>
      <c:catAx>
        <c:axId val="421222656"/>
        <c:scaling>
          <c:orientation val="minMax"/>
        </c:scaling>
        <c:delete val="0"/>
        <c:axPos val="l"/>
        <c:majorTickMark val="out"/>
        <c:minorTickMark val="none"/>
        <c:tickLblPos val="nextTo"/>
        <c:crossAx val="338691200"/>
        <c:crosses val="autoZero"/>
        <c:auto val="1"/>
        <c:lblAlgn val="ctr"/>
        <c:lblOffset val="100"/>
        <c:noMultiLvlLbl val="0"/>
      </c:catAx>
      <c:valAx>
        <c:axId val="338691200"/>
        <c:scaling>
          <c:orientation val="minMax"/>
          <c:max val="1"/>
        </c:scaling>
        <c:delete val="0"/>
        <c:axPos val="b"/>
        <c:numFmt formatCode="0%" sourceLinked="1"/>
        <c:majorTickMark val="out"/>
        <c:minorTickMark val="none"/>
        <c:tickLblPos val="nextTo"/>
        <c:crossAx val="421222656"/>
        <c:crosses val="autoZero"/>
        <c:crossBetween val="between"/>
        <c:majorUnit val="1"/>
      </c:valAx>
    </c:plotArea>
    <c:legend>
      <c:legendPos val="r"/>
      <c:layout>
        <c:manualLayout>
          <c:xMode val="edge"/>
          <c:yMode val="edge"/>
          <c:x val="0.66674813909565911"/>
          <c:y val="0.28007838510887917"/>
          <c:w val="0.33325186090434694"/>
          <c:h val="0.43984249885061288"/>
        </c:manualLayout>
      </c:layout>
      <c:overlay val="0"/>
      <c:txPr>
        <a:bodyPr/>
        <a:lstStyle/>
        <a:p>
          <a:pPr>
            <a:defRPr sz="8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2"/>
              </a:solidFill>
            </c:spPr>
          </c:dPt>
          <c:dLbls>
            <c:showLegendKey val="0"/>
            <c:showVal val="1"/>
            <c:showCatName val="0"/>
            <c:showSerName val="0"/>
            <c:showPercent val="0"/>
            <c:showBubbleSize val="0"/>
            <c:showLeaderLines val="0"/>
          </c:dLbls>
          <c:cat>
            <c:strRef>
              <c:f>Sheet1!$D$10:$D$11</c:f>
              <c:strCache>
                <c:ptCount val="2"/>
                <c:pt idx="0">
                  <c:v>Ad-hoc Approach</c:v>
                </c:pt>
                <c:pt idx="1">
                  <c:v>Formal Strategy</c:v>
                </c:pt>
              </c:strCache>
            </c:strRef>
          </c:cat>
          <c:val>
            <c:numRef>
              <c:f>Sheet1!$E$10:$E$11</c:f>
              <c:numCache>
                <c:formatCode>0%</c:formatCode>
                <c:ptCount val="2"/>
                <c:pt idx="0">
                  <c:v>0.53</c:v>
                </c:pt>
                <c:pt idx="1">
                  <c:v>0.81</c:v>
                </c:pt>
              </c:numCache>
            </c:numRef>
          </c:val>
        </c:ser>
        <c:dLbls>
          <c:showLegendKey val="0"/>
          <c:showVal val="0"/>
          <c:showCatName val="0"/>
          <c:showSerName val="0"/>
          <c:showPercent val="0"/>
          <c:showBubbleSize val="0"/>
        </c:dLbls>
        <c:gapWidth val="150"/>
        <c:axId val="346770432"/>
        <c:axId val="346780416"/>
      </c:barChart>
      <c:catAx>
        <c:axId val="346770432"/>
        <c:scaling>
          <c:orientation val="minMax"/>
        </c:scaling>
        <c:delete val="0"/>
        <c:axPos val="b"/>
        <c:majorTickMark val="out"/>
        <c:minorTickMark val="none"/>
        <c:tickLblPos val="nextTo"/>
        <c:crossAx val="346780416"/>
        <c:crosses val="autoZero"/>
        <c:auto val="1"/>
        <c:lblAlgn val="ctr"/>
        <c:lblOffset val="100"/>
        <c:noMultiLvlLbl val="0"/>
      </c:catAx>
      <c:valAx>
        <c:axId val="346780416"/>
        <c:scaling>
          <c:orientation val="minMax"/>
          <c:max val="1"/>
        </c:scaling>
        <c:delete val="0"/>
        <c:axPos val="l"/>
        <c:title>
          <c:tx>
            <c:rich>
              <a:bodyPr rot="-5400000" vert="horz"/>
              <a:lstStyle/>
              <a:p>
                <a:pPr>
                  <a:defRPr b="0"/>
                </a:pPr>
                <a:r>
                  <a:rPr lang="en-CA" b="0" dirty="0" smtClean="0"/>
                  <a:t>Risk Management Success (%)</a:t>
                </a:r>
                <a:endParaRPr lang="en-CA" b="0" dirty="0"/>
              </a:p>
            </c:rich>
          </c:tx>
          <c:layout/>
          <c:overlay val="0"/>
        </c:title>
        <c:numFmt formatCode="0%" sourceLinked="1"/>
        <c:majorTickMark val="out"/>
        <c:minorTickMark val="none"/>
        <c:tickLblPos val="nextTo"/>
        <c:crossAx val="34677043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1"/>
              </a:solidFill>
            </c:spPr>
          </c:dPt>
          <c:dPt>
            <c:idx val="1"/>
            <c:invertIfNegative val="0"/>
            <c:bubble3D val="0"/>
            <c:spPr>
              <a:solidFill>
                <a:schemeClr val="accent2"/>
              </a:solidFill>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showLegendKey val="0"/>
            <c:showVal val="0"/>
            <c:showCatName val="0"/>
            <c:showSerName val="0"/>
            <c:showPercent val="0"/>
            <c:showBubbleSize val="0"/>
          </c:dLbls>
          <c:cat>
            <c:strRef>
              <c:f>Sheet1!$G$23:$G$24</c:f>
              <c:strCache>
                <c:ptCount val="2"/>
                <c:pt idx="0">
                  <c:v>Ad-hoc Approach</c:v>
                </c:pt>
                <c:pt idx="1">
                  <c:v>Formal Strategy</c:v>
                </c:pt>
              </c:strCache>
            </c:strRef>
          </c:cat>
          <c:val>
            <c:numRef>
              <c:f>Sheet1!$H$23:$H$24</c:f>
              <c:numCache>
                <c:formatCode>0%</c:formatCode>
                <c:ptCount val="2"/>
                <c:pt idx="0">
                  <c:v>0.49000000000000032</c:v>
                </c:pt>
                <c:pt idx="1">
                  <c:v>0.88</c:v>
                </c:pt>
              </c:numCache>
            </c:numRef>
          </c:val>
        </c:ser>
        <c:dLbls>
          <c:showLegendKey val="0"/>
          <c:showVal val="0"/>
          <c:showCatName val="0"/>
          <c:showSerName val="0"/>
          <c:showPercent val="0"/>
          <c:showBubbleSize val="0"/>
        </c:dLbls>
        <c:gapWidth val="150"/>
        <c:axId val="346915200"/>
        <c:axId val="346916736"/>
      </c:barChart>
      <c:catAx>
        <c:axId val="346915200"/>
        <c:scaling>
          <c:orientation val="minMax"/>
        </c:scaling>
        <c:delete val="0"/>
        <c:axPos val="b"/>
        <c:majorTickMark val="out"/>
        <c:minorTickMark val="none"/>
        <c:tickLblPos val="nextTo"/>
        <c:crossAx val="346916736"/>
        <c:crosses val="autoZero"/>
        <c:auto val="1"/>
        <c:lblAlgn val="ctr"/>
        <c:lblOffset val="100"/>
        <c:noMultiLvlLbl val="0"/>
      </c:catAx>
      <c:valAx>
        <c:axId val="346916736"/>
        <c:scaling>
          <c:orientation val="minMax"/>
        </c:scaling>
        <c:delete val="0"/>
        <c:axPos val="l"/>
        <c:title>
          <c:tx>
            <c:rich>
              <a:bodyPr rot="-5400000" vert="horz"/>
              <a:lstStyle/>
              <a:p>
                <a:pPr>
                  <a:defRPr b="0"/>
                </a:pPr>
                <a:r>
                  <a:rPr lang="en-US" b="0" dirty="0" smtClean="0"/>
                  <a:t>Business Involvement </a:t>
                </a:r>
                <a:r>
                  <a:rPr lang="en-US" b="0" dirty="0"/>
                  <a:t>Success (%)</a:t>
                </a:r>
              </a:p>
            </c:rich>
          </c:tx>
          <c:layout/>
          <c:overlay val="0"/>
        </c:title>
        <c:numFmt formatCode="0%" sourceLinked="1"/>
        <c:majorTickMark val="out"/>
        <c:minorTickMark val="none"/>
        <c:tickLblPos val="nextTo"/>
        <c:crossAx val="34691520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05/12/2012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3122443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3663601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2185973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2866177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extLst>
      <p:ext uri="{BB962C8B-B14F-4D97-AF65-F5344CB8AC3E}">
        <p14:creationId xmlns:p14="http://schemas.microsoft.com/office/powerpoint/2010/main" val="4111161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27967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2455723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31950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260748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352553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86078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693996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3020734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 id="2147483697" r:id="rId3"/>
    <p:sldLayoutId id="2147483698"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storyboard-create-a-formal-risk-management-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image" Target="../media/image3.emf"/><Relationship Id="rId3" Type="http://schemas.openxmlformats.org/officeDocument/2006/relationships/tags" Target="../tags/tag60.xml"/><Relationship Id="rId7" Type="http://schemas.openxmlformats.org/officeDocument/2006/relationships/tags" Target="../tags/tag64.xml"/><Relationship Id="rId12" Type="http://schemas.openxmlformats.org/officeDocument/2006/relationships/oleObject" Target="../embeddings/oleObject5.bin"/><Relationship Id="rId2" Type="http://schemas.openxmlformats.org/officeDocument/2006/relationships/tags" Target="../tags/tag59.xml"/><Relationship Id="rId1" Type="http://schemas.openxmlformats.org/officeDocument/2006/relationships/vmlDrawing" Target="../drawings/vmlDrawing5.vml"/><Relationship Id="rId6" Type="http://schemas.openxmlformats.org/officeDocument/2006/relationships/tags" Target="../tags/tag63.xml"/><Relationship Id="rId11" Type="http://schemas.openxmlformats.org/officeDocument/2006/relationships/notesSlide" Target="../notesSlides/notesSlide10.xml"/><Relationship Id="rId5" Type="http://schemas.openxmlformats.org/officeDocument/2006/relationships/tags" Target="../tags/tag62.xml"/><Relationship Id="rId10" Type="http://schemas.openxmlformats.org/officeDocument/2006/relationships/slideLayout" Target="../slideLayouts/slideLayout4.xml"/><Relationship Id="rId4" Type="http://schemas.openxmlformats.org/officeDocument/2006/relationships/tags" Target="../tags/tag61.xml"/><Relationship Id="rId9" Type="http://schemas.openxmlformats.org/officeDocument/2006/relationships/tags" Target="../tags/tag66.xml"/></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image" Target="../media/image14.png"/><Relationship Id="rId4" Type="http://schemas.openxmlformats.org/officeDocument/2006/relationships/hyperlink" Target="http://www.infotech.com/research/ss/it-storyboard-create-a-formal-risk-management-strategy?utm_source=SS_Sample&amp;utm_medium=Collateral&amp;utm_campaign=Collater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oleObject" Target="../embeddings/oleObject1.bin"/><Relationship Id="rId3" Type="http://schemas.openxmlformats.org/officeDocument/2006/relationships/tags" Target="../tags/tag3.xml"/><Relationship Id="rId21" Type="http://schemas.openxmlformats.org/officeDocument/2006/relationships/chart" Target="../charts/chart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notesSlide" Target="../notesSlides/notesSlide4.xml"/><Relationship Id="rId2" Type="http://schemas.openxmlformats.org/officeDocument/2006/relationships/tags" Target="../tags/tag2.xml"/><Relationship Id="rId16" Type="http://schemas.openxmlformats.org/officeDocument/2006/relationships/slideLayout" Target="../slideLayouts/slideLayout4.xml"/><Relationship Id="rId20" Type="http://schemas.openxmlformats.org/officeDocument/2006/relationships/image" Target="../media/image4.wmf"/><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3.e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chart" Target="../charts/chart5.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5.xml"/><Relationship Id="rId5" Type="http://schemas.openxmlformats.org/officeDocument/2006/relationships/slideLayout" Target="../slideLayouts/slideLayout4.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image" Target="../media/image7.png"/><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image" Target="../media/image3.emf"/><Relationship Id="rId2" Type="http://schemas.openxmlformats.org/officeDocument/2006/relationships/tags" Target="../tags/tag22.xml"/><Relationship Id="rId16" Type="http://schemas.openxmlformats.org/officeDocument/2006/relationships/oleObject" Target="../embeddings/oleObject2.bin"/><Relationship Id="rId20" Type="http://schemas.openxmlformats.org/officeDocument/2006/relationships/image" Target="../media/image8.wmf"/><Relationship Id="rId1" Type="http://schemas.openxmlformats.org/officeDocument/2006/relationships/vmlDrawing" Target="../drawings/vmlDrawing2.v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notesSlide" Target="../notesSlides/notesSlide7.xml"/><Relationship Id="rId10" Type="http://schemas.openxmlformats.org/officeDocument/2006/relationships/tags" Target="../tags/tag30.xml"/><Relationship Id="rId19" Type="http://schemas.openxmlformats.org/officeDocument/2006/relationships/hyperlink" Target="http://www.infotech.com/research/ss/it-wco-it-risk-profile-tool" TargetMode="Externa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image" Target="../media/image9.png"/><Relationship Id="rId3" Type="http://schemas.openxmlformats.org/officeDocument/2006/relationships/tags" Target="../tags/tag35.xml"/><Relationship Id="rId21" Type="http://schemas.openxmlformats.org/officeDocument/2006/relationships/image" Target="../media/image10.wmf"/><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image" Target="../media/image3.emf"/><Relationship Id="rId2" Type="http://schemas.openxmlformats.org/officeDocument/2006/relationships/tags" Target="../tags/tag34.xml"/><Relationship Id="rId16" Type="http://schemas.openxmlformats.org/officeDocument/2006/relationships/oleObject" Target="../embeddings/oleObject3.bin"/><Relationship Id="rId20" Type="http://schemas.openxmlformats.org/officeDocument/2006/relationships/image" Target="../media/image8.wmf"/><Relationship Id="rId1" Type="http://schemas.openxmlformats.org/officeDocument/2006/relationships/vmlDrawing" Target="../drawings/vmlDrawing3.v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notesSlide" Target="../notesSlides/notesSlide8.xml"/><Relationship Id="rId10" Type="http://schemas.openxmlformats.org/officeDocument/2006/relationships/tags" Target="../tags/tag42.xml"/><Relationship Id="rId19" Type="http://schemas.openxmlformats.org/officeDocument/2006/relationships/hyperlink" Target="http://www.infotech.com/research/ss/it-wco-it-risk-profile-tool" TargetMode="Externa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18" Type="http://schemas.openxmlformats.org/officeDocument/2006/relationships/image" Target="../media/image11.emf"/><Relationship Id="rId3" Type="http://schemas.openxmlformats.org/officeDocument/2006/relationships/tags" Target="../tags/tag47.xml"/><Relationship Id="rId21" Type="http://schemas.openxmlformats.org/officeDocument/2006/relationships/hyperlink" Target="http://www.infotech.com/research/ss/it-wco-it-risk-profile-tool" TargetMode="External"/><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oleObject" Target="../embeddings/oleObject4.bin"/><Relationship Id="rId2" Type="http://schemas.openxmlformats.org/officeDocument/2006/relationships/tags" Target="../tags/tag46.xml"/><Relationship Id="rId16" Type="http://schemas.openxmlformats.org/officeDocument/2006/relationships/notesSlide" Target="../notesSlides/notesSlide9.xml"/><Relationship Id="rId20" Type="http://schemas.openxmlformats.org/officeDocument/2006/relationships/hyperlink" Target="http://www.infotech.com/research/ss/it-risk-management-action-plan-template" TargetMode="External"/><Relationship Id="rId1" Type="http://schemas.openxmlformats.org/officeDocument/2006/relationships/vmlDrawing" Target="../drawings/vmlDrawing4.vml"/><Relationship Id="rId6" Type="http://schemas.openxmlformats.org/officeDocument/2006/relationships/tags" Target="../tags/tag50.xml"/><Relationship Id="rId11" Type="http://schemas.openxmlformats.org/officeDocument/2006/relationships/tags" Target="../tags/tag55.xml"/><Relationship Id="rId5" Type="http://schemas.openxmlformats.org/officeDocument/2006/relationships/tags" Target="../tags/tag49.xml"/><Relationship Id="rId15" Type="http://schemas.openxmlformats.org/officeDocument/2006/relationships/slideLayout" Target="../slideLayouts/slideLayout2.xml"/><Relationship Id="rId23" Type="http://schemas.openxmlformats.org/officeDocument/2006/relationships/image" Target="../media/image13.png"/><Relationship Id="rId10" Type="http://schemas.openxmlformats.org/officeDocument/2006/relationships/tags" Target="../tags/tag54.xml"/><Relationship Id="rId19" Type="http://schemas.openxmlformats.org/officeDocument/2006/relationships/image" Target="../media/image12.png"/><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 Id="rId22"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Create a Formal Risk Management Strategy</a:t>
            </a:r>
            <a:endParaRPr lang="en-US" dirty="0"/>
          </a:p>
          <a:p>
            <a:pPr lvl="0"/>
            <a:endParaRPr lang="en-US" dirty="0" smtClean="0"/>
          </a:p>
        </p:txBody>
      </p:sp>
      <p:sp>
        <p:nvSpPr>
          <p:cNvPr id="8" name="Text Placeholder 7"/>
          <p:cNvSpPr>
            <a:spLocks noGrp="1"/>
          </p:cNvSpPr>
          <p:nvPr>
            <p:ph type="body" sz="quarter" idx="16"/>
          </p:nvPr>
        </p:nvSpPr>
        <p:spPr/>
        <p:txBody>
          <a:bodyPr/>
          <a:lstStyle/>
          <a:p>
            <a:r>
              <a:rPr lang="en-CA" dirty="0"/>
              <a:t>Strategize with the business in mind, but be prepared to act alone.</a:t>
            </a:r>
          </a:p>
          <a:p>
            <a:endParaRPr lang="en-CA" dirty="0"/>
          </a:p>
        </p:txBody>
      </p:sp>
      <p:grpSp>
        <p:nvGrpSpPr>
          <p:cNvPr id="10" name="Group 9"/>
          <p:cNvGrpSpPr/>
          <p:nvPr/>
        </p:nvGrpSpPr>
        <p:grpSpPr>
          <a:xfrm>
            <a:off x="3550" y="5276378"/>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55" y="6057900"/>
            <a:ext cx="9144000" cy="800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9" name="think-cell Slide" r:id="rId12" imgW="360" imgH="360" progId="">
                  <p:embed/>
                </p:oleObj>
              </mc:Choice>
              <mc:Fallback>
                <p:oleObj name="think-cell Slide" r:id="rId12" imgW="360" imgH="360" progId="">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42"/>
          <p:cNvGrpSpPr/>
          <p:nvPr>
            <p:custDataLst>
              <p:tags r:id="rId3"/>
            </p:custDataLst>
          </p:nvPr>
        </p:nvGrpSpPr>
        <p:grpSpPr>
          <a:xfrm>
            <a:off x="251520" y="5349273"/>
            <a:ext cx="8574899" cy="960047"/>
            <a:chOff x="251520" y="5025236"/>
            <a:chExt cx="8574899" cy="960047"/>
          </a:xfrm>
        </p:grpSpPr>
        <p:sp>
          <p:nvSpPr>
            <p:cNvPr id="37" name="Rounded Rectangle 36"/>
            <p:cNvSpPr/>
            <p:nvPr/>
          </p:nvSpPr>
          <p:spPr>
            <a:xfrm>
              <a:off x="251520" y="5025236"/>
              <a:ext cx="4795375" cy="2316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b="1" dirty="0">
                  <a:solidFill>
                    <a:srgbClr val="333333"/>
                  </a:solidFill>
                </a:rPr>
                <a:t>Communicate Risk</a:t>
              </a:r>
            </a:p>
          </p:txBody>
        </p:sp>
        <p:sp>
          <p:nvSpPr>
            <p:cNvPr id="38" name="Text Placeholder 2"/>
            <p:cNvSpPr txBox="1">
              <a:spLocks/>
            </p:cNvSpPr>
            <p:nvPr/>
          </p:nvSpPr>
          <p:spPr bwMode="auto">
            <a:xfrm>
              <a:off x="251520" y="5256910"/>
              <a:ext cx="8574899" cy="72837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Frequently communicate severe risk, and risk management successes to business leaders who are interested in high-level results. Formal strategies were </a:t>
              </a:r>
              <a:r>
                <a:rPr lang="en-CA" sz="1200" b="1" dirty="0" smtClean="0">
                  <a:solidFill>
                    <a:srgbClr val="333333"/>
                  </a:solidFill>
                </a:rPr>
                <a:t>103% better in communicating risk </a:t>
              </a:r>
              <a:r>
                <a:rPr lang="en-CA" sz="1200" dirty="0" smtClean="0">
                  <a:solidFill>
                    <a:srgbClr val="333333"/>
                  </a:solidFill>
                </a:rPr>
                <a:t>than ad-hoc approaches.</a:t>
              </a:r>
            </a:p>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Leverage business executives who sit on the RSMC to continuously update the lines of business on current risks. Organizations who had business involvement were </a:t>
              </a:r>
              <a:r>
                <a:rPr lang="en-CA" sz="1200" b="1" dirty="0" smtClean="0">
                  <a:solidFill>
                    <a:srgbClr val="333333"/>
                  </a:solidFill>
                </a:rPr>
                <a:t>76% better in communicating risk </a:t>
              </a:r>
              <a:r>
                <a:rPr lang="en-CA" sz="1200" dirty="0" smtClean="0">
                  <a:solidFill>
                    <a:srgbClr val="333333"/>
                  </a:solidFill>
                </a:rPr>
                <a:t>than those without it.</a:t>
              </a:r>
              <a:endParaRPr lang="en-CA" sz="1200" dirty="0">
                <a:solidFill>
                  <a:srgbClr val="333333"/>
                </a:solidFill>
              </a:endParaRPr>
            </a:p>
          </p:txBody>
        </p:sp>
      </p:grpSp>
      <p:sp>
        <p:nvSpPr>
          <p:cNvPr id="2" name="Title 1"/>
          <p:cNvSpPr>
            <a:spLocks noGrp="1"/>
          </p:cNvSpPr>
          <p:nvPr>
            <p:ph type="title"/>
            <p:custDataLst>
              <p:tags r:id="rId4"/>
            </p:custDataLst>
          </p:nvPr>
        </p:nvSpPr>
        <p:spPr/>
        <p:txBody>
          <a:bodyPr/>
          <a:lstStyle/>
          <a:p>
            <a:r>
              <a:rPr lang="en-CA" dirty="0" smtClean="0"/>
              <a:t>Conclusion</a:t>
            </a:r>
            <a:endParaRPr lang="en-CA" dirty="0"/>
          </a:p>
        </p:txBody>
      </p:sp>
      <p:sp>
        <p:nvSpPr>
          <p:cNvPr id="9" name="Text Placeholder 2"/>
          <p:cNvSpPr txBox="1">
            <a:spLocks/>
          </p:cNvSpPr>
          <p:nvPr>
            <p:custDataLst>
              <p:tags r:id="rId5"/>
            </p:custDataLst>
          </p:nvPr>
        </p:nvSpPr>
        <p:spPr bwMode="auto">
          <a:xfrm>
            <a:off x="262098" y="1586169"/>
            <a:ext cx="8056895" cy="7267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fontAlgn="base" hangingPunct="0">
              <a:spcBef>
                <a:spcPts val="500"/>
              </a:spcBef>
              <a:spcAft>
                <a:spcPct val="0"/>
              </a:spcAft>
              <a:buClr>
                <a:srgbClr val="333333"/>
              </a:buClr>
              <a:buSzPct val="120000"/>
              <a:buFont typeface="Arial" pitchFamily="34" charset="0"/>
              <a:buChar char="•"/>
              <a:defRPr/>
            </a:pPr>
            <a:endParaRPr lang="en-CA" sz="1200" dirty="0">
              <a:solidFill>
                <a:srgbClr val="333333"/>
              </a:solidFill>
            </a:endParaRPr>
          </a:p>
        </p:txBody>
      </p:sp>
      <p:grpSp>
        <p:nvGrpSpPr>
          <p:cNvPr id="4" name="Group 38"/>
          <p:cNvGrpSpPr/>
          <p:nvPr>
            <p:custDataLst>
              <p:tags r:id="rId6"/>
            </p:custDataLst>
          </p:nvPr>
        </p:nvGrpSpPr>
        <p:grpSpPr>
          <a:xfrm>
            <a:off x="251520" y="1193568"/>
            <a:ext cx="8574899" cy="1083304"/>
            <a:chOff x="251520" y="1193568"/>
            <a:chExt cx="8574899" cy="1083304"/>
          </a:xfrm>
        </p:grpSpPr>
        <p:sp>
          <p:nvSpPr>
            <p:cNvPr id="8" name="Rounded Rectangle 7"/>
            <p:cNvSpPr/>
            <p:nvPr/>
          </p:nvSpPr>
          <p:spPr>
            <a:xfrm>
              <a:off x="251520" y="1193568"/>
              <a:ext cx="4795375" cy="2316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b="1" dirty="0" smtClean="0">
                  <a:solidFill>
                    <a:srgbClr val="333333"/>
                  </a:solidFill>
                </a:rPr>
                <a:t>Value of Formal Risk Management</a:t>
              </a:r>
              <a:endParaRPr lang="en-CA" sz="1200" b="1" dirty="0">
                <a:solidFill>
                  <a:srgbClr val="333333"/>
                </a:solidFill>
              </a:endParaRPr>
            </a:p>
          </p:txBody>
        </p:sp>
        <p:sp>
          <p:nvSpPr>
            <p:cNvPr id="7" name="Text Placeholder 2"/>
            <p:cNvSpPr txBox="1">
              <a:spLocks/>
            </p:cNvSpPr>
            <p:nvPr/>
          </p:nvSpPr>
          <p:spPr bwMode="auto">
            <a:xfrm>
              <a:off x="251520" y="1425242"/>
              <a:ext cx="8574899" cy="85163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Formal risk management strategies provide benefit in </a:t>
              </a:r>
              <a:r>
                <a:rPr lang="en-CA" sz="1200" i="1" dirty="0" smtClean="0">
                  <a:solidFill>
                    <a:srgbClr val="333333"/>
                  </a:solidFill>
                </a:rPr>
                <a:t>seven key areas</a:t>
              </a:r>
              <a:r>
                <a:rPr lang="en-CA" sz="1200" dirty="0" smtClean="0">
                  <a:solidFill>
                    <a:srgbClr val="333333"/>
                  </a:solidFill>
                </a:rPr>
                <a:t>: external compliance, business compliance, the communication of costs and benefits of risk, data security, IT service delivery, management of IT-related business risks, and IT project completion.</a:t>
              </a:r>
            </a:p>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Formal strategies saw </a:t>
              </a:r>
              <a:r>
                <a:rPr lang="en-CA" sz="1200" b="1" dirty="0" smtClean="0">
                  <a:solidFill>
                    <a:srgbClr val="333333"/>
                  </a:solidFill>
                </a:rPr>
                <a:t>107% more benefit </a:t>
              </a:r>
              <a:r>
                <a:rPr lang="en-CA" sz="1200" dirty="0" smtClean="0">
                  <a:solidFill>
                    <a:srgbClr val="333333"/>
                  </a:solidFill>
                </a:rPr>
                <a:t>in these key areas than those who used ad-hoc approaches, on average.</a:t>
              </a:r>
              <a:endParaRPr lang="en-CA" sz="1200" dirty="0">
                <a:solidFill>
                  <a:srgbClr val="333333"/>
                </a:solidFill>
              </a:endParaRPr>
            </a:p>
          </p:txBody>
        </p:sp>
      </p:grpSp>
      <p:grpSp>
        <p:nvGrpSpPr>
          <p:cNvPr id="5" name="Group 39"/>
          <p:cNvGrpSpPr/>
          <p:nvPr>
            <p:custDataLst>
              <p:tags r:id="rId7"/>
            </p:custDataLst>
          </p:nvPr>
        </p:nvGrpSpPr>
        <p:grpSpPr>
          <a:xfrm>
            <a:off x="251520" y="2324937"/>
            <a:ext cx="8574899" cy="960047"/>
            <a:chOff x="251520" y="2144916"/>
            <a:chExt cx="8574899" cy="960047"/>
          </a:xfrm>
        </p:grpSpPr>
        <p:sp>
          <p:nvSpPr>
            <p:cNvPr id="31" name="Rounded Rectangle 30"/>
            <p:cNvSpPr/>
            <p:nvPr/>
          </p:nvSpPr>
          <p:spPr>
            <a:xfrm>
              <a:off x="251520" y="2144916"/>
              <a:ext cx="4795375" cy="2316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b="1" dirty="0">
                  <a:solidFill>
                    <a:srgbClr val="333333"/>
                  </a:solidFill>
                </a:rPr>
                <a:t>Identify Risk</a:t>
              </a:r>
            </a:p>
          </p:txBody>
        </p:sp>
        <p:sp>
          <p:nvSpPr>
            <p:cNvPr id="32" name="Text Placeholder 2"/>
            <p:cNvSpPr txBox="1">
              <a:spLocks/>
            </p:cNvSpPr>
            <p:nvPr/>
          </p:nvSpPr>
          <p:spPr bwMode="auto">
            <a:xfrm>
              <a:off x="251520" y="2376590"/>
              <a:ext cx="8574899" cy="72837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Use risk scenarios to formally identify risk events. Risk scenarios allow IT to capture risk across the entire organization, not just technology-related risks. Formal strategies were </a:t>
              </a:r>
              <a:r>
                <a:rPr lang="en-CA" sz="1200" b="1" dirty="0" smtClean="0">
                  <a:solidFill>
                    <a:srgbClr val="333333"/>
                  </a:solidFill>
                </a:rPr>
                <a:t>85% better in identifying risk </a:t>
              </a:r>
              <a:r>
                <a:rPr lang="en-CA" sz="1200" dirty="0" smtClean="0">
                  <a:solidFill>
                    <a:srgbClr val="333333"/>
                  </a:solidFill>
                </a:rPr>
                <a:t>than ad-hoc approaches.</a:t>
              </a:r>
            </a:p>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Approach the business with </a:t>
              </a:r>
              <a:r>
                <a:rPr lang="en-CA" sz="1200" i="1" dirty="0" smtClean="0">
                  <a:solidFill>
                    <a:srgbClr val="333333"/>
                  </a:solidFill>
                </a:rPr>
                <a:t>Risk Identification Interview Templates</a:t>
              </a:r>
              <a:r>
                <a:rPr lang="en-CA" sz="1200" dirty="0" smtClean="0">
                  <a:solidFill>
                    <a:srgbClr val="333333"/>
                  </a:solidFill>
                </a:rPr>
                <a:t> to target the important concerns of business leaders. Organizations who had business involvement were </a:t>
              </a:r>
              <a:r>
                <a:rPr lang="en-CA" sz="1200" b="1" dirty="0" smtClean="0">
                  <a:solidFill>
                    <a:srgbClr val="333333"/>
                  </a:solidFill>
                </a:rPr>
                <a:t>79% better in identifying risk </a:t>
              </a:r>
              <a:r>
                <a:rPr lang="en-CA" sz="1200" dirty="0" smtClean="0">
                  <a:solidFill>
                    <a:srgbClr val="333333"/>
                  </a:solidFill>
                </a:rPr>
                <a:t>than those without it.</a:t>
              </a:r>
              <a:endParaRPr lang="en-CA" sz="1200" dirty="0">
                <a:solidFill>
                  <a:srgbClr val="333333"/>
                </a:solidFill>
              </a:endParaRPr>
            </a:p>
          </p:txBody>
        </p:sp>
      </p:grpSp>
      <p:grpSp>
        <p:nvGrpSpPr>
          <p:cNvPr id="6" name="Group 40"/>
          <p:cNvGrpSpPr/>
          <p:nvPr>
            <p:custDataLst>
              <p:tags r:id="rId8"/>
            </p:custDataLst>
          </p:nvPr>
        </p:nvGrpSpPr>
        <p:grpSpPr>
          <a:xfrm>
            <a:off x="251520" y="3333049"/>
            <a:ext cx="8574899" cy="960047"/>
            <a:chOff x="251520" y="3117024"/>
            <a:chExt cx="8574899" cy="960047"/>
          </a:xfrm>
        </p:grpSpPr>
        <p:sp>
          <p:nvSpPr>
            <p:cNvPr id="33" name="Rounded Rectangle 32"/>
            <p:cNvSpPr/>
            <p:nvPr/>
          </p:nvSpPr>
          <p:spPr>
            <a:xfrm>
              <a:off x="251520" y="3117024"/>
              <a:ext cx="4795375" cy="2316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b="1" dirty="0">
                  <a:solidFill>
                    <a:srgbClr val="333333"/>
                  </a:solidFill>
                </a:rPr>
                <a:t>Assess Risk</a:t>
              </a:r>
            </a:p>
          </p:txBody>
        </p:sp>
        <p:sp>
          <p:nvSpPr>
            <p:cNvPr id="34" name="Text Placeholder 2"/>
            <p:cNvSpPr txBox="1">
              <a:spLocks/>
            </p:cNvSpPr>
            <p:nvPr/>
          </p:nvSpPr>
          <p:spPr bwMode="auto">
            <a:xfrm>
              <a:off x="251520" y="3348699"/>
              <a:ext cx="8574899" cy="7283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Formally </a:t>
              </a:r>
              <a:r>
                <a:rPr lang="en-CA" sz="1200" dirty="0">
                  <a:solidFill>
                    <a:srgbClr val="333333"/>
                  </a:solidFill>
                </a:rPr>
                <a:t>a</a:t>
              </a:r>
              <a:r>
                <a:rPr lang="en-CA" sz="1200" dirty="0" smtClean="0">
                  <a:solidFill>
                    <a:srgbClr val="333333"/>
                  </a:solidFill>
                </a:rPr>
                <a:t>ssign risk categories along with likelihood, and impact values to each risk event to capture an initial risk score. Formal strategies were </a:t>
              </a:r>
              <a:r>
                <a:rPr lang="en-CA" sz="1200" b="1" dirty="0" smtClean="0">
                  <a:solidFill>
                    <a:srgbClr val="333333"/>
                  </a:solidFill>
                </a:rPr>
                <a:t>59% better in assessing risk </a:t>
              </a:r>
              <a:r>
                <a:rPr lang="en-CA" sz="1200" dirty="0" smtClean="0">
                  <a:solidFill>
                    <a:srgbClr val="333333"/>
                  </a:solidFill>
                </a:rPr>
                <a:t>than ad-hoc approaches.</a:t>
              </a:r>
            </a:p>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IT should do the majority of the risk assessment effort. Ask the business to simply verify initial risk scores, likelihood, and impact values. Organizations who had business involvement were </a:t>
              </a:r>
              <a:r>
                <a:rPr lang="en-CA" sz="1200" b="1" dirty="0" smtClean="0">
                  <a:solidFill>
                    <a:srgbClr val="333333"/>
                  </a:solidFill>
                </a:rPr>
                <a:t>143% better in assessing risk </a:t>
              </a:r>
              <a:r>
                <a:rPr lang="en-CA" sz="1200" dirty="0" smtClean="0">
                  <a:solidFill>
                    <a:srgbClr val="333333"/>
                  </a:solidFill>
                </a:rPr>
                <a:t>than those without it.</a:t>
              </a:r>
              <a:endParaRPr lang="en-CA" sz="1200" dirty="0">
                <a:solidFill>
                  <a:srgbClr val="333333"/>
                </a:solidFill>
              </a:endParaRPr>
            </a:p>
          </p:txBody>
        </p:sp>
      </p:grpSp>
      <p:grpSp>
        <p:nvGrpSpPr>
          <p:cNvPr id="10" name="Group 41"/>
          <p:cNvGrpSpPr/>
          <p:nvPr>
            <p:custDataLst>
              <p:tags r:id="rId9"/>
            </p:custDataLst>
          </p:nvPr>
        </p:nvGrpSpPr>
        <p:grpSpPr>
          <a:xfrm>
            <a:off x="251520" y="4341161"/>
            <a:ext cx="8574899" cy="960047"/>
            <a:chOff x="251520" y="4077072"/>
            <a:chExt cx="8574899" cy="960047"/>
          </a:xfrm>
        </p:grpSpPr>
        <p:sp>
          <p:nvSpPr>
            <p:cNvPr id="35" name="Rounded Rectangle 34"/>
            <p:cNvSpPr/>
            <p:nvPr/>
          </p:nvSpPr>
          <p:spPr>
            <a:xfrm>
              <a:off x="251520" y="4077072"/>
              <a:ext cx="4795375" cy="2316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r>
                <a:rPr lang="en-CA" sz="1200" b="1" dirty="0">
                  <a:solidFill>
                    <a:srgbClr val="333333"/>
                  </a:solidFill>
                </a:rPr>
                <a:t>Mitigate Risk</a:t>
              </a:r>
            </a:p>
          </p:txBody>
        </p:sp>
        <p:sp>
          <p:nvSpPr>
            <p:cNvPr id="36" name="Text Placeholder 2"/>
            <p:cNvSpPr txBox="1">
              <a:spLocks/>
            </p:cNvSpPr>
            <p:nvPr/>
          </p:nvSpPr>
          <p:spPr bwMode="auto">
            <a:xfrm>
              <a:off x="251520" y="4308746"/>
              <a:ext cx="8574899" cy="72837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Identify contributing and mitigating factors, mitigation effort, and residual risk for each risk event before taking action, and assigning risk accountability. Formal strategies were </a:t>
              </a:r>
              <a:r>
                <a:rPr lang="en-CA" sz="1200" b="1" dirty="0" smtClean="0">
                  <a:solidFill>
                    <a:srgbClr val="333333"/>
                  </a:solidFill>
                </a:rPr>
                <a:t>67% better in mitigating risk </a:t>
              </a:r>
              <a:r>
                <a:rPr lang="en-CA" sz="1200" dirty="0" smtClean="0">
                  <a:solidFill>
                    <a:srgbClr val="333333"/>
                  </a:solidFill>
                </a:rPr>
                <a:t>than ad-hoc approaches.</a:t>
              </a:r>
            </a:p>
            <a:p>
              <a:pPr marL="174625" indent="-174625" algn="l" eaLnBrk="0" fontAlgn="base" hangingPunct="0">
                <a:spcAft>
                  <a:spcPct val="0"/>
                </a:spcAft>
                <a:buClr>
                  <a:srgbClr val="333333"/>
                </a:buClr>
                <a:buSzPct val="120000"/>
                <a:buFont typeface="Arial" pitchFamily="34" charset="0"/>
                <a:buChar char="•"/>
                <a:defRPr/>
              </a:pPr>
              <a:r>
                <a:rPr lang="en-CA" sz="1200" dirty="0" smtClean="0">
                  <a:solidFill>
                    <a:srgbClr val="333333"/>
                  </a:solidFill>
                </a:rPr>
                <a:t>Invite C-level business management to sit on the RMSC, and ensure the business understands its accountability in mitigation plans. Organizations who had business involvement were </a:t>
              </a:r>
              <a:r>
                <a:rPr lang="en-CA" sz="1200" b="1" dirty="0" smtClean="0">
                  <a:solidFill>
                    <a:srgbClr val="333333"/>
                  </a:solidFill>
                </a:rPr>
                <a:t>98% better in mitigating risk </a:t>
              </a:r>
              <a:r>
                <a:rPr lang="en-CA" sz="1200" dirty="0" smtClean="0">
                  <a:solidFill>
                    <a:srgbClr val="333333"/>
                  </a:solidFill>
                </a:rPr>
                <a:t>than those without it.</a:t>
              </a:r>
              <a:endParaRPr lang="en-CA" sz="1200" dirty="0">
                <a:solidFill>
                  <a:srgbClr val="333333"/>
                </a:solidFill>
              </a:endParaRPr>
            </a:p>
          </p:txBody>
        </p:sp>
      </p:grpSp>
    </p:spTree>
    <p:extLst>
      <p:ext uri="{BB962C8B-B14F-4D97-AF65-F5344CB8AC3E}">
        <p14:creationId xmlns:p14="http://schemas.microsoft.com/office/powerpoint/2010/main" val="1732734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936104"/>
          </a:xfrm>
        </p:spPr>
        <p:txBody>
          <a:bodyPr/>
          <a:lstStyle/>
          <a:p>
            <a:r>
              <a:rPr lang="en-CA" sz="1700" dirty="0" smtClean="0"/>
              <a:t>Formal risk management strategies add value beyond simply mitigating risk, but IT must prove this value to the business to gain their buy-in, and involvement.</a:t>
            </a:r>
            <a:endParaRPr lang="en-CA" sz="1700"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507592"/>
            <a:ext cx="4034665" cy="3513695"/>
          </a:xfrm>
        </p:spPr>
        <p:txBody>
          <a:bodyPr/>
          <a:lstStyle/>
          <a:p>
            <a:r>
              <a:rPr lang="en-CA" dirty="0" smtClean="0"/>
              <a:t> CIOs,  IT Managers</a:t>
            </a:r>
          </a:p>
          <a:p>
            <a:endParaRPr lang="en-CA" dirty="0" smtClean="0"/>
          </a:p>
          <a:p>
            <a:r>
              <a:rPr lang="en-CA" dirty="0" smtClean="0"/>
              <a:t>C-level Executives, Project Managers</a:t>
            </a:r>
          </a:p>
          <a:p>
            <a:endParaRPr lang="en-CA" dirty="0" smtClean="0"/>
          </a:p>
          <a:p>
            <a:r>
              <a:rPr lang="en-CA" dirty="0" smtClean="0"/>
              <a:t> IT departments that want their organization to leverage risk management practices as part of their day-to-day operations. </a:t>
            </a:r>
          </a:p>
          <a:p>
            <a:endParaRPr lang="en-CA" dirty="0" smtClean="0"/>
          </a:p>
          <a:p>
            <a:pPr marL="180975" indent="-180975"/>
            <a:r>
              <a:rPr lang="en-CA" dirty="0" smtClean="0"/>
              <a:t> IT departments that are looking to formally manage risk rather than using ad-hoc risk management approaches.</a:t>
            </a:r>
          </a:p>
        </p:txBody>
      </p:sp>
      <p:sp>
        <p:nvSpPr>
          <p:cNvPr id="12" name="Text Placeholder 11"/>
          <p:cNvSpPr>
            <a:spLocks noGrp="1"/>
          </p:cNvSpPr>
          <p:nvPr>
            <p:ph type="body" sz="quarter" idx="23"/>
          </p:nvPr>
        </p:nvSpPr>
        <p:spPr>
          <a:xfrm>
            <a:off x="4860032" y="2507592"/>
            <a:ext cx="4032448" cy="3261667"/>
          </a:xfrm>
        </p:spPr>
        <p:txBody>
          <a:bodyPr/>
          <a:lstStyle/>
          <a:p>
            <a:r>
              <a:rPr lang="en-CA" dirty="0" smtClean="0"/>
              <a:t> Let the business know what IT is doing to proactively manage risk through a formalized risk management strategy.</a:t>
            </a:r>
          </a:p>
          <a:p>
            <a:endParaRPr lang="en-CA" dirty="0" smtClean="0"/>
          </a:p>
          <a:p>
            <a:r>
              <a:rPr lang="en-CA" dirty="0" smtClean="0"/>
              <a:t> Get what you need from business executives, department heads, and staff when identifying, assessing, and mitigating risk.</a:t>
            </a:r>
          </a:p>
          <a:p>
            <a:endParaRPr lang="en-CA" dirty="0" smtClean="0"/>
          </a:p>
          <a:p>
            <a:r>
              <a:rPr lang="en-CA" dirty="0" smtClean="0"/>
              <a:t> Understand scenario-based risk management, its steps, and how to best communicate to business stakeholders.</a:t>
            </a: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flipH="1">
            <a:off x="4572006" y="2507594"/>
            <a:ext cx="1" cy="304564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350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grpSp>
        <p:nvGrpSpPr>
          <p:cNvPr id="6" name="Group 19"/>
          <p:cNvGrpSpPr/>
          <p:nvPr/>
        </p:nvGrpSpPr>
        <p:grpSpPr>
          <a:xfrm>
            <a:off x="262097" y="3057453"/>
            <a:ext cx="8522371" cy="1701217"/>
            <a:chOff x="257174" y="2327265"/>
            <a:chExt cx="11430052" cy="1701217"/>
          </a:xfrm>
        </p:grpSpPr>
        <p:sp>
          <p:nvSpPr>
            <p:cNvPr id="14" name="Rounded Rectangle 13"/>
            <p:cNvSpPr/>
            <p:nvPr/>
          </p:nvSpPr>
          <p:spPr>
            <a:xfrm>
              <a:off x="257174" y="2327265"/>
              <a:ext cx="1143005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Involve relevant business stakeholders with a formal risk management strategy</a:t>
              </a:r>
              <a:endParaRPr lang="en-CA" sz="1400" b="1" dirty="0">
                <a:solidFill>
                  <a:srgbClr val="333333"/>
                </a:solidFill>
              </a:endParaRPr>
            </a:p>
          </p:txBody>
        </p:sp>
        <p:sp>
          <p:nvSpPr>
            <p:cNvPr id="15" name="Text Placeholder 2"/>
            <p:cNvSpPr txBox="1">
              <a:spLocks/>
            </p:cNvSpPr>
            <p:nvPr/>
          </p:nvSpPr>
          <p:spPr bwMode="auto">
            <a:xfrm>
              <a:off x="257174" y="2678810"/>
              <a:ext cx="8387913" cy="13496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r>
                <a:rPr lang="en-CA" sz="1200" dirty="0" smtClean="0">
                  <a:solidFill>
                    <a:srgbClr val="333333"/>
                  </a:solidFill>
                </a:rPr>
                <a:t>Business involvement in risk management can sometimes be difficult to achieve if executives view it as an added cost, or a barrier hindering business processes.</a:t>
              </a:r>
            </a:p>
            <a:p>
              <a:pPr marL="174625" indent="-174625" algn="l" eaLnBrk="0" hangingPunct="0">
                <a:spcBef>
                  <a:spcPts val="500"/>
                </a:spcBef>
                <a:buClr>
                  <a:srgbClr val="333333"/>
                </a:buClr>
                <a:buSzPct val="120000"/>
                <a:buFont typeface="Arial" pitchFamily="34" charset="0"/>
                <a:buChar char="•"/>
                <a:defRPr/>
              </a:pPr>
              <a:r>
                <a:rPr lang="en-CA" sz="1200" dirty="0" smtClean="0">
                  <a:solidFill>
                    <a:srgbClr val="333333"/>
                  </a:solidFill>
                </a:rPr>
                <a:t>It is up to IT to prove the value of risk management to the business, and gain their involvement. </a:t>
              </a:r>
              <a:r>
                <a:rPr lang="en-US" sz="1200" dirty="0" smtClean="0">
                  <a:solidFill>
                    <a:srgbClr val="333333"/>
                  </a:solidFill>
                </a:rPr>
                <a:t>Organizations with a formal risk management strategy were approximately </a:t>
              </a:r>
              <a:r>
                <a:rPr lang="en-US" sz="1200" b="1" dirty="0" smtClean="0">
                  <a:solidFill>
                    <a:srgbClr val="333333"/>
                  </a:solidFill>
                </a:rPr>
                <a:t>80% more successful </a:t>
              </a:r>
              <a:r>
                <a:rPr lang="en-US" sz="1200" dirty="0" smtClean="0">
                  <a:solidFill>
                    <a:srgbClr val="333333"/>
                  </a:solidFill>
                </a:rPr>
                <a:t>in obtaining involvement from business stakeholders.</a:t>
              </a:r>
              <a:endParaRPr lang="en-US" sz="1200" dirty="0">
                <a:solidFill>
                  <a:srgbClr val="333333"/>
                </a:solidFill>
              </a:endParaRPr>
            </a:p>
          </p:txBody>
        </p:sp>
      </p:grpSp>
      <p:grpSp>
        <p:nvGrpSpPr>
          <p:cNvPr id="10" name="Group 23"/>
          <p:cNvGrpSpPr/>
          <p:nvPr/>
        </p:nvGrpSpPr>
        <p:grpSpPr>
          <a:xfrm>
            <a:off x="262098" y="1232755"/>
            <a:ext cx="8558373" cy="1795245"/>
            <a:chOff x="237270" y="1143000"/>
            <a:chExt cx="6563788" cy="1795245"/>
          </a:xfrm>
        </p:grpSpPr>
        <p:grpSp>
          <p:nvGrpSpPr>
            <p:cNvPr id="13" name="Group 25"/>
            <p:cNvGrpSpPr/>
            <p:nvPr/>
          </p:nvGrpSpPr>
          <p:grpSpPr>
            <a:xfrm>
              <a:off x="237270" y="1143000"/>
              <a:ext cx="6563788" cy="1059075"/>
              <a:chOff x="249302" y="1165194"/>
              <a:chExt cx="11560232" cy="1059075"/>
            </a:xfrm>
          </p:grpSpPr>
          <p:sp>
            <p:nvSpPr>
              <p:cNvPr id="19" name="Rounded Rectangle 18"/>
              <p:cNvSpPr/>
              <p:nvPr/>
            </p:nvSpPr>
            <p:spPr>
              <a:xfrm>
                <a:off x="269201" y="1165194"/>
                <a:ext cx="11540333"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Maximize risk management success with a formal risk management strategy</a:t>
                </a:r>
                <a:endParaRPr lang="en-CA" sz="1400" b="1" dirty="0">
                  <a:solidFill>
                    <a:srgbClr val="333333"/>
                  </a:solidFill>
                </a:endParaRPr>
              </a:p>
            </p:txBody>
          </p:sp>
          <p:sp>
            <p:nvSpPr>
              <p:cNvPr id="20" name="Text Placeholder 2"/>
              <p:cNvSpPr txBox="1">
                <a:spLocks/>
              </p:cNvSpPr>
              <p:nvPr/>
            </p:nvSpPr>
            <p:spPr bwMode="auto">
              <a:xfrm>
                <a:off x="249302" y="1536669"/>
                <a:ext cx="8627997" cy="68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hangingPunct="0">
                  <a:spcBef>
                    <a:spcPts val="500"/>
                  </a:spcBef>
                  <a:buClr>
                    <a:srgbClr val="333333"/>
                  </a:buClr>
                  <a:buSzPct val="120000"/>
                  <a:buFont typeface="Arial" pitchFamily="34" charset="0"/>
                  <a:buChar char="•"/>
                  <a:defRPr/>
                </a:pPr>
                <a:endParaRPr lang="en-CA" sz="1200" dirty="0">
                  <a:solidFill>
                    <a:srgbClr val="333333"/>
                  </a:solidFill>
                </a:endParaRPr>
              </a:p>
            </p:txBody>
          </p:sp>
        </p:grpSp>
        <p:sp>
          <p:nvSpPr>
            <p:cNvPr id="18" name="Text Placeholder 2"/>
            <p:cNvSpPr txBox="1">
              <a:spLocks/>
            </p:cNvSpPr>
            <p:nvPr/>
          </p:nvSpPr>
          <p:spPr bwMode="auto">
            <a:xfrm>
              <a:off x="261775" y="1458896"/>
              <a:ext cx="4772049" cy="14793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r>
                <a:rPr lang="en-US" sz="1200" b="1" dirty="0" smtClean="0">
                  <a:solidFill>
                    <a:srgbClr val="333333"/>
                  </a:solidFill>
                </a:rPr>
                <a:t>Risk management success is defined by seven key benefits: </a:t>
              </a:r>
              <a:r>
                <a:rPr lang="en-US" sz="1200" dirty="0" smtClean="0">
                  <a:solidFill>
                    <a:srgbClr val="333333"/>
                  </a:solidFill>
                </a:rPr>
                <a:t>project completion, managing IT-related business risks, delivering IT services in line with business requirements, securing data, communicating cost and benefits of risks, supporting business compliance, and complying with external laws and regulations.</a:t>
              </a:r>
            </a:p>
            <a:p>
              <a:pPr marL="174625" indent="-174625" algn="l" eaLnBrk="0" hangingPunct="0">
                <a:spcBef>
                  <a:spcPts val="500"/>
                </a:spcBef>
                <a:buClr>
                  <a:srgbClr val="333333"/>
                </a:buClr>
                <a:buSzPct val="120000"/>
                <a:buFont typeface="Arial" pitchFamily="34" charset="0"/>
                <a:buChar char="•"/>
                <a:defRPr/>
              </a:pPr>
              <a:r>
                <a:rPr lang="en-US" sz="1200" dirty="0" smtClean="0">
                  <a:solidFill>
                    <a:srgbClr val="333333"/>
                  </a:solidFill>
                </a:rPr>
                <a:t>Organizations who implemented a formal risk management strategy had approximately </a:t>
              </a:r>
              <a:r>
                <a:rPr lang="en-US" sz="1200" b="1" dirty="0" smtClean="0">
                  <a:solidFill>
                    <a:srgbClr val="333333"/>
                  </a:solidFill>
                </a:rPr>
                <a:t>53% more risk management success </a:t>
              </a:r>
              <a:r>
                <a:rPr lang="en-US" sz="1200" dirty="0" smtClean="0">
                  <a:solidFill>
                    <a:srgbClr val="333333"/>
                  </a:solidFill>
                </a:rPr>
                <a:t>than those who used an ad-hoc approach.</a:t>
              </a:r>
            </a:p>
          </p:txBody>
        </p:sp>
      </p:grpSp>
      <p:graphicFrame>
        <p:nvGraphicFramePr>
          <p:cNvPr id="24" name="Chart 23"/>
          <p:cNvGraphicFramePr/>
          <p:nvPr/>
        </p:nvGraphicFramePr>
        <p:xfrm>
          <a:off x="6336704" y="3392996"/>
          <a:ext cx="2520280" cy="14761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p:nvPr/>
        </p:nvGraphicFramePr>
        <p:xfrm>
          <a:off x="6336704" y="5115092"/>
          <a:ext cx="2663788" cy="13390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p:cNvGraphicFramePr/>
          <p:nvPr/>
        </p:nvGraphicFramePr>
        <p:xfrm>
          <a:off x="6336704" y="1687179"/>
          <a:ext cx="2520280" cy="1368117"/>
        </p:xfrm>
        <a:graphic>
          <a:graphicData uri="http://schemas.openxmlformats.org/drawingml/2006/chart">
            <c:chart xmlns:c="http://schemas.openxmlformats.org/drawingml/2006/chart" xmlns:r="http://schemas.openxmlformats.org/officeDocument/2006/relationships" r:id="rId5"/>
          </a:graphicData>
        </a:graphic>
      </p:graphicFrame>
      <p:grpSp>
        <p:nvGrpSpPr>
          <p:cNvPr id="28" name="Group 19"/>
          <p:cNvGrpSpPr/>
          <p:nvPr/>
        </p:nvGrpSpPr>
        <p:grpSpPr>
          <a:xfrm>
            <a:off x="264220" y="4788123"/>
            <a:ext cx="8522371" cy="1701217"/>
            <a:chOff x="257174" y="2327265"/>
            <a:chExt cx="11430052" cy="1701217"/>
          </a:xfrm>
        </p:grpSpPr>
        <p:sp>
          <p:nvSpPr>
            <p:cNvPr id="29" name="Rounded Rectangle 28"/>
            <p:cNvSpPr/>
            <p:nvPr/>
          </p:nvSpPr>
          <p:spPr>
            <a:xfrm>
              <a:off x="257174" y="2327265"/>
              <a:ext cx="11430052"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333333"/>
                  </a:solidFill>
                </a:rPr>
                <a:t>Boost risk management success with business involvement</a:t>
              </a:r>
              <a:endParaRPr lang="en-CA" sz="1400" b="1" dirty="0">
                <a:solidFill>
                  <a:srgbClr val="333333"/>
                </a:solidFill>
              </a:endParaRPr>
            </a:p>
          </p:txBody>
        </p:sp>
        <p:sp>
          <p:nvSpPr>
            <p:cNvPr id="30" name="Text Placeholder 2"/>
            <p:cNvSpPr txBox="1">
              <a:spLocks/>
            </p:cNvSpPr>
            <p:nvPr/>
          </p:nvSpPr>
          <p:spPr bwMode="auto">
            <a:xfrm>
              <a:off x="257174" y="2678810"/>
              <a:ext cx="8385066" cy="13496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4625" indent="-174625" algn="l" eaLnBrk="0" hangingPunct="0">
                <a:spcBef>
                  <a:spcPts val="500"/>
                </a:spcBef>
                <a:buClr>
                  <a:srgbClr val="333333"/>
                </a:buClr>
                <a:buSzPct val="120000"/>
                <a:buFont typeface="Arial" pitchFamily="34" charset="0"/>
                <a:buChar char="•"/>
                <a:defRPr/>
              </a:pPr>
              <a:r>
                <a:rPr lang="en-CA" sz="1200" dirty="0" smtClean="0">
                  <a:solidFill>
                    <a:srgbClr val="333333"/>
                  </a:solidFill>
                </a:rPr>
                <a:t>Business involvement adds value during the risk identification, assessment, and mitigation phases. When the business is involved, IT gains perspective and insights that it otherwise wouldn’t be able to obtain on their own.</a:t>
              </a:r>
            </a:p>
            <a:p>
              <a:pPr marL="174625" indent="-174625" algn="l" eaLnBrk="0" hangingPunct="0">
                <a:spcBef>
                  <a:spcPts val="500"/>
                </a:spcBef>
                <a:buClr>
                  <a:srgbClr val="333333"/>
                </a:buClr>
                <a:buSzPct val="120000"/>
                <a:buFont typeface="Arial" pitchFamily="34" charset="0"/>
                <a:buChar char="•"/>
                <a:defRPr/>
              </a:pPr>
              <a:r>
                <a:rPr lang="en-CA" sz="1200" dirty="0" smtClean="0">
                  <a:solidFill>
                    <a:srgbClr val="333333"/>
                  </a:solidFill>
                </a:rPr>
                <a:t>Organizations successful in gaining business involvement had approximately </a:t>
              </a:r>
              <a:r>
                <a:rPr lang="en-CA" sz="1200" b="1" dirty="0" smtClean="0">
                  <a:solidFill>
                    <a:srgbClr val="333333"/>
                  </a:solidFill>
                </a:rPr>
                <a:t>59% more risk management success </a:t>
              </a:r>
              <a:r>
                <a:rPr lang="en-CA" sz="1200" dirty="0" smtClean="0">
                  <a:solidFill>
                    <a:srgbClr val="333333"/>
                  </a:solidFill>
                </a:rPr>
                <a:t>than organizations without business involvement.</a:t>
              </a:r>
              <a:endParaRPr lang="en-US" sz="1200" dirty="0">
                <a:solidFill>
                  <a:srgbClr val="333333"/>
                </a:solidFill>
              </a:endParaRPr>
            </a:p>
          </p:txBody>
        </p:sp>
      </p:grpSp>
    </p:spTree>
    <p:extLst>
      <p:ext uri="{BB962C8B-B14F-4D97-AF65-F5344CB8AC3E}">
        <p14:creationId xmlns:p14="http://schemas.microsoft.com/office/powerpoint/2010/main" val="3320893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3" name="think-cell Slide" r:id="rId18" imgW="360" imgH="360" progId="">
                  <p:embed/>
                </p:oleObj>
              </mc:Choice>
              <mc:Fallback>
                <p:oleObj name="think-cell Slide" r:id="rId18" imgW="360" imgH="360" progId="">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US" dirty="0" smtClean="0"/>
              <a:t>Stop reacting, and formally manage risk to increase </a:t>
            </a:r>
            <a:r>
              <a:rPr lang="en-US" dirty="0" smtClean="0"/>
              <a:t>your risk </a:t>
            </a:r>
            <a:r>
              <a:rPr lang="en-US" dirty="0" smtClean="0"/>
              <a:t>management success by 53%</a:t>
            </a:r>
            <a:endParaRPr lang="en-CA" dirty="0"/>
          </a:p>
        </p:txBody>
      </p:sp>
      <p:sp>
        <p:nvSpPr>
          <p:cNvPr id="3" name="Text Placeholder 2"/>
          <p:cNvSpPr>
            <a:spLocks noGrp="1"/>
          </p:cNvSpPr>
          <p:nvPr>
            <p:ph type="body" sz="quarter" idx="16"/>
            <p:custDataLst>
              <p:tags r:id="rId4"/>
            </p:custDataLst>
          </p:nvPr>
        </p:nvSpPr>
        <p:spPr>
          <a:xfrm>
            <a:off x="249303" y="1844824"/>
            <a:ext cx="5366814" cy="3168351"/>
          </a:xfrm>
        </p:spPr>
        <p:txBody>
          <a:bodyPr/>
          <a:lstStyle/>
          <a:p>
            <a:pPr marL="0" indent="0">
              <a:buNone/>
            </a:pPr>
            <a:r>
              <a:rPr lang="en-CA" b="1" dirty="0" smtClean="0"/>
              <a:t>Risk management is an ongoing process that continuously evolves as the organization grows, and matures</a:t>
            </a:r>
            <a:r>
              <a:rPr lang="en-CA" dirty="0" smtClean="0"/>
              <a:t>. Managing risk isn’t solely preparing for security breaches, and creating disaster recovery plans. It should apply to every project, personnel group, data archive, vendor relationship, IT process, business operation, and technology. </a:t>
            </a:r>
          </a:p>
          <a:p>
            <a:pPr marL="0" indent="0">
              <a:buNone/>
            </a:pPr>
            <a:r>
              <a:rPr lang="en-CA" b="1" dirty="0" smtClean="0"/>
              <a:t>Managing risk uncovers IT, and business capabilities.</a:t>
            </a:r>
            <a:r>
              <a:rPr lang="en-CA" dirty="0" smtClean="0"/>
              <a:t> Formalizing risk management gives both IT, and the business a chance to review its assets, processes, procedures, and identify key areas of risk exposure. IT can then work with the business to fill in the gaps, improving overall business success.</a:t>
            </a:r>
            <a:br>
              <a:rPr lang="en-CA" dirty="0" smtClean="0"/>
            </a:br>
            <a:r>
              <a:rPr lang="en-CA" dirty="0" smtClean="0"/>
              <a:t/>
            </a:r>
            <a:br>
              <a:rPr lang="en-CA" dirty="0" smtClean="0"/>
            </a:br>
            <a:r>
              <a:rPr lang="en-CA" b="1" dirty="0" smtClean="0"/>
              <a:t>An Info-Tech survey defined Ad-hoc Approach and Formal Strategy as</a:t>
            </a:r>
            <a:r>
              <a:rPr lang="en-CA" dirty="0" smtClean="0"/>
              <a:t>:</a:t>
            </a:r>
          </a:p>
          <a:p>
            <a:pPr marL="0" indent="0">
              <a:spcBef>
                <a:spcPts val="0"/>
              </a:spcBef>
              <a:buNone/>
            </a:pPr>
            <a:r>
              <a:rPr lang="en-CA" b="1" dirty="0" smtClean="0">
                <a:solidFill>
                  <a:srgbClr val="333333"/>
                </a:solidFill>
              </a:rPr>
              <a:t>Ad-hoc Approach</a:t>
            </a:r>
            <a:r>
              <a:rPr lang="en-CA" dirty="0" smtClean="0">
                <a:solidFill>
                  <a:srgbClr val="333333"/>
                </a:solidFill>
              </a:rPr>
              <a:t>: Undocumented, and unmanaged means of responding to  risk. Respondents selected “We don`t do this at all”, “Ad-hoc approach; sometimes applied”, or “Ad hoc approach; usually applied”.</a:t>
            </a:r>
            <a:endParaRPr lang="en-CA" b="1" dirty="0" smtClean="0">
              <a:solidFill>
                <a:srgbClr val="333333"/>
              </a:solidFill>
            </a:endParaRPr>
          </a:p>
          <a:p>
            <a:pPr marL="0" indent="0">
              <a:spcBef>
                <a:spcPts val="0"/>
              </a:spcBef>
              <a:buNone/>
            </a:pPr>
            <a:r>
              <a:rPr lang="en-CA" b="1" dirty="0" smtClean="0">
                <a:solidFill>
                  <a:srgbClr val="333333"/>
                </a:solidFill>
              </a:rPr>
              <a:t>Formal Strategy</a:t>
            </a:r>
            <a:r>
              <a:rPr lang="en-CA" dirty="0" smtClean="0">
                <a:solidFill>
                  <a:srgbClr val="333333"/>
                </a:solidFill>
              </a:rPr>
              <a:t>: Documented, and managed risk management process. Respondent selected “Standard process applied” or “Documented and managed process applied”.</a:t>
            </a:r>
          </a:p>
          <a:p>
            <a:pPr marL="0" indent="0">
              <a:buNone/>
            </a:pPr>
            <a:endParaRPr lang="en-CA" dirty="0" smtClean="0"/>
          </a:p>
          <a:p>
            <a:endParaRPr lang="en-CA" dirty="0"/>
          </a:p>
        </p:txBody>
      </p:sp>
      <p:sp>
        <p:nvSpPr>
          <p:cNvPr id="4" name="Text Placeholder 10"/>
          <p:cNvSpPr txBox="1">
            <a:spLocks/>
          </p:cNvSpPr>
          <p:nvPr>
            <p:custDataLst>
              <p:tags r:id="rId5"/>
            </p:custDataLst>
          </p:nvPr>
        </p:nvSpPr>
        <p:spPr>
          <a:xfrm>
            <a:off x="257176" y="1232756"/>
            <a:ext cx="8620124" cy="648072"/>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b="1" i="0" u="none" strike="noStrike" kern="1200" cap="none" spc="0" normalizeH="0" baseline="0" noProof="0" dirty="0" smtClean="0">
                <a:ln>
                  <a:noFill/>
                </a:ln>
                <a:solidFill>
                  <a:schemeClr val="tx1"/>
                </a:solidFill>
                <a:effectLst/>
                <a:uLnTx/>
                <a:uFillTx/>
                <a:latin typeface="+mn-lt"/>
                <a:ea typeface="+mn-ea"/>
                <a:cs typeface="+mn-cs"/>
              </a:rPr>
              <a:t>Organizations</a:t>
            </a:r>
            <a:r>
              <a:rPr kumimoji="0" lang="en-CA" b="1" i="0" u="none" strike="noStrike" kern="1200" cap="none" spc="0" normalizeH="0" noProof="0" dirty="0" smtClean="0">
                <a:ln>
                  <a:noFill/>
                </a:ln>
                <a:solidFill>
                  <a:schemeClr val="tx1"/>
                </a:solidFill>
                <a:effectLst/>
                <a:uLnTx/>
                <a:uFillTx/>
                <a:latin typeface="+mn-lt"/>
                <a:ea typeface="+mn-ea"/>
                <a:cs typeface="+mn-cs"/>
              </a:rPr>
              <a:t> with formal risk management strategies </a:t>
            </a:r>
            <a:r>
              <a:rPr lang="en-CA" b="1" dirty="0" smtClean="0">
                <a:latin typeface="+mn-lt"/>
              </a:rPr>
              <a:t>had 53%</a:t>
            </a:r>
            <a:r>
              <a:rPr kumimoji="0" lang="en-CA" b="1" i="0" u="none" strike="noStrike" kern="1200" cap="none" spc="0" normalizeH="0" noProof="0" dirty="0" smtClean="0">
                <a:ln>
                  <a:noFill/>
                </a:ln>
                <a:solidFill>
                  <a:schemeClr val="tx1"/>
                </a:solidFill>
                <a:effectLst/>
                <a:uLnTx/>
                <a:uFillTx/>
                <a:latin typeface="+mn-lt"/>
                <a:ea typeface="+mn-ea"/>
                <a:cs typeface="+mn-cs"/>
              </a:rPr>
              <a:t> more risk management success than organizations </a:t>
            </a:r>
            <a:r>
              <a:rPr lang="en-CA" b="1" dirty="0" smtClean="0">
                <a:latin typeface="+mn-lt"/>
              </a:rPr>
              <a:t>that used </a:t>
            </a:r>
            <a:r>
              <a:rPr kumimoji="0" lang="en-CA" b="1" i="0" u="none" strike="noStrike" kern="1200" cap="none" spc="0" normalizeH="0" noProof="0" dirty="0" smtClean="0">
                <a:ln>
                  <a:noFill/>
                </a:ln>
                <a:solidFill>
                  <a:schemeClr val="tx1"/>
                </a:solidFill>
                <a:effectLst/>
                <a:uLnTx/>
                <a:uFillTx/>
                <a:latin typeface="+mn-lt"/>
                <a:ea typeface="+mn-ea"/>
                <a:cs typeface="+mn-cs"/>
              </a:rPr>
              <a:t>an ad-hoc approach.</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custDataLst>
              <p:tags r:id="rId6"/>
            </p:custDataLst>
          </p:nvPr>
        </p:nvSpPr>
        <p:spPr>
          <a:xfrm>
            <a:off x="266760" y="5194251"/>
            <a:ext cx="5349357" cy="1015663"/>
          </a:xfrm>
          <a:prstGeom prst="rect">
            <a:avLst/>
          </a:prstGeom>
          <a:noFill/>
        </p:spPr>
        <p:txBody>
          <a:bodyPr wrap="square" rtlCol="0">
            <a:spAutoFit/>
          </a:bodyPr>
          <a:lstStyle/>
          <a:p>
            <a:r>
              <a:rPr lang="en-CA" sz="1200" i="1" dirty="0" smtClean="0">
                <a:latin typeface="+mj-lt"/>
              </a:rPr>
              <a:t>Managing any business is all about managing risk. My major concern is where the business risks are not understood. When they are not understood there is a false sense of security, and no informed decisions. In fact, there is no management at all, just everyone hoping all goes well.</a:t>
            </a:r>
          </a:p>
          <a:p>
            <a:r>
              <a:rPr lang="en-CA" sz="1200" i="1" dirty="0" smtClean="0">
                <a:solidFill>
                  <a:srgbClr val="333333"/>
                </a:solidFill>
                <a:latin typeface="+mn-lt"/>
              </a:rPr>
              <a:t>- </a:t>
            </a:r>
            <a:r>
              <a:rPr lang="en-CA" sz="1000" dirty="0" smtClean="0">
                <a:solidFill>
                  <a:srgbClr val="333333"/>
                </a:solidFill>
                <a:latin typeface="+mn-lt"/>
              </a:rPr>
              <a:t>Phil Hayes, Infrastructure and Security Manager</a:t>
            </a:r>
            <a:endParaRPr lang="en-CA" sz="1000" dirty="0">
              <a:solidFill>
                <a:srgbClr val="333333"/>
              </a:solidFill>
              <a:latin typeface="+mn-lt"/>
            </a:endParaRPr>
          </a:p>
        </p:txBody>
      </p:sp>
      <p:pic>
        <p:nvPicPr>
          <p:cNvPr id="7" name="Picture 6" descr="quote2.wmf"/>
          <p:cNvPicPr>
            <a:picLocks noChangeAspect="1"/>
          </p:cNvPicPr>
          <p:nvPr>
            <p:custDataLst>
              <p:tags r:id="rId7"/>
            </p:custDataLst>
          </p:nvPr>
        </p:nvPicPr>
        <p:blipFill>
          <a:blip r:embed="rId20" cstate="print"/>
          <a:stretch>
            <a:fillRect/>
          </a:stretch>
        </p:blipFill>
        <p:spPr>
          <a:xfrm>
            <a:off x="4968044" y="5985284"/>
            <a:ext cx="179050" cy="127893"/>
          </a:xfrm>
          <a:prstGeom prst="rect">
            <a:avLst/>
          </a:prstGeom>
        </p:spPr>
      </p:pic>
      <p:sp>
        <p:nvSpPr>
          <p:cNvPr id="9" name="TextBox 8"/>
          <p:cNvSpPr txBox="1"/>
          <p:nvPr>
            <p:custDataLst>
              <p:tags r:id="rId8"/>
            </p:custDataLst>
          </p:nvPr>
        </p:nvSpPr>
        <p:spPr>
          <a:xfrm>
            <a:off x="5770487" y="6068325"/>
            <a:ext cx="3096040" cy="276999"/>
          </a:xfrm>
          <a:prstGeom prst="rect">
            <a:avLst/>
          </a:prstGeom>
          <a:noFill/>
        </p:spPr>
        <p:txBody>
          <a:bodyPr wrap="none" rtlCol="0">
            <a:spAutoFit/>
          </a:bodyPr>
          <a:lstStyle/>
          <a:p>
            <a:pPr algn="r"/>
            <a:r>
              <a:rPr lang="en-CA" sz="1200" dirty="0" smtClean="0"/>
              <a:t>Survey: Info-Tech Research Group, </a:t>
            </a:r>
            <a:r>
              <a:rPr lang="en-CA" sz="1200" i="1" dirty="0" smtClean="0"/>
              <a:t>N = 74</a:t>
            </a:r>
            <a:endParaRPr lang="en-CA" sz="1200" i="1" dirty="0"/>
          </a:p>
        </p:txBody>
      </p:sp>
      <p:sp>
        <p:nvSpPr>
          <p:cNvPr id="11" name="TextBox 10"/>
          <p:cNvSpPr txBox="1"/>
          <p:nvPr>
            <p:custDataLst>
              <p:tags r:id="rId9"/>
            </p:custDataLst>
          </p:nvPr>
        </p:nvSpPr>
        <p:spPr>
          <a:xfrm>
            <a:off x="5544108" y="1880828"/>
            <a:ext cx="3419872" cy="461665"/>
          </a:xfrm>
          <a:prstGeom prst="rect">
            <a:avLst/>
          </a:prstGeom>
          <a:noFill/>
        </p:spPr>
        <p:txBody>
          <a:bodyPr wrap="square" rtlCol="0">
            <a:spAutoFit/>
          </a:bodyPr>
          <a:lstStyle/>
          <a:p>
            <a:pPr fontAlgn="base">
              <a:spcBef>
                <a:spcPct val="0"/>
              </a:spcBef>
              <a:spcAft>
                <a:spcPct val="0"/>
              </a:spcAft>
            </a:pPr>
            <a:r>
              <a:rPr lang="en-US" sz="1200" b="1" dirty="0" smtClean="0">
                <a:solidFill>
                  <a:srgbClr val="333333"/>
                </a:solidFill>
              </a:rPr>
              <a:t>Risk Management Success: </a:t>
            </a:r>
          </a:p>
          <a:p>
            <a:pPr fontAlgn="base">
              <a:spcBef>
                <a:spcPct val="0"/>
              </a:spcBef>
              <a:spcAft>
                <a:spcPct val="0"/>
              </a:spcAft>
            </a:pPr>
            <a:r>
              <a:rPr lang="en-US" sz="1200" b="1" dirty="0" smtClean="0">
                <a:solidFill>
                  <a:srgbClr val="333333"/>
                </a:solidFill>
              </a:rPr>
              <a:t>Formal Strategy vs. Ad-hoc Approach</a:t>
            </a:r>
            <a:endParaRPr lang="en-US" sz="1200" b="1" dirty="0">
              <a:solidFill>
                <a:srgbClr val="333333"/>
              </a:solidFill>
            </a:endParaRPr>
          </a:p>
        </p:txBody>
      </p:sp>
      <p:graphicFrame>
        <p:nvGraphicFramePr>
          <p:cNvPr id="12" name="Chart 11"/>
          <p:cNvGraphicFramePr/>
          <p:nvPr>
            <p:custDataLst>
              <p:tags r:id="rId10"/>
            </p:custDataLst>
            <p:extLst>
              <p:ext uri="{D42A27DB-BD31-4B8C-83A1-F6EECF244321}">
                <p14:modId xmlns:p14="http://schemas.microsoft.com/office/powerpoint/2010/main" val="2779787280"/>
              </p:ext>
            </p:extLst>
          </p:nvPr>
        </p:nvGraphicFramePr>
        <p:xfrm>
          <a:off x="5683716" y="2477865"/>
          <a:ext cx="3240000" cy="3600000"/>
        </p:xfrm>
        <a:graphic>
          <a:graphicData uri="http://schemas.openxmlformats.org/drawingml/2006/chart">
            <c:chart xmlns:c="http://schemas.openxmlformats.org/drawingml/2006/chart" xmlns:r="http://schemas.openxmlformats.org/officeDocument/2006/relationships" r:id="rId21"/>
          </a:graphicData>
        </a:graphic>
      </p:graphicFrame>
      <p:pic>
        <p:nvPicPr>
          <p:cNvPr id="8" name="Picture 7" descr="quote1.wmf"/>
          <p:cNvPicPr>
            <a:picLocks noChangeAspect="1"/>
          </p:cNvPicPr>
          <p:nvPr>
            <p:custDataLst>
              <p:tags r:id="rId11"/>
            </p:custDataLst>
          </p:nvPr>
        </p:nvPicPr>
        <p:blipFill>
          <a:blip r:embed="rId22" cstate="print"/>
          <a:stretch>
            <a:fillRect/>
          </a:stretch>
        </p:blipFill>
        <p:spPr>
          <a:xfrm>
            <a:off x="251520" y="5353335"/>
            <a:ext cx="179050" cy="127893"/>
          </a:xfrm>
          <a:prstGeom prst="rect">
            <a:avLst/>
          </a:prstGeom>
        </p:spPr>
      </p:pic>
      <p:cxnSp>
        <p:nvCxnSpPr>
          <p:cNvPr id="16" name="Straight Connector 15"/>
          <p:cNvCxnSpPr/>
          <p:nvPr>
            <p:custDataLst>
              <p:tags r:id="rId12"/>
            </p:custDataLst>
          </p:nvPr>
        </p:nvCxnSpPr>
        <p:spPr>
          <a:xfrm flipV="1">
            <a:off x="7020272" y="2672916"/>
            <a:ext cx="0" cy="1188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13"/>
            </p:custDataLst>
          </p:nvPr>
        </p:nvCxnSpPr>
        <p:spPr>
          <a:xfrm>
            <a:off x="7020272" y="2672916"/>
            <a:ext cx="11881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4"/>
            </p:custDataLst>
          </p:nvPr>
        </p:nvCxnSpPr>
        <p:spPr>
          <a:xfrm>
            <a:off x="8213012" y="2672916"/>
            <a:ext cx="0" cy="252028"/>
          </a:xfrm>
          <a:prstGeom prst="line">
            <a:avLst/>
          </a:prstGeom>
        </p:spPr>
        <p:style>
          <a:lnRef idx="1">
            <a:schemeClr val="accent1"/>
          </a:lnRef>
          <a:fillRef idx="0">
            <a:schemeClr val="accent1"/>
          </a:fillRef>
          <a:effectRef idx="0">
            <a:schemeClr val="accent1"/>
          </a:effectRef>
          <a:fontRef idx="minor">
            <a:schemeClr val="tx1"/>
          </a:fontRef>
        </p:style>
      </p:cxnSp>
      <p:sp>
        <p:nvSpPr>
          <p:cNvPr id="21" name="Oval 20"/>
          <p:cNvSpPr/>
          <p:nvPr>
            <p:custDataLst>
              <p:tags r:id="rId15"/>
            </p:custDataLst>
          </p:nvPr>
        </p:nvSpPr>
        <p:spPr>
          <a:xfrm>
            <a:off x="7115584" y="2477865"/>
            <a:ext cx="1008000" cy="44707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53% Increase</a:t>
            </a:r>
            <a:endParaRPr lang="en-CA" sz="1000" b="1" dirty="0">
              <a:solidFill>
                <a:schemeClr val="tx1"/>
              </a:solidFill>
            </a:endParaRPr>
          </a:p>
        </p:txBody>
      </p:sp>
    </p:spTree>
    <p:extLst>
      <p:ext uri="{BB962C8B-B14F-4D97-AF65-F5344CB8AC3E}">
        <p14:creationId xmlns:p14="http://schemas.microsoft.com/office/powerpoint/2010/main" val="116557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Leverage formal risk management to cover all risk areas, and to maximize business collaboration</a:t>
            </a:r>
            <a:endParaRPr lang="en-CA" dirty="0"/>
          </a:p>
        </p:txBody>
      </p:sp>
      <p:sp>
        <p:nvSpPr>
          <p:cNvPr id="3" name="Text Placeholder 2"/>
          <p:cNvSpPr>
            <a:spLocks noGrp="1"/>
          </p:cNvSpPr>
          <p:nvPr>
            <p:ph type="body" sz="quarter" idx="16"/>
          </p:nvPr>
        </p:nvSpPr>
        <p:spPr>
          <a:xfrm>
            <a:off x="249302" y="1724112"/>
            <a:ext cx="5582838" cy="4455343"/>
          </a:xfrm>
        </p:spPr>
        <p:txBody>
          <a:bodyPr/>
          <a:lstStyle/>
          <a:p>
            <a:pPr marL="0" indent="0">
              <a:buNone/>
            </a:pPr>
            <a:r>
              <a:rPr lang="en-CA" dirty="0" smtClean="0"/>
              <a:t>Formal risk management strategies that promote IT and business collaboration generate the most success in identifying, assessing, mitigating, and communicating risk. This collaboration enables IT to constantly communicate risks throughout the entire risk management process. This adds value when establishing the necessary roles, responsibilities, and resources for effective mitigation plans. </a:t>
            </a:r>
            <a:br>
              <a:rPr lang="en-CA" dirty="0" smtClean="0"/>
            </a:br>
            <a:r>
              <a:rPr lang="en-CA" dirty="0" smtClean="0"/>
              <a:t/>
            </a:r>
            <a:br>
              <a:rPr lang="en-CA" dirty="0" smtClean="0"/>
            </a:br>
            <a:r>
              <a:rPr lang="en-CA" b="1" dirty="0" smtClean="0"/>
              <a:t>The following aspects of risk management are covered in this storyboard:</a:t>
            </a:r>
            <a:r>
              <a:rPr lang="en-CA" dirty="0" smtClean="0"/>
              <a:t/>
            </a:r>
            <a:br>
              <a:rPr lang="en-CA" dirty="0" smtClean="0"/>
            </a:br>
            <a:r>
              <a:rPr lang="en-CA" dirty="0" smtClean="0"/>
              <a:t/>
            </a:r>
            <a:br>
              <a:rPr lang="en-CA" dirty="0" smtClean="0"/>
            </a:br>
            <a:r>
              <a:rPr lang="en-CA" b="1" dirty="0" smtClean="0"/>
              <a:t>Establishing risk scenarios </a:t>
            </a:r>
            <a:r>
              <a:rPr lang="en-CA" dirty="0" smtClean="0"/>
              <a:t>allows an organization to understand which risks they are exposed to. This will be covered in the </a:t>
            </a:r>
            <a:r>
              <a:rPr lang="en-CA" b="1" dirty="0" smtClean="0">
                <a:solidFill>
                  <a:srgbClr val="C77709"/>
                </a:solidFill>
              </a:rPr>
              <a:t>Identify Risk </a:t>
            </a:r>
            <a:r>
              <a:rPr lang="en-CA" dirty="0" smtClean="0"/>
              <a:t>section of this storyboard.</a:t>
            </a:r>
            <a:br>
              <a:rPr lang="en-CA" dirty="0" smtClean="0"/>
            </a:br>
            <a:r>
              <a:rPr lang="en-CA" dirty="0" smtClean="0"/>
              <a:t/>
            </a:r>
            <a:br>
              <a:rPr lang="en-CA" dirty="0" smtClean="0"/>
            </a:br>
            <a:r>
              <a:rPr lang="en-US" b="1" dirty="0" smtClean="0"/>
              <a:t>Determining risk severity </a:t>
            </a:r>
            <a:r>
              <a:rPr lang="en-US" dirty="0" smtClean="0"/>
              <a:t>includes pointing out the category of risk sustained by an organization, the likelihood of these risks, and their impact level. This will be covered in the </a:t>
            </a:r>
            <a:r>
              <a:rPr lang="en-US" b="1" dirty="0" smtClean="0">
                <a:solidFill>
                  <a:srgbClr val="C77709"/>
                </a:solidFill>
              </a:rPr>
              <a:t>Assess Risk </a:t>
            </a:r>
            <a:r>
              <a:rPr lang="en-US" dirty="0" smtClean="0"/>
              <a:t>section.</a:t>
            </a:r>
            <a:br>
              <a:rPr lang="en-US" dirty="0" smtClean="0"/>
            </a:br>
            <a:r>
              <a:rPr lang="en-US" dirty="0" smtClean="0"/>
              <a:t/>
            </a:r>
            <a:br>
              <a:rPr lang="en-US" dirty="0" smtClean="0"/>
            </a:br>
            <a:r>
              <a:rPr lang="en-US" b="1" dirty="0" smtClean="0"/>
              <a:t>Build a risk response plan</a:t>
            </a:r>
            <a:r>
              <a:rPr lang="en-US" dirty="0" smtClean="0"/>
              <a:t>, and take action against risk by using a risk profile tool to identify projects and responsibilities related to addressing risks. This will be covered in the </a:t>
            </a:r>
            <a:r>
              <a:rPr lang="en-US" b="1" dirty="0" smtClean="0">
                <a:solidFill>
                  <a:srgbClr val="C77709"/>
                </a:solidFill>
              </a:rPr>
              <a:t>Mitigate Risk </a:t>
            </a:r>
            <a:r>
              <a:rPr lang="en-US" dirty="0" smtClean="0"/>
              <a:t>section.</a:t>
            </a:r>
            <a:br>
              <a:rPr lang="en-US" dirty="0" smtClean="0"/>
            </a:br>
            <a:r>
              <a:rPr lang="en-US" dirty="0" smtClean="0"/>
              <a:t/>
            </a:r>
            <a:br>
              <a:rPr lang="en-US" dirty="0" smtClean="0"/>
            </a:br>
            <a:r>
              <a:rPr lang="en-US" b="1" dirty="0" smtClean="0"/>
              <a:t>Communicate risks </a:t>
            </a:r>
            <a:r>
              <a:rPr lang="en-US" dirty="0" smtClean="0"/>
              <a:t>to the business by reporting risk, and agreeing to risk mitigation plans on an ongoing basis. Continuously update your risk profile after informal, and formal meetings with the business. This will be covered in the </a:t>
            </a:r>
            <a:r>
              <a:rPr lang="en-US" b="1" dirty="0" smtClean="0">
                <a:solidFill>
                  <a:srgbClr val="C77709"/>
                </a:solidFill>
              </a:rPr>
              <a:t>Communicate Risk </a:t>
            </a:r>
            <a:r>
              <a:rPr lang="en-US" dirty="0" smtClean="0"/>
              <a:t>section.</a:t>
            </a:r>
          </a:p>
          <a:p>
            <a:pPr marL="0" indent="0">
              <a:buNone/>
            </a:pPr>
            <a:endParaRPr lang="en-US" dirty="0" smtClean="0"/>
          </a:p>
          <a:p>
            <a:pPr marL="0" indent="0">
              <a:buNone/>
            </a:pPr>
            <a:endParaRPr lang="en-US" dirty="0" smtClean="0"/>
          </a:p>
          <a:p>
            <a:pPr marL="0" indent="0">
              <a:buNone/>
            </a:pPr>
            <a:endParaRPr lang="en-CA" dirty="0" smtClean="0"/>
          </a:p>
          <a:p>
            <a:pPr>
              <a:buNone/>
            </a:pPr>
            <a:endParaRPr lang="en-CA" dirty="0" smtClean="0"/>
          </a:p>
          <a:p>
            <a:endParaRPr lang="en-CA" dirty="0"/>
          </a:p>
        </p:txBody>
      </p:sp>
      <p:sp>
        <p:nvSpPr>
          <p:cNvPr id="4" name="Text Placeholder 39"/>
          <p:cNvSpPr txBox="1">
            <a:spLocks/>
          </p:cNvSpPr>
          <p:nvPr/>
        </p:nvSpPr>
        <p:spPr>
          <a:xfrm>
            <a:off x="257176" y="1115591"/>
            <a:ext cx="8620124" cy="657225"/>
          </a:xfrm>
          <a:prstGeom prst="rect">
            <a:avLst/>
          </a:prstGeom>
        </p:spPr>
        <p:txBody>
          <a:bodyPr/>
          <a:lstStyle/>
          <a:p>
            <a:pPr algn="l" eaLnBrk="0" hangingPunct="0">
              <a:spcBef>
                <a:spcPts val="0"/>
              </a:spcBef>
              <a:buClr>
                <a:srgbClr val="333333"/>
              </a:buClr>
              <a:buSzPct val="120000"/>
              <a:defRPr/>
            </a:pPr>
            <a:r>
              <a:rPr lang="en-US" b="1" dirty="0" smtClean="0">
                <a:solidFill>
                  <a:srgbClr val="333333"/>
                </a:solidFill>
                <a:latin typeface="Arial"/>
              </a:rPr>
              <a:t>A formal risk management strategy engages the business, and boosts business involvement success 80% more than ad-hoc approaches.</a:t>
            </a:r>
            <a:endParaRPr lang="en-US" b="1" dirty="0">
              <a:solidFill>
                <a:srgbClr val="333333"/>
              </a:solidFill>
              <a:latin typeface="Arial"/>
            </a:endParaRPr>
          </a:p>
        </p:txBody>
      </p:sp>
      <p:graphicFrame>
        <p:nvGraphicFramePr>
          <p:cNvPr id="5" name="Chart 4"/>
          <p:cNvGraphicFramePr/>
          <p:nvPr>
            <p:extLst>
              <p:ext uri="{D42A27DB-BD31-4B8C-83A1-F6EECF244321}">
                <p14:modId xmlns:p14="http://schemas.microsoft.com/office/powerpoint/2010/main" val="1065713117"/>
              </p:ext>
            </p:extLst>
          </p:nvPr>
        </p:nvGraphicFramePr>
        <p:xfrm>
          <a:off x="5770183" y="2536485"/>
          <a:ext cx="3240000" cy="3600000"/>
        </p:xfrm>
        <a:graphic>
          <a:graphicData uri="http://schemas.openxmlformats.org/drawingml/2006/chart">
            <c:chart xmlns:c="http://schemas.openxmlformats.org/drawingml/2006/chart" xmlns:r="http://schemas.openxmlformats.org/officeDocument/2006/relationships" r:id="rId7"/>
          </a:graphicData>
        </a:graphic>
      </p:graphicFrame>
      <p:sp>
        <p:nvSpPr>
          <p:cNvPr id="6" name="TextBox 5"/>
          <p:cNvSpPr txBox="1"/>
          <p:nvPr/>
        </p:nvSpPr>
        <p:spPr>
          <a:xfrm>
            <a:off x="5728809" y="6068325"/>
            <a:ext cx="3137718" cy="276999"/>
          </a:xfrm>
          <a:prstGeom prst="rect">
            <a:avLst/>
          </a:prstGeom>
          <a:noFill/>
        </p:spPr>
        <p:txBody>
          <a:bodyPr wrap="none" rtlCol="0">
            <a:spAutoFit/>
          </a:bodyPr>
          <a:lstStyle/>
          <a:p>
            <a:pPr algn="r"/>
            <a:r>
              <a:rPr lang="en-CA" sz="1200" dirty="0" smtClean="0"/>
              <a:t>Survey: Info-Tech Research Group, </a:t>
            </a:r>
            <a:r>
              <a:rPr lang="en-CA" sz="1200" i="1" dirty="0" smtClean="0"/>
              <a:t>N = 81</a:t>
            </a:r>
            <a:endParaRPr lang="en-CA" sz="1200" i="1" dirty="0"/>
          </a:p>
        </p:txBody>
      </p:sp>
      <p:sp>
        <p:nvSpPr>
          <p:cNvPr id="7" name="TextBox 6"/>
          <p:cNvSpPr txBox="1"/>
          <p:nvPr/>
        </p:nvSpPr>
        <p:spPr>
          <a:xfrm>
            <a:off x="5544108" y="1880828"/>
            <a:ext cx="3419873" cy="523220"/>
          </a:xfrm>
          <a:prstGeom prst="rect">
            <a:avLst/>
          </a:prstGeom>
          <a:noFill/>
        </p:spPr>
        <p:txBody>
          <a:bodyPr wrap="square" rtlCol="0">
            <a:spAutoFit/>
          </a:bodyPr>
          <a:lstStyle/>
          <a:p>
            <a:pPr fontAlgn="base">
              <a:spcBef>
                <a:spcPct val="0"/>
              </a:spcBef>
              <a:spcAft>
                <a:spcPct val="0"/>
              </a:spcAft>
            </a:pPr>
            <a:r>
              <a:rPr lang="en-US" sz="1400" b="1" dirty="0" smtClean="0">
                <a:solidFill>
                  <a:srgbClr val="333333"/>
                </a:solidFill>
              </a:rPr>
              <a:t>Business Involvement Success:</a:t>
            </a:r>
          </a:p>
          <a:p>
            <a:pPr fontAlgn="base">
              <a:spcBef>
                <a:spcPct val="0"/>
              </a:spcBef>
              <a:spcAft>
                <a:spcPct val="0"/>
              </a:spcAft>
            </a:pPr>
            <a:r>
              <a:rPr lang="en-US" sz="1400" b="1" dirty="0" smtClean="0">
                <a:solidFill>
                  <a:srgbClr val="333333"/>
                </a:solidFill>
              </a:rPr>
              <a:t>Formal Strategy vs. Ad-hoc Approach</a:t>
            </a:r>
          </a:p>
        </p:txBody>
      </p:sp>
      <p:cxnSp>
        <p:nvCxnSpPr>
          <p:cNvPr id="14" name="Straight Connector 13"/>
          <p:cNvCxnSpPr/>
          <p:nvPr>
            <p:custDataLst>
              <p:tags r:id="rId1"/>
            </p:custDataLst>
          </p:nvPr>
        </p:nvCxnSpPr>
        <p:spPr>
          <a:xfrm flipV="1">
            <a:off x="7020272" y="2708920"/>
            <a:ext cx="0" cy="1332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2"/>
            </p:custDataLst>
          </p:nvPr>
        </p:nvCxnSpPr>
        <p:spPr>
          <a:xfrm>
            <a:off x="7020272" y="2708920"/>
            <a:ext cx="11881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custDataLst>
              <p:tags r:id="rId3"/>
            </p:custDataLst>
          </p:nvPr>
        </p:nvCxnSpPr>
        <p:spPr>
          <a:xfrm>
            <a:off x="8210146" y="2702570"/>
            <a:ext cx="0" cy="123043"/>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custDataLst>
              <p:tags r:id="rId4"/>
            </p:custDataLst>
          </p:nvPr>
        </p:nvSpPr>
        <p:spPr>
          <a:xfrm>
            <a:off x="7115584" y="2441861"/>
            <a:ext cx="1008000" cy="44707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80% Increase</a:t>
            </a:r>
            <a:endParaRPr lang="en-CA" sz="1000" b="1" dirty="0">
              <a:solidFill>
                <a:schemeClr val="tx1"/>
              </a:solidFill>
            </a:endParaRPr>
          </a:p>
        </p:txBody>
      </p:sp>
    </p:spTree>
    <p:extLst>
      <p:ext uri="{BB962C8B-B14F-4D97-AF65-F5344CB8AC3E}">
        <p14:creationId xmlns:p14="http://schemas.microsoft.com/office/powerpoint/2010/main" val="365827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Know when and how to communicate to your stakeholders to optimize business involvement.</a:t>
            </a:r>
            <a:endParaRPr lang="en-US" dirty="0"/>
          </a:p>
        </p:txBody>
      </p:sp>
      <p:sp>
        <p:nvSpPr>
          <p:cNvPr id="3" name="Title 2"/>
          <p:cNvSpPr>
            <a:spLocks noGrp="1"/>
          </p:cNvSpPr>
          <p:nvPr>
            <p:ph type="title"/>
          </p:nvPr>
        </p:nvSpPr>
        <p:spPr>
          <a:xfrm>
            <a:off x="251520" y="260648"/>
            <a:ext cx="7812868" cy="864096"/>
          </a:xfrm>
        </p:spPr>
        <p:txBody>
          <a:bodyPr/>
          <a:lstStyle/>
          <a:p>
            <a:r>
              <a:rPr lang="en-US" dirty="0" smtClean="0"/>
              <a:t>Create a formal communication plan to keep the business on-point for risk management</a:t>
            </a:r>
            <a:endParaRPr lang="en-US" dirty="0"/>
          </a:p>
        </p:txBody>
      </p:sp>
      <p:sp>
        <p:nvSpPr>
          <p:cNvPr id="4" name="Text Placeholder 3"/>
          <p:cNvSpPr>
            <a:spLocks noGrp="1"/>
          </p:cNvSpPr>
          <p:nvPr>
            <p:ph type="body" sz="quarter" idx="16"/>
          </p:nvPr>
        </p:nvSpPr>
        <p:spPr>
          <a:xfrm>
            <a:off x="249303" y="1892896"/>
            <a:ext cx="4286694" cy="4313785"/>
          </a:xfrm>
        </p:spPr>
        <p:txBody>
          <a:bodyPr/>
          <a:lstStyle/>
          <a:p>
            <a:r>
              <a:rPr lang="en-US" dirty="0" smtClean="0"/>
              <a:t> When beginning your risk management strategy, you will ideally be </a:t>
            </a:r>
            <a:r>
              <a:rPr lang="en-US" b="1" dirty="0" smtClean="0"/>
              <a:t>communicating at several junctures </a:t>
            </a:r>
            <a:r>
              <a:rPr lang="en-US" dirty="0" smtClean="0"/>
              <a:t>throughout the process:</a:t>
            </a:r>
            <a:endParaRPr lang="en-US" dirty="0"/>
          </a:p>
          <a:p>
            <a:pPr lvl="1"/>
            <a:r>
              <a:rPr lang="en-US" dirty="0" smtClean="0"/>
              <a:t>At the preliminary risk </a:t>
            </a:r>
            <a:r>
              <a:rPr lang="en-US" b="1" dirty="0" smtClean="0"/>
              <a:t>identification </a:t>
            </a:r>
            <a:r>
              <a:rPr lang="en-US" dirty="0" smtClean="0"/>
              <a:t>stage</a:t>
            </a:r>
          </a:p>
          <a:p>
            <a:pPr lvl="1"/>
            <a:r>
              <a:rPr lang="en-US" dirty="0" smtClean="0"/>
              <a:t>When verifying accuracy of impact, and likelihood during the risk </a:t>
            </a:r>
            <a:r>
              <a:rPr lang="en-US" b="1" dirty="0" smtClean="0"/>
              <a:t>assessment</a:t>
            </a:r>
          </a:p>
          <a:p>
            <a:pPr lvl="1"/>
            <a:r>
              <a:rPr lang="en-US" dirty="0" smtClean="0"/>
              <a:t>When assigning roles to the </a:t>
            </a:r>
            <a:r>
              <a:rPr lang="en-US" b="1" dirty="0" smtClean="0"/>
              <a:t>mitigation </a:t>
            </a:r>
            <a:r>
              <a:rPr lang="en-US" dirty="0" smtClean="0"/>
              <a:t>of specific risk events</a:t>
            </a:r>
          </a:p>
          <a:p>
            <a:pPr lvl="1"/>
            <a:r>
              <a:rPr lang="en-US" dirty="0" smtClean="0"/>
              <a:t>On a consistent, preferably monthly basis for a one hour meeting to discuss risk, and </a:t>
            </a:r>
            <a:r>
              <a:rPr lang="en-US" b="1" dirty="0" smtClean="0"/>
              <a:t>update the risk profile</a:t>
            </a:r>
            <a:r>
              <a:rPr lang="en-US" dirty="0" smtClean="0"/>
              <a:t>.</a:t>
            </a:r>
          </a:p>
          <a:p>
            <a:r>
              <a:rPr lang="en-US" dirty="0" smtClean="0"/>
              <a:t>Once clear risk management responsibilities have been assigned, either through the RMSC or on a smaller scale, the communication of success metrics, and needed adjustments must be done on a regular basis. Without this level of communication, the business will not see the overall benefit of risk management, and the practice could fall by the wayside.</a:t>
            </a:r>
          </a:p>
          <a:p>
            <a:r>
              <a:rPr lang="en-US" dirty="0" smtClean="0"/>
              <a:t>Leverage the RMSC to filter any risk reports that are sent to the business to summarize the overall success of risk management.</a:t>
            </a:r>
          </a:p>
          <a:p>
            <a:pPr lvl="1"/>
            <a:endParaRPr lang="en-US" dirty="0" smtClean="0"/>
          </a:p>
        </p:txBody>
      </p:sp>
      <p:grpSp>
        <p:nvGrpSpPr>
          <p:cNvPr id="5" name="Group 7"/>
          <p:cNvGrpSpPr/>
          <p:nvPr/>
        </p:nvGrpSpPr>
        <p:grpSpPr>
          <a:xfrm>
            <a:off x="5493409" y="2240868"/>
            <a:ext cx="2556284" cy="2556284"/>
            <a:chOff x="2555776" y="3284984"/>
            <a:chExt cx="2556284" cy="2556284"/>
          </a:xfrm>
        </p:grpSpPr>
        <p:sp>
          <p:nvSpPr>
            <p:cNvPr id="9" name="Oval 8"/>
            <p:cNvSpPr/>
            <p:nvPr>
              <p:custDataLst>
                <p:tags r:id="rId2"/>
              </p:custDataLst>
            </p:nvPr>
          </p:nvSpPr>
          <p:spPr>
            <a:xfrm>
              <a:off x="2555776" y="3284984"/>
              <a:ext cx="2556284" cy="2556284"/>
            </a:xfrm>
            <a:prstGeom prst="ellipse">
              <a:avLst/>
            </a:prstGeom>
            <a:solidFill>
              <a:srgbClr val="1F497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grpSp>
          <p:nvGrpSpPr>
            <p:cNvPr id="6" name="Group 35"/>
            <p:cNvGrpSpPr/>
            <p:nvPr/>
          </p:nvGrpSpPr>
          <p:grpSpPr>
            <a:xfrm>
              <a:off x="2706440" y="3658476"/>
              <a:ext cx="2174369" cy="1619105"/>
              <a:chOff x="1024218" y="1778669"/>
              <a:chExt cx="2174369" cy="1619105"/>
            </a:xfrm>
          </p:grpSpPr>
          <p:sp>
            <p:nvSpPr>
              <p:cNvPr id="11" name="Oval 10"/>
              <p:cNvSpPr/>
              <p:nvPr/>
            </p:nvSpPr>
            <p:spPr>
              <a:xfrm>
                <a:off x="1554657" y="2269273"/>
                <a:ext cx="1152128" cy="864096"/>
              </a:xfrm>
              <a:prstGeom prst="ellipse">
                <a:avLst/>
              </a:prstGeom>
              <a:solidFill>
                <a:srgbClr val="FFFFFF">
                  <a:lumMod val="85000"/>
                </a:srgbClr>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1" u="none" strike="noStrike" kern="0" cap="none" spc="0" normalizeH="0" baseline="0" noProof="0" dirty="0" smtClean="0">
                    <a:ln>
                      <a:noFill/>
                    </a:ln>
                    <a:solidFill>
                      <a:srgbClr val="333333"/>
                    </a:solidFill>
                    <a:effectLst/>
                    <a:uLnTx/>
                    <a:uFillTx/>
                    <a:latin typeface="Arial"/>
                    <a:ea typeface="+mn-ea"/>
                    <a:cs typeface="+mn-cs"/>
                  </a:rPr>
                  <a:t>Business&amp; IT</a:t>
                </a:r>
                <a:endParaRPr kumimoji="0" lang="en-US" sz="1200" i="1" u="none" strike="noStrike" kern="0" cap="none" spc="0" normalizeH="0" baseline="0" noProof="0" dirty="0">
                  <a:ln>
                    <a:noFill/>
                  </a:ln>
                  <a:solidFill>
                    <a:srgbClr val="333333"/>
                  </a:solidFill>
                  <a:effectLst/>
                  <a:uLnTx/>
                  <a:uFillTx/>
                  <a:latin typeface="Arial"/>
                  <a:ea typeface="+mn-ea"/>
                  <a:cs typeface="+mn-cs"/>
                </a:endParaRPr>
              </a:p>
            </p:txBody>
          </p:sp>
          <p:sp>
            <p:nvSpPr>
              <p:cNvPr id="12" name="Freeform 6"/>
              <p:cNvSpPr>
                <a:spLocks/>
              </p:cNvSpPr>
              <p:nvPr/>
            </p:nvSpPr>
            <p:spPr bwMode="auto">
              <a:xfrm rot="20535687">
                <a:off x="1758587" y="2317774"/>
                <a:ext cx="1440000" cy="1080000"/>
              </a:xfrm>
              <a:custGeom>
                <a:avLst/>
                <a:gdLst/>
                <a:ahLst/>
                <a:cxnLst>
                  <a:cxn ang="0">
                    <a:pos x="312" y="1600"/>
                  </a:cxn>
                  <a:cxn ang="0">
                    <a:pos x="476" y="1592"/>
                  </a:cxn>
                  <a:cxn ang="0">
                    <a:pos x="634" y="1566"/>
                  </a:cxn>
                  <a:cxn ang="0">
                    <a:pos x="788" y="1528"/>
                  </a:cxn>
                  <a:cxn ang="0">
                    <a:pos x="934" y="1474"/>
                  </a:cxn>
                  <a:cxn ang="0">
                    <a:pos x="1074" y="1406"/>
                  </a:cxn>
                  <a:cxn ang="0">
                    <a:pos x="1206" y="1326"/>
                  </a:cxn>
                  <a:cxn ang="0">
                    <a:pos x="1330" y="1234"/>
                  </a:cxn>
                  <a:cxn ang="0">
                    <a:pos x="1442" y="1132"/>
                  </a:cxn>
                  <a:cxn ang="0">
                    <a:pos x="1546" y="1018"/>
                  </a:cxn>
                  <a:cxn ang="0">
                    <a:pos x="1638" y="896"/>
                  </a:cxn>
                  <a:cxn ang="0">
                    <a:pos x="1718" y="764"/>
                  </a:cxn>
                  <a:cxn ang="0">
                    <a:pos x="1786" y="624"/>
                  </a:cxn>
                  <a:cxn ang="0">
                    <a:pos x="1840" y="478"/>
                  </a:cxn>
                  <a:cxn ang="0">
                    <a:pos x="1880" y="324"/>
                  </a:cxn>
                  <a:cxn ang="0">
                    <a:pos x="1904" y="166"/>
                  </a:cxn>
                  <a:cxn ang="0">
                    <a:pos x="1912" y="2"/>
                  </a:cxn>
                  <a:cxn ang="0">
                    <a:pos x="1594" y="312"/>
                  </a:cxn>
                  <a:cxn ang="0">
                    <a:pos x="1276" y="2"/>
                  </a:cxn>
                  <a:cxn ang="0">
                    <a:pos x="1272" y="0"/>
                  </a:cxn>
                  <a:cxn ang="0">
                    <a:pos x="1268" y="98"/>
                  </a:cxn>
                  <a:cxn ang="0">
                    <a:pos x="1252" y="192"/>
                  </a:cxn>
                  <a:cxn ang="0">
                    <a:pos x="1228" y="284"/>
                  </a:cxn>
                  <a:cxn ang="0">
                    <a:pos x="1196" y="374"/>
                  </a:cxn>
                  <a:cxn ang="0">
                    <a:pos x="1156" y="458"/>
                  </a:cxn>
                  <a:cxn ang="0">
                    <a:pos x="1108" y="536"/>
                  </a:cxn>
                  <a:cxn ang="0">
                    <a:pos x="1052" y="610"/>
                  </a:cxn>
                  <a:cxn ang="0">
                    <a:pos x="992" y="678"/>
                  </a:cxn>
                  <a:cxn ang="0">
                    <a:pos x="922" y="740"/>
                  </a:cxn>
                  <a:cxn ang="0">
                    <a:pos x="848" y="796"/>
                  </a:cxn>
                  <a:cxn ang="0">
                    <a:pos x="770" y="844"/>
                  </a:cxn>
                  <a:cxn ang="0">
                    <a:pos x="686" y="884"/>
                  </a:cxn>
                  <a:cxn ang="0">
                    <a:pos x="598" y="916"/>
                  </a:cxn>
                  <a:cxn ang="0">
                    <a:pos x="506" y="940"/>
                  </a:cxn>
                  <a:cxn ang="0">
                    <a:pos x="410" y="954"/>
                  </a:cxn>
                  <a:cxn ang="0">
                    <a:pos x="312" y="960"/>
                  </a:cxn>
                  <a:cxn ang="0">
                    <a:pos x="156" y="1120"/>
                  </a:cxn>
                  <a:cxn ang="0">
                    <a:pos x="156" y="1438"/>
                  </a:cxn>
                  <a:cxn ang="0">
                    <a:pos x="312" y="1600"/>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rgbClr val="FFFFFF">
                  <a:lumMod val="75000"/>
                </a:srgbClr>
              </a:solidFill>
              <a:ln w="38100" cmpd="sng">
                <a:no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3" name="Freeform 12"/>
              <p:cNvSpPr>
                <a:spLocks/>
              </p:cNvSpPr>
              <p:nvPr/>
            </p:nvSpPr>
            <p:spPr bwMode="auto">
              <a:xfrm rot="19822024">
                <a:off x="1485599" y="1778669"/>
                <a:ext cx="1438255" cy="1080000"/>
              </a:xfrm>
              <a:custGeom>
                <a:avLst/>
                <a:gdLst/>
                <a:ahLst/>
                <a:cxnLst>
                  <a:cxn ang="0">
                    <a:pos x="1600" y="1600"/>
                  </a:cxn>
                  <a:cxn ang="0">
                    <a:pos x="1592" y="1436"/>
                  </a:cxn>
                  <a:cxn ang="0">
                    <a:pos x="1568" y="1278"/>
                  </a:cxn>
                  <a:cxn ang="0">
                    <a:pos x="1528" y="1124"/>
                  </a:cxn>
                  <a:cxn ang="0">
                    <a:pos x="1474" y="978"/>
                  </a:cxn>
                  <a:cxn ang="0">
                    <a:pos x="1408" y="838"/>
                  </a:cxn>
                  <a:cxn ang="0">
                    <a:pos x="1328" y="706"/>
                  </a:cxn>
                  <a:cxn ang="0">
                    <a:pos x="1236" y="582"/>
                  </a:cxn>
                  <a:cxn ang="0">
                    <a:pos x="1132" y="470"/>
                  </a:cxn>
                  <a:cxn ang="0">
                    <a:pos x="1020" y="366"/>
                  </a:cxn>
                  <a:cxn ang="0">
                    <a:pos x="896" y="274"/>
                  </a:cxn>
                  <a:cxn ang="0">
                    <a:pos x="764" y="194"/>
                  </a:cxn>
                  <a:cxn ang="0">
                    <a:pos x="624" y="126"/>
                  </a:cxn>
                  <a:cxn ang="0">
                    <a:pos x="478" y="72"/>
                  </a:cxn>
                  <a:cxn ang="0">
                    <a:pos x="324" y="32"/>
                  </a:cxn>
                  <a:cxn ang="0">
                    <a:pos x="166" y="8"/>
                  </a:cxn>
                  <a:cxn ang="0">
                    <a:pos x="2" y="0"/>
                  </a:cxn>
                  <a:cxn ang="0">
                    <a:pos x="312" y="318"/>
                  </a:cxn>
                  <a:cxn ang="0">
                    <a:pos x="2" y="636"/>
                  </a:cxn>
                  <a:cxn ang="0">
                    <a:pos x="0" y="640"/>
                  </a:cxn>
                  <a:cxn ang="0">
                    <a:pos x="98" y="644"/>
                  </a:cxn>
                  <a:cxn ang="0">
                    <a:pos x="194" y="660"/>
                  </a:cxn>
                  <a:cxn ang="0">
                    <a:pos x="286" y="684"/>
                  </a:cxn>
                  <a:cxn ang="0">
                    <a:pos x="374" y="716"/>
                  </a:cxn>
                  <a:cxn ang="0">
                    <a:pos x="458" y="756"/>
                  </a:cxn>
                  <a:cxn ang="0">
                    <a:pos x="536" y="804"/>
                  </a:cxn>
                  <a:cxn ang="0">
                    <a:pos x="610" y="860"/>
                  </a:cxn>
                  <a:cxn ang="0">
                    <a:pos x="678" y="920"/>
                  </a:cxn>
                  <a:cxn ang="0">
                    <a:pos x="740" y="990"/>
                  </a:cxn>
                  <a:cxn ang="0">
                    <a:pos x="796" y="1064"/>
                  </a:cxn>
                  <a:cxn ang="0">
                    <a:pos x="844" y="1142"/>
                  </a:cxn>
                  <a:cxn ang="0">
                    <a:pos x="884" y="1226"/>
                  </a:cxn>
                  <a:cxn ang="0">
                    <a:pos x="916" y="1314"/>
                  </a:cxn>
                  <a:cxn ang="0">
                    <a:pos x="940" y="1406"/>
                  </a:cxn>
                  <a:cxn ang="0">
                    <a:pos x="956" y="1502"/>
                  </a:cxn>
                  <a:cxn ang="0">
                    <a:pos x="960" y="1600"/>
                  </a:cxn>
                  <a:cxn ang="0">
                    <a:pos x="1120" y="1756"/>
                  </a:cxn>
                  <a:cxn ang="0">
                    <a:pos x="1438" y="1756"/>
                  </a:cxn>
                  <a:cxn ang="0">
                    <a:pos x="1600" y="1600"/>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rgbClr val="ADB7C3">
                  <a:lumMod val="40000"/>
                  <a:lumOff val="60000"/>
                </a:srgbClr>
              </a:solidFill>
              <a:ln w="38100" cmpd="sng">
                <a:no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marR="0" lvl="0" indent="-45720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4" name="Freeform 13"/>
              <p:cNvSpPr>
                <a:spLocks/>
              </p:cNvSpPr>
              <p:nvPr/>
            </p:nvSpPr>
            <p:spPr bwMode="auto">
              <a:xfrm rot="1591251">
                <a:off x="1024218" y="2238316"/>
                <a:ext cx="1440000" cy="1080000"/>
              </a:xfrm>
              <a:custGeom>
                <a:avLst/>
                <a:gdLst/>
                <a:ahLst/>
                <a:cxnLst>
                  <a:cxn ang="0">
                    <a:pos x="0" y="312"/>
                  </a:cxn>
                  <a:cxn ang="0">
                    <a:pos x="8" y="474"/>
                  </a:cxn>
                  <a:cxn ang="0">
                    <a:pos x="32" y="634"/>
                  </a:cxn>
                  <a:cxn ang="0">
                    <a:pos x="72" y="786"/>
                  </a:cxn>
                  <a:cxn ang="0">
                    <a:pos x="126" y="934"/>
                  </a:cxn>
                  <a:cxn ang="0">
                    <a:pos x="192" y="1074"/>
                  </a:cxn>
                  <a:cxn ang="0">
                    <a:pos x="272" y="1206"/>
                  </a:cxn>
                  <a:cxn ang="0">
                    <a:pos x="364" y="1328"/>
                  </a:cxn>
                  <a:cxn ang="0">
                    <a:pos x="468" y="1442"/>
                  </a:cxn>
                  <a:cxn ang="0">
                    <a:pos x="580" y="1546"/>
                  </a:cxn>
                  <a:cxn ang="0">
                    <a:pos x="704" y="1638"/>
                  </a:cxn>
                  <a:cxn ang="0">
                    <a:pos x="836" y="1718"/>
                  </a:cxn>
                  <a:cxn ang="0">
                    <a:pos x="976" y="1784"/>
                  </a:cxn>
                  <a:cxn ang="0">
                    <a:pos x="1122" y="1838"/>
                  </a:cxn>
                  <a:cxn ang="0">
                    <a:pos x="1276" y="1878"/>
                  </a:cxn>
                  <a:cxn ang="0">
                    <a:pos x="1434" y="1902"/>
                  </a:cxn>
                  <a:cxn ang="0">
                    <a:pos x="1598" y="1912"/>
                  </a:cxn>
                  <a:cxn ang="0">
                    <a:pos x="1288" y="1594"/>
                  </a:cxn>
                  <a:cxn ang="0">
                    <a:pos x="1598" y="1276"/>
                  </a:cxn>
                  <a:cxn ang="0">
                    <a:pos x="1600" y="1272"/>
                  </a:cxn>
                  <a:cxn ang="0">
                    <a:pos x="1502" y="1266"/>
                  </a:cxn>
                  <a:cxn ang="0">
                    <a:pos x="1406" y="1252"/>
                  </a:cxn>
                  <a:cxn ang="0">
                    <a:pos x="1314" y="1228"/>
                  </a:cxn>
                  <a:cxn ang="0">
                    <a:pos x="1226" y="1196"/>
                  </a:cxn>
                  <a:cxn ang="0">
                    <a:pos x="1142" y="1156"/>
                  </a:cxn>
                  <a:cxn ang="0">
                    <a:pos x="1064" y="1108"/>
                  </a:cxn>
                  <a:cxn ang="0">
                    <a:pos x="990" y="1052"/>
                  </a:cxn>
                  <a:cxn ang="0">
                    <a:pos x="922" y="990"/>
                  </a:cxn>
                  <a:cxn ang="0">
                    <a:pos x="860" y="922"/>
                  </a:cxn>
                  <a:cxn ang="0">
                    <a:pos x="804" y="848"/>
                  </a:cxn>
                  <a:cxn ang="0">
                    <a:pos x="756" y="770"/>
                  </a:cxn>
                  <a:cxn ang="0">
                    <a:pos x="716" y="686"/>
                  </a:cxn>
                  <a:cxn ang="0">
                    <a:pos x="684" y="598"/>
                  </a:cxn>
                  <a:cxn ang="0">
                    <a:pos x="660" y="504"/>
                  </a:cxn>
                  <a:cxn ang="0">
                    <a:pos x="644" y="410"/>
                  </a:cxn>
                  <a:cxn ang="0">
                    <a:pos x="640" y="312"/>
                  </a:cxn>
                  <a:cxn ang="0">
                    <a:pos x="480" y="154"/>
                  </a:cxn>
                  <a:cxn ang="0">
                    <a:pos x="162" y="154"/>
                  </a:cxn>
                  <a:cxn ang="0">
                    <a:pos x="0" y="312"/>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rgbClr val="FFFFFF">
                  <a:lumMod val="50000"/>
                </a:srgbClr>
              </a:solidFill>
              <a:ln w="38100" cmpd="sng">
                <a:no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Arial"/>
                  <a:ea typeface="+mn-ea"/>
                  <a:cs typeface="+mn-cs"/>
                </a:endParaRPr>
              </a:p>
            </p:txBody>
          </p:sp>
        </p:grpSp>
      </p:grpSp>
      <p:sp>
        <p:nvSpPr>
          <p:cNvPr id="15" name="TextBox 14"/>
          <p:cNvSpPr txBox="1"/>
          <p:nvPr/>
        </p:nvSpPr>
        <p:spPr>
          <a:xfrm>
            <a:off x="5695178" y="2420888"/>
            <a:ext cx="2215005" cy="261610"/>
          </a:xfrm>
          <a:prstGeom prst="rect">
            <a:avLst/>
          </a:prstGeom>
          <a:noFill/>
        </p:spPr>
        <p:txBody>
          <a:bodyPr wrap="square" rtlCol="0">
            <a:spAutoFit/>
          </a:bodyPr>
          <a:lstStyle/>
          <a:p>
            <a:r>
              <a:rPr lang="en-CA" sz="1100" b="1" dirty="0" smtClean="0"/>
              <a:t>Communicate Risk</a:t>
            </a:r>
            <a:endParaRPr lang="en-CA" sz="1100" b="1" dirty="0"/>
          </a:p>
        </p:txBody>
      </p:sp>
      <p:sp>
        <p:nvSpPr>
          <p:cNvPr id="16" name="TextBox 15"/>
          <p:cNvSpPr txBox="1"/>
          <p:nvPr/>
        </p:nvSpPr>
        <p:spPr>
          <a:xfrm>
            <a:off x="6179049" y="2852936"/>
            <a:ext cx="1496349" cy="261610"/>
          </a:xfrm>
          <a:prstGeom prst="rect">
            <a:avLst/>
          </a:prstGeom>
          <a:noFill/>
        </p:spPr>
        <p:txBody>
          <a:bodyPr wrap="square" rtlCol="0">
            <a:spAutoFit/>
          </a:bodyPr>
          <a:lstStyle/>
          <a:p>
            <a:r>
              <a:rPr lang="en-CA" sz="1100" b="1" dirty="0" smtClean="0"/>
              <a:t>Identify Risk</a:t>
            </a:r>
            <a:endParaRPr lang="en-CA" sz="1100" b="1" dirty="0"/>
          </a:p>
        </p:txBody>
      </p:sp>
      <p:sp>
        <p:nvSpPr>
          <p:cNvPr id="17" name="TextBox 16"/>
          <p:cNvSpPr txBox="1"/>
          <p:nvPr/>
        </p:nvSpPr>
        <p:spPr>
          <a:xfrm rot="18832806">
            <a:off x="6658265" y="3623808"/>
            <a:ext cx="1142663" cy="261610"/>
          </a:xfrm>
          <a:prstGeom prst="rect">
            <a:avLst/>
          </a:prstGeom>
          <a:noFill/>
        </p:spPr>
        <p:txBody>
          <a:bodyPr wrap="square" rtlCol="0">
            <a:spAutoFit/>
          </a:bodyPr>
          <a:lstStyle/>
          <a:p>
            <a:r>
              <a:rPr lang="en-CA" sz="1100" b="1" dirty="0" smtClean="0"/>
              <a:t>Assess Risk</a:t>
            </a:r>
            <a:endParaRPr lang="en-CA" sz="1100" b="1" dirty="0"/>
          </a:p>
        </p:txBody>
      </p:sp>
      <p:sp>
        <p:nvSpPr>
          <p:cNvPr id="18" name="TextBox 17"/>
          <p:cNvSpPr txBox="1"/>
          <p:nvPr/>
        </p:nvSpPr>
        <p:spPr>
          <a:xfrm rot="3334264">
            <a:off x="5549909" y="3507224"/>
            <a:ext cx="1496349" cy="261610"/>
          </a:xfrm>
          <a:prstGeom prst="rect">
            <a:avLst/>
          </a:prstGeom>
          <a:noFill/>
        </p:spPr>
        <p:txBody>
          <a:bodyPr wrap="square" rtlCol="0">
            <a:spAutoFit/>
          </a:bodyPr>
          <a:lstStyle/>
          <a:p>
            <a:r>
              <a:rPr lang="en-CA" sz="1100" b="1" dirty="0" smtClean="0"/>
              <a:t>Mitigate Risk</a:t>
            </a:r>
            <a:endParaRPr lang="en-CA" sz="1100" b="1" dirty="0"/>
          </a:p>
        </p:txBody>
      </p:sp>
      <p:grpSp>
        <p:nvGrpSpPr>
          <p:cNvPr id="7" name="Group 17"/>
          <p:cNvGrpSpPr/>
          <p:nvPr/>
        </p:nvGrpSpPr>
        <p:grpSpPr>
          <a:xfrm>
            <a:off x="4788024" y="5265204"/>
            <a:ext cx="3811661" cy="838201"/>
            <a:chOff x="5008166" y="548680"/>
            <a:chExt cx="3811661" cy="838201"/>
          </a:xfrm>
        </p:grpSpPr>
        <p:sp>
          <p:nvSpPr>
            <p:cNvPr id="20" name="Rounded Rectangle 19"/>
            <p:cNvSpPr/>
            <p:nvPr/>
          </p:nvSpPr>
          <p:spPr>
            <a:xfrm>
              <a:off x="5008166" y="548680"/>
              <a:ext cx="3811661"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914400" algn="l"/>
              <a:r>
                <a:rPr lang="en-CA" sz="1200" dirty="0" smtClean="0">
                  <a:solidFill>
                    <a:schemeClr val="tx1"/>
                  </a:solidFill>
                </a:rPr>
                <a:t>Communication is the all-encompassing activity in risk management. Don’t neglect it, or risk management efforts will fail.</a:t>
              </a:r>
            </a:p>
          </p:txBody>
        </p:sp>
        <p:pic>
          <p:nvPicPr>
            <p:cNvPr id="21" name="Picture 20" descr="insight.png"/>
            <p:cNvPicPr>
              <a:picLocks noChangeAspect="1"/>
            </p:cNvPicPr>
            <p:nvPr/>
          </p:nvPicPr>
          <p:blipFill>
            <a:blip r:embed="rId5" cstate="print"/>
            <a:stretch>
              <a:fillRect/>
            </a:stretch>
          </p:blipFill>
          <p:spPr>
            <a:xfrm>
              <a:off x="5008166" y="548680"/>
              <a:ext cx="1000207" cy="838201"/>
            </a:xfrm>
            <a:prstGeom prst="rect">
              <a:avLst/>
            </a:prstGeom>
          </p:spPr>
        </p:pic>
      </p:grpSp>
      <p:grpSp>
        <p:nvGrpSpPr>
          <p:cNvPr id="8" name="Group 85"/>
          <p:cNvGrpSpPr/>
          <p:nvPr/>
        </p:nvGrpSpPr>
        <p:grpSpPr>
          <a:xfrm>
            <a:off x="8136397" y="332656"/>
            <a:ext cx="684075" cy="684075"/>
            <a:chOff x="2555776" y="3284984"/>
            <a:chExt cx="2556284" cy="2556284"/>
          </a:xfrm>
          <a:solidFill>
            <a:schemeClr val="accent2">
              <a:lumMod val="20000"/>
              <a:lumOff val="80000"/>
            </a:schemeClr>
          </a:solidFill>
        </p:grpSpPr>
        <p:sp>
          <p:nvSpPr>
            <p:cNvPr id="23" name="Oval 22"/>
            <p:cNvSpPr/>
            <p:nvPr>
              <p:custDataLst>
                <p:tags r:id="rId1"/>
              </p:custDataLst>
            </p:nvPr>
          </p:nvSpPr>
          <p:spPr>
            <a:xfrm>
              <a:off x="2555776" y="3284984"/>
              <a:ext cx="2556284" cy="2556284"/>
            </a:xfrm>
            <a:prstGeom prst="ellipse">
              <a:avLst/>
            </a:prstGeom>
            <a:solidFill>
              <a:schemeClr val="accent1">
                <a:lumMod val="40000"/>
                <a:lumOff val="60000"/>
              </a:schemeClr>
            </a:solidFill>
            <a:ln w="12700" cap="flat" cmpd="sng" algn="ctr">
              <a:solidFill>
                <a:schemeClr val="accent1">
                  <a:shade val="50000"/>
                </a:schemeClr>
              </a:solidFill>
              <a:prstDash val="solid"/>
            </a:ln>
            <a:effectLst/>
          </p:spPr>
          <p:txBody>
            <a:bodyPr rtlCol="0" anchor="ctr"/>
            <a:lstStyle/>
            <a:p>
              <a:pPr fontAlgn="auto">
                <a:spcBef>
                  <a:spcPts val="0"/>
                </a:spcBef>
                <a:spcAft>
                  <a:spcPts val="0"/>
                </a:spcAft>
                <a:defRPr/>
              </a:pPr>
              <a:endParaRPr lang="en-CA" kern="0" dirty="0">
                <a:solidFill>
                  <a:srgbClr val="FFFFFF"/>
                </a:solidFill>
                <a:latin typeface="Arial"/>
              </a:endParaRPr>
            </a:p>
          </p:txBody>
        </p:sp>
        <p:grpSp>
          <p:nvGrpSpPr>
            <p:cNvPr id="10" name="Group 35"/>
            <p:cNvGrpSpPr/>
            <p:nvPr/>
          </p:nvGrpSpPr>
          <p:grpSpPr>
            <a:xfrm>
              <a:off x="2706440" y="3658476"/>
              <a:ext cx="2174369" cy="1619105"/>
              <a:chOff x="1024218" y="1778669"/>
              <a:chExt cx="2174369" cy="1619105"/>
            </a:xfrm>
            <a:grpFill/>
          </p:grpSpPr>
          <p:sp>
            <p:nvSpPr>
              <p:cNvPr id="25" name="Oval 24"/>
              <p:cNvSpPr/>
              <p:nvPr/>
            </p:nvSpPr>
            <p:spPr>
              <a:xfrm>
                <a:off x="1554657" y="2269273"/>
                <a:ext cx="1152128" cy="864096"/>
              </a:xfrm>
              <a:prstGeom prst="ellipse">
                <a:avLst/>
              </a:prstGeom>
              <a:grpFill/>
              <a:ln w="12700" cap="flat" cmpd="sng" algn="ctr">
                <a:solidFill>
                  <a:schemeClr val="accent1">
                    <a:shade val="50000"/>
                  </a:scheme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sz="1200" i="1" kern="0" dirty="0">
                  <a:solidFill>
                    <a:srgbClr val="333333"/>
                  </a:solidFill>
                </a:endParaRPr>
              </a:p>
            </p:txBody>
          </p:sp>
          <p:sp>
            <p:nvSpPr>
              <p:cNvPr id="26" name="Freeform 6"/>
              <p:cNvSpPr>
                <a:spLocks/>
              </p:cNvSpPr>
              <p:nvPr/>
            </p:nvSpPr>
            <p:spPr bwMode="auto">
              <a:xfrm rot="20535687">
                <a:off x="1758587" y="2317774"/>
                <a:ext cx="1440000" cy="1080000"/>
              </a:xfrm>
              <a:custGeom>
                <a:avLst/>
                <a:gdLst/>
                <a:ahLst/>
                <a:cxnLst>
                  <a:cxn ang="0">
                    <a:pos x="312" y="1600"/>
                  </a:cxn>
                  <a:cxn ang="0">
                    <a:pos x="476" y="1592"/>
                  </a:cxn>
                  <a:cxn ang="0">
                    <a:pos x="634" y="1566"/>
                  </a:cxn>
                  <a:cxn ang="0">
                    <a:pos x="788" y="1528"/>
                  </a:cxn>
                  <a:cxn ang="0">
                    <a:pos x="934" y="1474"/>
                  </a:cxn>
                  <a:cxn ang="0">
                    <a:pos x="1074" y="1406"/>
                  </a:cxn>
                  <a:cxn ang="0">
                    <a:pos x="1206" y="1326"/>
                  </a:cxn>
                  <a:cxn ang="0">
                    <a:pos x="1330" y="1234"/>
                  </a:cxn>
                  <a:cxn ang="0">
                    <a:pos x="1442" y="1132"/>
                  </a:cxn>
                  <a:cxn ang="0">
                    <a:pos x="1546" y="1018"/>
                  </a:cxn>
                  <a:cxn ang="0">
                    <a:pos x="1638" y="896"/>
                  </a:cxn>
                  <a:cxn ang="0">
                    <a:pos x="1718" y="764"/>
                  </a:cxn>
                  <a:cxn ang="0">
                    <a:pos x="1786" y="624"/>
                  </a:cxn>
                  <a:cxn ang="0">
                    <a:pos x="1840" y="478"/>
                  </a:cxn>
                  <a:cxn ang="0">
                    <a:pos x="1880" y="324"/>
                  </a:cxn>
                  <a:cxn ang="0">
                    <a:pos x="1904" y="166"/>
                  </a:cxn>
                  <a:cxn ang="0">
                    <a:pos x="1912" y="2"/>
                  </a:cxn>
                  <a:cxn ang="0">
                    <a:pos x="1594" y="312"/>
                  </a:cxn>
                  <a:cxn ang="0">
                    <a:pos x="1276" y="2"/>
                  </a:cxn>
                  <a:cxn ang="0">
                    <a:pos x="1272" y="0"/>
                  </a:cxn>
                  <a:cxn ang="0">
                    <a:pos x="1268" y="98"/>
                  </a:cxn>
                  <a:cxn ang="0">
                    <a:pos x="1252" y="192"/>
                  </a:cxn>
                  <a:cxn ang="0">
                    <a:pos x="1228" y="284"/>
                  </a:cxn>
                  <a:cxn ang="0">
                    <a:pos x="1196" y="374"/>
                  </a:cxn>
                  <a:cxn ang="0">
                    <a:pos x="1156" y="458"/>
                  </a:cxn>
                  <a:cxn ang="0">
                    <a:pos x="1108" y="536"/>
                  </a:cxn>
                  <a:cxn ang="0">
                    <a:pos x="1052" y="610"/>
                  </a:cxn>
                  <a:cxn ang="0">
                    <a:pos x="992" y="678"/>
                  </a:cxn>
                  <a:cxn ang="0">
                    <a:pos x="922" y="740"/>
                  </a:cxn>
                  <a:cxn ang="0">
                    <a:pos x="848" y="796"/>
                  </a:cxn>
                  <a:cxn ang="0">
                    <a:pos x="770" y="844"/>
                  </a:cxn>
                  <a:cxn ang="0">
                    <a:pos x="686" y="884"/>
                  </a:cxn>
                  <a:cxn ang="0">
                    <a:pos x="598" y="916"/>
                  </a:cxn>
                  <a:cxn ang="0">
                    <a:pos x="506" y="940"/>
                  </a:cxn>
                  <a:cxn ang="0">
                    <a:pos x="410" y="954"/>
                  </a:cxn>
                  <a:cxn ang="0">
                    <a:pos x="312" y="960"/>
                  </a:cxn>
                  <a:cxn ang="0">
                    <a:pos x="156" y="1120"/>
                  </a:cxn>
                  <a:cxn ang="0">
                    <a:pos x="156" y="1438"/>
                  </a:cxn>
                  <a:cxn ang="0">
                    <a:pos x="312" y="1600"/>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sp>
            <p:nvSpPr>
              <p:cNvPr id="27" name="Freeform 26"/>
              <p:cNvSpPr>
                <a:spLocks/>
              </p:cNvSpPr>
              <p:nvPr/>
            </p:nvSpPr>
            <p:spPr bwMode="auto">
              <a:xfrm rot="19822024">
                <a:off x="1485599" y="1778669"/>
                <a:ext cx="1438255" cy="1080000"/>
              </a:xfrm>
              <a:custGeom>
                <a:avLst/>
                <a:gdLst/>
                <a:ahLst/>
                <a:cxnLst>
                  <a:cxn ang="0">
                    <a:pos x="1600" y="1600"/>
                  </a:cxn>
                  <a:cxn ang="0">
                    <a:pos x="1592" y="1436"/>
                  </a:cxn>
                  <a:cxn ang="0">
                    <a:pos x="1568" y="1278"/>
                  </a:cxn>
                  <a:cxn ang="0">
                    <a:pos x="1528" y="1124"/>
                  </a:cxn>
                  <a:cxn ang="0">
                    <a:pos x="1474" y="978"/>
                  </a:cxn>
                  <a:cxn ang="0">
                    <a:pos x="1408" y="838"/>
                  </a:cxn>
                  <a:cxn ang="0">
                    <a:pos x="1328" y="706"/>
                  </a:cxn>
                  <a:cxn ang="0">
                    <a:pos x="1236" y="582"/>
                  </a:cxn>
                  <a:cxn ang="0">
                    <a:pos x="1132" y="470"/>
                  </a:cxn>
                  <a:cxn ang="0">
                    <a:pos x="1020" y="366"/>
                  </a:cxn>
                  <a:cxn ang="0">
                    <a:pos x="896" y="274"/>
                  </a:cxn>
                  <a:cxn ang="0">
                    <a:pos x="764" y="194"/>
                  </a:cxn>
                  <a:cxn ang="0">
                    <a:pos x="624" y="126"/>
                  </a:cxn>
                  <a:cxn ang="0">
                    <a:pos x="478" y="72"/>
                  </a:cxn>
                  <a:cxn ang="0">
                    <a:pos x="324" y="32"/>
                  </a:cxn>
                  <a:cxn ang="0">
                    <a:pos x="166" y="8"/>
                  </a:cxn>
                  <a:cxn ang="0">
                    <a:pos x="2" y="0"/>
                  </a:cxn>
                  <a:cxn ang="0">
                    <a:pos x="312" y="318"/>
                  </a:cxn>
                  <a:cxn ang="0">
                    <a:pos x="2" y="636"/>
                  </a:cxn>
                  <a:cxn ang="0">
                    <a:pos x="0" y="640"/>
                  </a:cxn>
                  <a:cxn ang="0">
                    <a:pos x="98" y="644"/>
                  </a:cxn>
                  <a:cxn ang="0">
                    <a:pos x="194" y="660"/>
                  </a:cxn>
                  <a:cxn ang="0">
                    <a:pos x="286" y="684"/>
                  </a:cxn>
                  <a:cxn ang="0">
                    <a:pos x="374" y="716"/>
                  </a:cxn>
                  <a:cxn ang="0">
                    <a:pos x="458" y="756"/>
                  </a:cxn>
                  <a:cxn ang="0">
                    <a:pos x="536" y="804"/>
                  </a:cxn>
                  <a:cxn ang="0">
                    <a:pos x="610" y="860"/>
                  </a:cxn>
                  <a:cxn ang="0">
                    <a:pos x="678" y="920"/>
                  </a:cxn>
                  <a:cxn ang="0">
                    <a:pos x="740" y="990"/>
                  </a:cxn>
                  <a:cxn ang="0">
                    <a:pos x="796" y="1064"/>
                  </a:cxn>
                  <a:cxn ang="0">
                    <a:pos x="844" y="1142"/>
                  </a:cxn>
                  <a:cxn ang="0">
                    <a:pos x="884" y="1226"/>
                  </a:cxn>
                  <a:cxn ang="0">
                    <a:pos x="916" y="1314"/>
                  </a:cxn>
                  <a:cxn ang="0">
                    <a:pos x="940" y="1406"/>
                  </a:cxn>
                  <a:cxn ang="0">
                    <a:pos x="956" y="1502"/>
                  </a:cxn>
                  <a:cxn ang="0">
                    <a:pos x="960" y="1600"/>
                  </a:cxn>
                  <a:cxn ang="0">
                    <a:pos x="1120" y="1756"/>
                  </a:cxn>
                  <a:cxn ang="0">
                    <a:pos x="1438" y="1756"/>
                  </a:cxn>
                  <a:cxn ang="0">
                    <a:pos x="1600" y="1600"/>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auto">
                  <a:spcBef>
                    <a:spcPts val="0"/>
                  </a:spcBef>
                  <a:spcAft>
                    <a:spcPts val="0"/>
                  </a:spcAft>
                  <a:defRPr/>
                </a:pPr>
                <a:endParaRPr lang="en-CA" kern="0" dirty="0">
                  <a:solidFill>
                    <a:sysClr val="windowText" lastClr="000000"/>
                  </a:solidFill>
                </a:endParaRPr>
              </a:p>
            </p:txBody>
          </p:sp>
          <p:sp>
            <p:nvSpPr>
              <p:cNvPr id="28" name="Freeform 27"/>
              <p:cNvSpPr>
                <a:spLocks/>
              </p:cNvSpPr>
              <p:nvPr/>
            </p:nvSpPr>
            <p:spPr bwMode="auto">
              <a:xfrm rot="1591251">
                <a:off x="1024218" y="2238316"/>
                <a:ext cx="1440000" cy="1080000"/>
              </a:xfrm>
              <a:custGeom>
                <a:avLst/>
                <a:gdLst/>
                <a:ahLst/>
                <a:cxnLst>
                  <a:cxn ang="0">
                    <a:pos x="0" y="312"/>
                  </a:cxn>
                  <a:cxn ang="0">
                    <a:pos x="8" y="474"/>
                  </a:cxn>
                  <a:cxn ang="0">
                    <a:pos x="32" y="634"/>
                  </a:cxn>
                  <a:cxn ang="0">
                    <a:pos x="72" y="786"/>
                  </a:cxn>
                  <a:cxn ang="0">
                    <a:pos x="126" y="934"/>
                  </a:cxn>
                  <a:cxn ang="0">
                    <a:pos x="192" y="1074"/>
                  </a:cxn>
                  <a:cxn ang="0">
                    <a:pos x="272" y="1206"/>
                  </a:cxn>
                  <a:cxn ang="0">
                    <a:pos x="364" y="1328"/>
                  </a:cxn>
                  <a:cxn ang="0">
                    <a:pos x="468" y="1442"/>
                  </a:cxn>
                  <a:cxn ang="0">
                    <a:pos x="580" y="1546"/>
                  </a:cxn>
                  <a:cxn ang="0">
                    <a:pos x="704" y="1638"/>
                  </a:cxn>
                  <a:cxn ang="0">
                    <a:pos x="836" y="1718"/>
                  </a:cxn>
                  <a:cxn ang="0">
                    <a:pos x="976" y="1784"/>
                  </a:cxn>
                  <a:cxn ang="0">
                    <a:pos x="1122" y="1838"/>
                  </a:cxn>
                  <a:cxn ang="0">
                    <a:pos x="1276" y="1878"/>
                  </a:cxn>
                  <a:cxn ang="0">
                    <a:pos x="1434" y="1902"/>
                  </a:cxn>
                  <a:cxn ang="0">
                    <a:pos x="1598" y="1912"/>
                  </a:cxn>
                  <a:cxn ang="0">
                    <a:pos x="1288" y="1594"/>
                  </a:cxn>
                  <a:cxn ang="0">
                    <a:pos x="1598" y="1276"/>
                  </a:cxn>
                  <a:cxn ang="0">
                    <a:pos x="1600" y="1272"/>
                  </a:cxn>
                  <a:cxn ang="0">
                    <a:pos x="1502" y="1266"/>
                  </a:cxn>
                  <a:cxn ang="0">
                    <a:pos x="1406" y="1252"/>
                  </a:cxn>
                  <a:cxn ang="0">
                    <a:pos x="1314" y="1228"/>
                  </a:cxn>
                  <a:cxn ang="0">
                    <a:pos x="1226" y="1196"/>
                  </a:cxn>
                  <a:cxn ang="0">
                    <a:pos x="1142" y="1156"/>
                  </a:cxn>
                  <a:cxn ang="0">
                    <a:pos x="1064" y="1108"/>
                  </a:cxn>
                  <a:cxn ang="0">
                    <a:pos x="990" y="1052"/>
                  </a:cxn>
                  <a:cxn ang="0">
                    <a:pos x="922" y="990"/>
                  </a:cxn>
                  <a:cxn ang="0">
                    <a:pos x="860" y="922"/>
                  </a:cxn>
                  <a:cxn ang="0">
                    <a:pos x="804" y="848"/>
                  </a:cxn>
                  <a:cxn ang="0">
                    <a:pos x="756" y="770"/>
                  </a:cxn>
                  <a:cxn ang="0">
                    <a:pos x="716" y="686"/>
                  </a:cxn>
                  <a:cxn ang="0">
                    <a:pos x="684" y="598"/>
                  </a:cxn>
                  <a:cxn ang="0">
                    <a:pos x="660" y="504"/>
                  </a:cxn>
                  <a:cxn ang="0">
                    <a:pos x="644" y="410"/>
                  </a:cxn>
                  <a:cxn ang="0">
                    <a:pos x="640" y="312"/>
                  </a:cxn>
                  <a:cxn ang="0">
                    <a:pos x="480" y="154"/>
                  </a:cxn>
                  <a:cxn ang="0">
                    <a:pos x="162" y="154"/>
                  </a:cxn>
                  <a:cxn ang="0">
                    <a:pos x="0" y="312"/>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grpSp>
      </p:grpSp>
    </p:spTree>
    <p:extLst>
      <p:ext uri="{BB962C8B-B14F-4D97-AF65-F5344CB8AC3E}">
        <p14:creationId xmlns:p14="http://schemas.microsoft.com/office/powerpoint/2010/main" val="193540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7" name="think-cell Slide" r:id="rId16" imgW="360" imgH="360" progId="">
                  <p:embed/>
                </p:oleObj>
              </mc:Choice>
              <mc:Fallback>
                <p:oleObj name="think-cell Slide" r:id="rId16" imgW="360" imgH="360" progId="">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08580" name="Picture 4"/>
          <p:cNvPicPr>
            <a:picLocks noChangeAspect="1" noChangeArrowheads="1"/>
          </p:cNvPicPr>
          <p:nvPr>
            <p:custDataLst>
              <p:tags r:id="rId3"/>
            </p:custDataLst>
          </p:nvPr>
        </p:nvPicPr>
        <p:blipFill>
          <a:blip r:embed="rId18" cstate="print"/>
          <a:srcRect/>
          <a:stretch>
            <a:fillRect/>
          </a:stretch>
        </p:blipFill>
        <p:spPr bwMode="auto">
          <a:xfrm>
            <a:off x="4658936" y="2636904"/>
            <a:ext cx="4197540" cy="3708420"/>
          </a:xfrm>
          <a:prstGeom prst="rect">
            <a:avLst/>
          </a:prstGeom>
          <a:noFill/>
          <a:ln w="9525">
            <a:noFill/>
            <a:miter lim="800000"/>
            <a:headEnd/>
            <a:tailEnd/>
          </a:ln>
        </p:spPr>
      </p:pic>
      <p:sp>
        <p:nvSpPr>
          <p:cNvPr id="4" name="Text Placeholder 3"/>
          <p:cNvSpPr>
            <a:spLocks noGrp="1"/>
          </p:cNvSpPr>
          <p:nvPr>
            <p:ph type="body" sz="quarter" idx="16"/>
            <p:custDataLst>
              <p:tags r:id="rId4"/>
            </p:custDataLst>
          </p:nvPr>
        </p:nvSpPr>
        <p:spPr>
          <a:xfrm>
            <a:off x="246859" y="1398406"/>
            <a:ext cx="4372872" cy="3092708"/>
          </a:xfrm>
        </p:spPr>
        <p:txBody>
          <a:bodyPr anchor="t" anchorCtr="0"/>
          <a:lstStyle/>
          <a:p>
            <a:pPr marL="0" indent="0">
              <a:buNone/>
            </a:pPr>
            <a:r>
              <a:rPr lang="en-CA" b="1" dirty="0" smtClean="0"/>
              <a:t>Use the </a:t>
            </a:r>
            <a:r>
              <a:rPr lang="en-CA" b="1" dirty="0" smtClean="0">
                <a:hlinkClick r:id="rId19"/>
              </a:rPr>
              <a:t>WCO IT Risk Profile Tool</a:t>
            </a:r>
            <a:r>
              <a:rPr lang="en-CA" b="1" dirty="0" smtClean="0"/>
              <a:t> </a:t>
            </a:r>
            <a:r>
              <a:rPr lang="en-CA" dirty="0" smtClean="0"/>
              <a:t>to show the business how each risk scenario is impacting the organization along with action plans to follow at a high level.</a:t>
            </a:r>
          </a:p>
          <a:p>
            <a:pPr marL="0" indent="0">
              <a:buNone/>
            </a:pPr>
            <a:r>
              <a:rPr lang="en-CA" dirty="0" smtClean="0"/>
              <a:t/>
            </a:r>
            <a:br>
              <a:rPr lang="en-CA" dirty="0" smtClean="0"/>
            </a:br>
            <a:r>
              <a:rPr lang="en-CA" b="1" dirty="0" smtClean="0"/>
              <a:t>Use this tab to show the business that IT has done their homework.</a:t>
            </a:r>
            <a:r>
              <a:rPr lang="en-CA" dirty="0" smtClean="0"/>
              <a:t> Showing the business where the organization faces the greatest severity of risk, and recommended actions at a high level is another step in communicating risk. When the business sees IT is prepared with dashboards, they will have more confidence in IT for targeting the correct risks with the appropriate mitigation strategies for each risk. This will increase the business’ chances of funding, and supporting mitigation efforts.</a:t>
            </a:r>
          </a:p>
        </p:txBody>
      </p:sp>
      <p:sp>
        <p:nvSpPr>
          <p:cNvPr id="8" name="Title 2"/>
          <p:cNvSpPr>
            <a:spLocks noGrp="1"/>
          </p:cNvSpPr>
          <p:nvPr>
            <p:ph type="title"/>
            <p:custDataLst>
              <p:tags r:id="rId5"/>
            </p:custDataLst>
          </p:nvPr>
        </p:nvSpPr>
        <p:spPr>
          <a:xfrm>
            <a:off x="185732" y="245368"/>
            <a:ext cx="8226864" cy="864096"/>
          </a:xfrm>
        </p:spPr>
        <p:txBody>
          <a:bodyPr/>
          <a:lstStyle/>
          <a:p>
            <a:r>
              <a:rPr lang="en-CA" dirty="0" smtClean="0"/>
              <a:t>Present the breakdown of risk to the business using the dashboards in Info-Tech’s </a:t>
            </a:r>
            <a:r>
              <a:rPr lang="en-CA" dirty="0" smtClean="0">
                <a:hlinkClick r:id="rId19"/>
              </a:rPr>
              <a:t>WCO IT Risk Profile Tool</a:t>
            </a:r>
            <a:endParaRPr lang="en-CA" dirty="0"/>
          </a:p>
        </p:txBody>
      </p:sp>
      <p:pic>
        <p:nvPicPr>
          <p:cNvPr id="9" name="Picture 8" descr="tool.wmf"/>
          <p:cNvPicPr>
            <a:picLocks noChangeAspect="1"/>
          </p:cNvPicPr>
          <p:nvPr>
            <p:custDataLst>
              <p:tags r:id="rId6"/>
            </p:custDataLst>
          </p:nvPr>
        </p:nvPicPr>
        <p:blipFill>
          <a:blip r:embed="rId20" cstate="print"/>
          <a:stretch>
            <a:fillRect/>
          </a:stretch>
        </p:blipFill>
        <p:spPr>
          <a:xfrm>
            <a:off x="7657256" y="395340"/>
            <a:ext cx="633902" cy="614790"/>
          </a:xfrm>
          <a:prstGeom prst="rect">
            <a:avLst/>
          </a:prstGeom>
        </p:spPr>
      </p:pic>
      <p:sp>
        <p:nvSpPr>
          <p:cNvPr id="18" name="Rounded Rectangle 17"/>
          <p:cNvSpPr/>
          <p:nvPr>
            <p:custDataLst>
              <p:tags r:id="rId7"/>
            </p:custDataLst>
          </p:nvPr>
        </p:nvSpPr>
        <p:spPr>
          <a:xfrm>
            <a:off x="8028384" y="6255324"/>
            <a:ext cx="450000" cy="90000"/>
          </a:xfrm>
          <a:prstGeom prst="roundRect">
            <a:avLst/>
          </a:prstGeom>
          <a:noFill/>
          <a:ln w="254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Bent-Up Arrow 25"/>
          <p:cNvSpPr/>
          <p:nvPr>
            <p:custDataLst>
              <p:tags r:id="rId8"/>
            </p:custDataLst>
          </p:nvPr>
        </p:nvSpPr>
        <p:spPr>
          <a:xfrm rot="5400000">
            <a:off x="5670122" y="4053124"/>
            <a:ext cx="498110" cy="4218414"/>
          </a:xfrm>
          <a:prstGeom prst="bentUpArrow">
            <a:avLst>
              <a:gd name="adj1" fmla="val 17362"/>
              <a:gd name="adj2" fmla="val 22593"/>
              <a:gd name="adj3" fmla="val 31806"/>
            </a:avLst>
          </a:prstGeom>
          <a:solidFill>
            <a:srgbClr val="D17D08"/>
          </a:solidFill>
          <a:ln>
            <a:solidFill>
              <a:srgbClr val="224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custDataLst>
              <p:tags r:id="rId9"/>
            </p:custDataLst>
          </p:nvPr>
        </p:nvSpPr>
        <p:spPr>
          <a:xfrm>
            <a:off x="2447764" y="5175276"/>
            <a:ext cx="2174410" cy="738000"/>
          </a:xfrm>
          <a:prstGeom prst="rect">
            <a:avLst/>
          </a:prstGeom>
          <a:solidFill>
            <a:srgbClr val="224061"/>
          </a:solidFill>
          <a:ln>
            <a:no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Please ensure you are using the table on the tab labeled “6. Dashboards”.</a:t>
            </a:r>
          </a:p>
        </p:txBody>
      </p:sp>
      <p:grpSp>
        <p:nvGrpSpPr>
          <p:cNvPr id="5" name="Group 85"/>
          <p:cNvGrpSpPr/>
          <p:nvPr>
            <p:custDataLst>
              <p:tags r:id="rId10"/>
            </p:custDataLst>
          </p:nvPr>
        </p:nvGrpSpPr>
        <p:grpSpPr>
          <a:xfrm>
            <a:off x="8236408" y="335379"/>
            <a:ext cx="684075" cy="684075"/>
            <a:chOff x="2555776" y="3284984"/>
            <a:chExt cx="2556284" cy="2556284"/>
          </a:xfrm>
          <a:solidFill>
            <a:schemeClr val="accent2">
              <a:lumMod val="20000"/>
              <a:lumOff val="80000"/>
            </a:schemeClr>
          </a:solidFill>
        </p:grpSpPr>
        <p:sp>
          <p:nvSpPr>
            <p:cNvPr id="22" name="Oval 21"/>
            <p:cNvSpPr/>
            <p:nvPr>
              <p:custDataLst>
                <p:tags r:id="rId13"/>
              </p:custDataLst>
            </p:nvPr>
          </p:nvSpPr>
          <p:spPr>
            <a:xfrm>
              <a:off x="2555776" y="3284984"/>
              <a:ext cx="2556284" cy="2556284"/>
            </a:xfrm>
            <a:prstGeom prst="ellipse">
              <a:avLst/>
            </a:prstGeom>
            <a:solidFill>
              <a:schemeClr val="accent1">
                <a:lumMod val="40000"/>
                <a:lumOff val="60000"/>
              </a:schemeClr>
            </a:solidFill>
            <a:ln w="12700" cap="flat" cmpd="sng" algn="ctr">
              <a:solidFill>
                <a:schemeClr val="accent1">
                  <a:shade val="50000"/>
                </a:schemeClr>
              </a:solidFill>
              <a:prstDash val="solid"/>
            </a:ln>
            <a:effectLst/>
          </p:spPr>
          <p:txBody>
            <a:bodyPr rtlCol="0" anchor="ctr"/>
            <a:lstStyle/>
            <a:p>
              <a:pPr fontAlgn="auto">
                <a:spcBef>
                  <a:spcPts val="0"/>
                </a:spcBef>
                <a:spcAft>
                  <a:spcPts val="0"/>
                </a:spcAft>
                <a:defRPr/>
              </a:pPr>
              <a:endParaRPr lang="en-CA" kern="0" dirty="0">
                <a:solidFill>
                  <a:srgbClr val="FFFFFF"/>
                </a:solidFill>
                <a:latin typeface="Arial"/>
              </a:endParaRPr>
            </a:p>
          </p:txBody>
        </p:sp>
        <p:grpSp>
          <p:nvGrpSpPr>
            <p:cNvPr id="6" name="Group 35"/>
            <p:cNvGrpSpPr/>
            <p:nvPr/>
          </p:nvGrpSpPr>
          <p:grpSpPr>
            <a:xfrm>
              <a:off x="2706440" y="3658476"/>
              <a:ext cx="2174369" cy="1619105"/>
              <a:chOff x="1024218" y="1778669"/>
              <a:chExt cx="2174369" cy="1619105"/>
            </a:xfrm>
            <a:grpFill/>
          </p:grpSpPr>
          <p:sp>
            <p:nvSpPr>
              <p:cNvPr id="25" name="Oval 24"/>
              <p:cNvSpPr/>
              <p:nvPr/>
            </p:nvSpPr>
            <p:spPr>
              <a:xfrm>
                <a:off x="1554657" y="2269273"/>
                <a:ext cx="1152128" cy="864096"/>
              </a:xfrm>
              <a:prstGeom prst="ellipse">
                <a:avLst/>
              </a:prstGeom>
              <a:grpFill/>
              <a:ln w="12700" cap="flat" cmpd="sng" algn="ctr">
                <a:solidFill>
                  <a:schemeClr val="accent1">
                    <a:shade val="50000"/>
                  </a:scheme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sz="1200" i="1" kern="0" dirty="0">
                  <a:solidFill>
                    <a:srgbClr val="333333"/>
                  </a:solidFill>
                </a:endParaRPr>
              </a:p>
            </p:txBody>
          </p:sp>
          <p:sp>
            <p:nvSpPr>
              <p:cNvPr id="27" name="Freeform 6"/>
              <p:cNvSpPr>
                <a:spLocks/>
              </p:cNvSpPr>
              <p:nvPr/>
            </p:nvSpPr>
            <p:spPr bwMode="auto">
              <a:xfrm rot="20535687">
                <a:off x="1758587" y="2317774"/>
                <a:ext cx="1440000" cy="1080000"/>
              </a:xfrm>
              <a:custGeom>
                <a:avLst/>
                <a:gdLst/>
                <a:ahLst/>
                <a:cxnLst>
                  <a:cxn ang="0">
                    <a:pos x="312" y="1600"/>
                  </a:cxn>
                  <a:cxn ang="0">
                    <a:pos x="476" y="1592"/>
                  </a:cxn>
                  <a:cxn ang="0">
                    <a:pos x="634" y="1566"/>
                  </a:cxn>
                  <a:cxn ang="0">
                    <a:pos x="788" y="1528"/>
                  </a:cxn>
                  <a:cxn ang="0">
                    <a:pos x="934" y="1474"/>
                  </a:cxn>
                  <a:cxn ang="0">
                    <a:pos x="1074" y="1406"/>
                  </a:cxn>
                  <a:cxn ang="0">
                    <a:pos x="1206" y="1326"/>
                  </a:cxn>
                  <a:cxn ang="0">
                    <a:pos x="1330" y="1234"/>
                  </a:cxn>
                  <a:cxn ang="0">
                    <a:pos x="1442" y="1132"/>
                  </a:cxn>
                  <a:cxn ang="0">
                    <a:pos x="1546" y="1018"/>
                  </a:cxn>
                  <a:cxn ang="0">
                    <a:pos x="1638" y="896"/>
                  </a:cxn>
                  <a:cxn ang="0">
                    <a:pos x="1718" y="764"/>
                  </a:cxn>
                  <a:cxn ang="0">
                    <a:pos x="1786" y="624"/>
                  </a:cxn>
                  <a:cxn ang="0">
                    <a:pos x="1840" y="478"/>
                  </a:cxn>
                  <a:cxn ang="0">
                    <a:pos x="1880" y="324"/>
                  </a:cxn>
                  <a:cxn ang="0">
                    <a:pos x="1904" y="166"/>
                  </a:cxn>
                  <a:cxn ang="0">
                    <a:pos x="1912" y="2"/>
                  </a:cxn>
                  <a:cxn ang="0">
                    <a:pos x="1594" y="312"/>
                  </a:cxn>
                  <a:cxn ang="0">
                    <a:pos x="1276" y="2"/>
                  </a:cxn>
                  <a:cxn ang="0">
                    <a:pos x="1272" y="0"/>
                  </a:cxn>
                  <a:cxn ang="0">
                    <a:pos x="1268" y="98"/>
                  </a:cxn>
                  <a:cxn ang="0">
                    <a:pos x="1252" y="192"/>
                  </a:cxn>
                  <a:cxn ang="0">
                    <a:pos x="1228" y="284"/>
                  </a:cxn>
                  <a:cxn ang="0">
                    <a:pos x="1196" y="374"/>
                  </a:cxn>
                  <a:cxn ang="0">
                    <a:pos x="1156" y="458"/>
                  </a:cxn>
                  <a:cxn ang="0">
                    <a:pos x="1108" y="536"/>
                  </a:cxn>
                  <a:cxn ang="0">
                    <a:pos x="1052" y="610"/>
                  </a:cxn>
                  <a:cxn ang="0">
                    <a:pos x="992" y="678"/>
                  </a:cxn>
                  <a:cxn ang="0">
                    <a:pos x="922" y="740"/>
                  </a:cxn>
                  <a:cxn ang="0">
                    <a:pos x="848" y="796"/>
                  </a:cxn>
                  <a:cxn ang="0">
                    <a:pos x="770" y="844"/>
                  </a:cxn>
                  <a:cxn ang="0">
                    <a:pos x="686" y="884"/>
                  </a:cxn>
                  <a:cxn ang="0">
                    <a:pos x="598" y="916"/>
                  </a:cxn>
                  <a:cxn ang="0">
                    <a:pos x="506" y="940"/>
                  </a:cxn>
                  <a:cxn ang="0">
                    <a:pos x="410" y="954"/>
                  </a:cxn>
                  <a:cxn ang="0">
                    <a:pos x="312" y="960"/>
                  </a:cxn>
                  <a:cxn ang="0">
                    <a:pos x="156" y="1120"/>
                  </a:cxn>
                  <a:cxn ang="0">
                    <a:pos x="156" y="1438"/>
                  </a:cxn>
                  <a:cxn ang="0">
                    <a:pos x="312" y="1600"/>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sp>
            <p:nvSpPr>
              <p:cNvPr id="28" name="Freeform 27"/>
              <p:cNvSpPr>
                <a:spLocks/>
              </p:cNvSpPr>
              <p:nvPr/>
            </p:nvSpPr>
            <p:spPr bwMode="auto">
              <a:xfrm rot="19822024">
                <a:off x="1485599" y="1778669"/>
                <a:ext cx="1438255" cy="1080000"/>
              </a:xfrm>
              <a:custGeom>
                <a:avLst/>
                <a:gdLst/>
                <a:ahLst/>
                <a:cxnLst>
                  <a:cxn ang="0">
                    <a:pos x="1600" y="1600"/>
                  </a:cxn>
                  <a:cxn ang="0">
                    <a:pos x="1592" y="1436"/>
                  </a:cxn>
                  <a:cxn ang="0">
                    <a:pos x="1568" y="1278"/>
                  </a:cxn>
                  <a:cxn ang="0">
                    <a:pos x="1528" y="1124"/>
                  </a:cxn>
                  <a:cxn ang="0">
                    <a:pos x="1474" y="978"/>
                  </a:cxn>
                  <a:cxn ang="0">
                    <a:pos x="1408" y="838"/>
                  </a:cxn>
                  <a:cxn ang="0">
                    <a:pos x="1328" y="706"/>
                  </a:cxn>
                  <a:cxn ang="0">
                    <a:pos x="1236" y="582"/>
                  </a:cxn>
                  <a:cxn ang="0">
                    <a:pos x="1132" y="470"/>
                  </a:cxn>
                  <a:cxn ang="0">
                    <a:pos x="1020" y="366"/>
                  </a:cxn>
                  <a:cxn ang="0">
                    <a:pos x="896" y="274"/>
                  </a:cxn>
                  <a:cxn ang="0">
                    <a:pos x="764" y="194"/>
                  </a:cxn>
                  <a:cxn ang="0">
                    <a:pos x="624" y="126"/>
                  </a:cxn>
                  <a:cxn ang="0">
                    <a:pos x="478" y="72"/>
                  </a:cxn>
                  <a:cxn ang="0">
                    <a:pos x="324" y="32"/>
                  </a:cxn>
                  <a:cxn ang="0">
                    <a:pos x="166" y="8"/>
                  </a:cxn>
                  <a:cxn ang="0">
                    <a:pos x="2" y="0"/>
                  </a:cxn>
                  <a:cxn ang="0">
                    <a:pos x="312" y="318"/>
                  </a:cxn>
                  <a:cxn ang="0">
                    <a:pos x="2" y="636"/>
                  </a:cxn>
                  <a:cxn ang="0">
                    <a:pos x="0" y="640"/>
                  </a:cxn>
                  <a:cxn ang="0">
                    <a:pos x="98" y="644"/>
                  </a:cxn>
                  <a:cxn ang="0">
                    <a:pos x="194" y="660"/>
                  </a:cxn>
                  <a:cxn ang="0">
                    <a:pos x="286" y="684"/>
                  </a:cxn>
                  <a:cxn ang="0">
                    <a:pos x="374" y="716"/>
                  </a:cxn>
                  <a:cxn ang="0">
                    <a:pos x="458" y="756"/>
                  </a:cxn>
                  <a:cxn ang="0">
                    <a:pos x="536" y="804"/>
                  </a:cxn>
                  <a:cxn ang="0">
                    <a:pos x="610" y="860"/>
                  </a:cxn>
                  <a:cxn ang="0">
                    <a:pos x="678" y="920"/>
                  </a:cxn>
                  <a:cxn ang="0">
                    <a:pos x="740" y="990"/>
                  </a:cxn>
                  <a:cxn ang="0">
                    <a:pos x="796" y="1064"/>
                  </a:cxn>
                  <a:cxn ang="0">
                    <a:pos x="844" y="1142"/>
                  </a:cxn>
                  <a:cxn ang="0">
                    <a:pos x="884" y="1226"/>
                  </a:cxn>
                  <a:cxn ang="0">
                    <a:pos x="916" y="1314"/>
                  </a:cxn>
                  <a:cxn ang="0">
                    <a:pos x="940" y="1406"/>
                  </a:cxn>
                  <a:cxn ang="0">
                    <a:pos x="956" y="1502"/>
                  </a:cxn>
                  <a:cxn ang="0">
                    <a:pos x="960" y="1600"/>
                  </a:cxn>
                  <a:cxn ang="0">
                    <a:pos x="1120" y="1756"/>
                  </a:cxn>
                  <a:cxn ang="0">
                    <a:pos x="1438" y="1756"/>
                  </a:cxn>
                  <a:cxn ang="0">
                    <a:pos x="1600" y="1600"/>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auto">
                  <a:spcBef>
                    <a:spcPts val="0"/>
                  </a:spcBef>
                  <a:spcAft>
                    <a:spcPts val="0"/>
                  </a:spcAft>
                  <a:defRPr/>
                </a:pPr>
                <a:endParaRPr lang="en-CA" kern="0" dirty="0">
                  <a:solidFill>
                    <a:sysClr val="windowText" lastClr="000000"/>
                  </a:solidFill>
                </a:endParaRPr>
              </a:p>
            </p:txBody>
          </p:sp>
          <p:sp>
            <p:nvSpPr>
              <p:cNvPr id="29" name="Freeform 28"/>
              <p:cNvSpPr>
                <a:spLocks/>
              </p:cNvSpPr>
              <p:nvPr/>
            </p:nvSpPr>
            <p:spPr bwMode="auto">
              <a:xfrm rot="1591251">
                <a:off x="1024218" y="2238316"/>
                <a:ext cx="1440000" cy="1080000"/>
              </a:xfrm>
              <a:custGeom>
                <a:avLst/>
                <a:gdLst/>
                <a:ahLst/>
                <a:cxnLst>
                  <a:cxn ang="0">
                    <a:pos x="0" y="312"/>
                  </a:cxn>
                  <a:cxn ang="0">
                    <a:pos x="8" y="474"/>
                  </a:cxn>
                  <a:cxn ang="0">
                    <a:pos x="32" y="634"/>
                  </a:cxn>
                  <a:cxn ang="0">
                    <a:pos x="72" y="786"/>
                  </a:cxn>
                  <a:cxn ang="0">
                    <a:pos x="126" y="934"/>
                  </a:cxn>
                  <a:cxn ang="0">
                    <a:pos x="192" y="1074"/>
                  </a:cxn>
                  <a:cxn ang="0">
                    <a:pos x="272" y="1206"/>
                  </a:cxn>
                  <a:cxn ang="0">
                    <a:pos x="364" y="1328"/>
                  </a:cxn>
                  <a:cxn ang="0">
                    <a:pos x="468" y="1442"/>
                  </a:cxn>
                  <a:cxn ang="0">
                    <a:pos x="580" y="1546"/>
                  </a:cxn>
                  <a:cxn ang="0">
                    <a:pos x="704" y="1638"/>
                  </a:cxn>
                  <a:cxn ang="0">
                    <a:pos x="836" y="1718"/>
                  </a:cxn>
                  <a:cxn ang="0">
                    <a:pos x="976" y="1784"/>
                  </a:cxn>
                  <a:cxn ang="0">
                    <a:pos x="1122" y="1838"/>
                  </a:cxn>
                  <a:cxn ang="0">
                    <a:pos x="1276" y="1878"/>
                  </a:cxn>
                  <a:cxn ang="0">
                    <a:pos x="1434" y="1902"/>
                  </a:cxn>
                  <a:cxn ang="0">
                    <a:pos x="1598" y="1912"/>
                  </a:cxn>
                  <a:cxn ang="0">
                    <a:pos x="1288" y="1594"/>
                  </a:cxn>
                  <a:cxn ang="0">
                    <a:pos x="1598" y="1276"/>
                  </a:cxn>
                  <a:cxn ang="0">
                    <a:pos x="1600" y="1272"/>
                  </a:cxn>
                  <a:cxn ang="0">
                    <a:pos x="1502" y="1266"/>
                  </a:cxn>
                  <a:cxn ang="0">
                    <a:pos x="1406" y="1252"/>
                  </a:cxn>
                  <a:cxn ang="0">
                    <a:pos x="1314" y="1228"/>
                  </a:cxn>
                  <a:cxn ang="0">
                    <a:pos x="1226" y="1196"/>
                  </a:cxn>
                  <a:cxn ang="0">
                    <a:pos x="1142" y="1156"/>
                  </a:cxn>
                  <a:cxn ang="0">
                    <a:pos x="1064" y="1108"/>
                  </a:cxn>
                  <a:cxn ang="0">
                    <a:pos x="990" y="1052"/>
                  </a:cxn>
                  <a:cxn ang="0">
                    <a:pos x="922" y="990"/>
                  </a:cxn>
                  <a:cxn ang="0">
                    <a:pos x="860" y="922"/>
                  </a:cxn>
                  <a:cxn ang="0">
                    <a:pos x="804" y="848"/>
                  </a:cxn>
                  <a:cxn ang="0">
                    <a:pos x="756" y="770"/>
                  </a:cxn>
                  <a:cxn ang="0">
                    <a:pos x="716" y="686"/>
                  </a:cxn>
                  <a:cxn ang="0">
                    <a:pos x="684" y="598"/>
                  </a:cxn>
                  <a:cxn ang="0">
                    <a:pos x="660" y="504"/>
                  </a:cxn>
                  <a:cxn ang="0">
                    <a:pos x="644" y="410"/>
                  </a:cxn>
                  <a:cxn ang="0">
                    <a:pos x="640" y="312"/>
                  </a:cxn>
                  <a:cxn ang="0">
                    <a:pos x="480" y="154"/>
                  </a:cxn>
                  <a:cxn ang="0">
                    <a:pos x="162" y="154"/>
                  </a:cxn>
                  <a:cxn ang="0">
                    <a:pos x="0" y="312"/>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grpSp>
      </p:grpSp>
      <p:sp>
        <p:nvSpPr>
          <p:cNvPr id="30" name="Bent-Up Arrow 29"/>
          <p:cNvSpPr/>
          <p:nvPr>
            <p:custDataLst>
              <p:tags r:id="rId11"/>
            </p:custDataLst>
          </p:nvPr>
        </p:nvSpPr>
        <p:spPr>
          <a:xfrm rot="5400000">
            <a:off x="2807754" y="2765949"/>
            <a:ext cx="498110" cy="3204255"/>
          </a:xfrm>
          <a:prstGeom prst="bentUpArrow">
            <a:avLst>
              <a:gd name="adj1" fmla="val 17362"/>
              <a:gd name="adj2" fmla="val 22593"/>
              <a:gd name="adj3" fmla="val 31806"/>
            </a:avLst>
          </a:prstGeom>
          <a:solidFill>
            <a:srgbClr val="D17D08"/>
          </a:solidFill>
          <a:ln>
            <a:solidFill>
              <a:srgbClr val="224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custDataLst>
              <p:tags r:id="rId12"/>
            </p:custDataLst>
          </p:nvPr>
        </p:nvSpPr>
        <p:spPr>
          <a:xfrm>
            <a:off x="267704" y="4005064"/>
            <a:ext cx="2664296" cy="828092"/>
          </a:xfrm>
          <a:prstGeom prst="rect">
            <a:avLst/>
          </a:prstGeom>
          <a:solidFill>
            <a:srgbClr val="224061"/>
          </a:solidFill>
          <a:ln>
            <a:no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Each risk scenario has pie graphs that breakdown severity and risk </a:t>
            </a:r>
            <a:r>
              <a:rPr lang="en-CA" sz="1200" dirty="0"/>
              <a:t>a</a:t>
            </a:r>
            <a:r>
              <a:rPr lang="en-CA" sz="1200" dirty="0" smtClean="0"/>
              <a:t>ctions to take.</a:t>
            </a:r>
          </a:p>
        </p:txBody>
      </p:sp>
    </p:spTree>
    <p:extLst>
      <p:ext uri="{BB962C8B-B14F-4D97-AF65-F5344CB8AC3E}">
        <p14:creationId xmlns:p14="http://schemas.microsoft.com/office/powerpoint/2010/main" val="406535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1" name="think-cell Slide" r:id="rId16" imgW="360" imgH="360" progId="">
                  <p:embed/>
                </p:oleObj>
              </mc:Choice>
              <mc:Fallback>
                <p:oleObj name="think-cell Slide" r:id="rId16" imgW="360" imgH="360" progId="">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98660" name="Picture 4"/>
          <p:cNvPicPr>
            <a:picLocks noChangeAspect="1" noChangeArrowheads="1"/>
          </p:cNvPicPr>
          <p:nvPr>
            <p:custDataLst>
              <p:tags r:id="rId3"/>
            </p:custDataLst>
          </p:nvPr>
        </p:nvPicPr>
        <p:blipFill>
          <a:blip r:embed="rId18" cstate="print"/>
          <a:srcRect/>
          <a:stretch>
            <a:fillRect/>
          </a:stretch>
        </p:blipFill>
        <p:spPr bwMode="auto">
          <a:xfrm>
            <a:off x="469148" y="3625329"/>
            <a:ext cx="8251002" cy="2713813"/>
          </a:xfrm>
          <a:prstGeom prst="rect">
            <a:avLst/>
          </a:prstGeom>
          <a:noFill/>
          <a:ln w="9525">
            <a:noFill/>
            <a:miter lim="800000"/>
            <a:headEnd/>
            <a:tailEnd/>
          </a:ln>
        </p:spPr>
      </p:pic>
      <p:sp>
        <p:nvSpPr>
          <p:cNvPr id="21" name="Down Arrow 20"/>
          <p:cNvSpPr/>
          <p:nvPr>
            <p:custDataLst>
              <p:tags r:id="rId4"/>
            </p:custDataLst>
          </p:nvPr>
        </p:nvSpPr>
        <p:spPr>
          <a:xfrm>
            <a:off x="6120172" y="3397532"/>
            <a:ext cx="252000" cy="576064"/>
          </a:xfrm>
          <a:prstGeom prst="downArrow">
            <a:avLst>
              <a:gd name="adj1" fmla="val 50000"/>
              <a:gd name="adj2" fmla="val 52497"/>
            </a:avLst>
          </a:prstGeom>
          <a:solidFill>
            <a:srgbClr val="D17D08"/>
          </a:solidFill>
          <a:ln>
            <a:solidFill>
              <a:srgbClr val="224061"/>
            </a:solid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200" dirty="0" smtClean="0"/>
          </a:p>
        </p:txBody>
      </p:sp>
      <p:sp>
        <p:nvSpPr>
          <p:cNvPr id="4" name="Text Placeholder 3"/>
          <p:cNvSpPr>
            <a:spLocks noGrp="1"/>
          </p:cNvSpPr>
          <p:nvPr>
            <p:ph type="body" sz="quarter" idx="16"/>
            <p:custDataLst>
              <p:tags r:id="rId5"/>
            </p:custDataLst>
          </p:nvPr>
        </p:nvSpPr>
        <p:spPr>
          <a:xfrm>
            <a:off x="365659" y="1145729"/>
            <a:ext cx="4356484" cy="2568410"/>
          </a:xfrm>
        </p:spPr>
        <p:txBody>
          <a:bodyPr anchor="t" anchorCtr="0"/>
          <a:lstStyle/>
          <a:p>
            <a:pPr marL="0" indent="0">
              <a:buNone/>
            </a:pPr>
            <a:r>
              <a:rPr lang="en-CA" b="1" dirty="0" smtClean="0"/>
              <a:t>Use the </a:t>
            </a:r>
            <a:r>
              <a:rPr lang="en-CA" b="1" dirty="0" smtClean="0">
                <a:hlinkClick r:id="rId19"/>
              </a:rPr>
              <a:t>WCO IT Risk Profile Tool</a:t>
            </a:r>
            <a:r>
              <a:rPr lang="en-CA" b="1" dirty="0" smtClean="0"/>
              <a:t> </a:t>
            </a:r>
            <a:r>
              <a:rPr lang="en-CA" dirty="0" smtClean="0"/>
              <a:t>to communicate to the business the evaluation of the organization’s risks.</a:t>
            </a:r>
          </a:p>
          <a:p>
            <a:pPr marL="0" indent="0">
              <a:buNone/>
            </a:pPr>
            <a:r>
              <a:rPr lang="en-CA" dirty="0" smtClean="0"/>
              <a:t/>
            </a:r>
            <a:br>
              <a:rPr lang="en-CA" dirty="0" smtClean="0"/>
            </a:br>
            <a:r>
              <a:rPr lang="en-CA" b="1" dirty="0" smtClean="0"/>
              <a:t>Your risk management project is not yet complete.</a:t>
            </a:r>
            <a:r>
              <a:rPr lang="en-CA" dirty="0" smtClean="0"/>
              <a:t> This tool should be updated with new data on a regular basis to ensure that it communicates accurate information to the business.</a:t>
            </a:r>
            <a:br>
              <a:rPr lang="en-CA" dirty="0" smtClean="0"/>
            </a:br>
            <a:r>
              <a:rPr lang="en-CA" dirty="0" smtClean="0"/>
              <a:t/>
            </a:r>
            <a:br>
              <a:rPr lang="en-CA" dirty="0" smtClean="0"/>
            </a:br>
            <a:r>
              <a:rPr lang="en-CA" b="1" dirty="0" smtClean="0"/>
              <a:t>Use this tab as a reference for building out a detailed action plan.</a:t>
            </a:r>
            <a:r>
              <a:rPr lang="en-CA" dirty="0" smtClean="0"/>
              <a:t> IT should leverage the accumulation of information for every risk event when structuring their action plan for mitigation to maximize its effectiveness.</a:t>
            </a:r>
          </a:p>
        </p:txBody>
      </p:sp>
      <p:sp>
        <p:nvSpPr>
          <p:cNvPr id="8" name="Title 2"/>
          <p:cNvSpPr>
            <a:spLocks noGrp="1"/>
          </p:cNvSpPr>
          <p:nvPr>
            <p:ph type="title"/>
            <p:custDataLst>
              <p:tags r:id="rId6"/>
            </p:custDataLst>
          </p:nvPr>
        </p:nvSpPr>
        <p:spPr>
          <a:xfrm>
            <a:off x="251520" y="260648"/>
            <a:ext cx="7214970" cy="864096"/>
          </a:xfrm>
        </p:spPr>
        <p:txBody>
          <a:bodyPr/>
          <a:lstStyle/>
          <a:p>
            <a:r>
              <a:rPr lang="en-CA" dirty="0" smtClean="0"/>
              <a:t>Easily communicate the organization’s full risk profile using Info-Tech’s </a:t>
            </a:r>
            <a:r>
              <a:rPr lang="en-CA" dirty="0" smtClean="0">
                <a:hlinkClick r:id="rId19"/>
              </a:rPr>
              <a:t>WCO IT Risk Profile Tool</a:t>
            </a:r>
            <a:endParaRPr lang="en-CA" dirty="0"/>
          </a:p>
        </p:txBody>
      </p:sp>
      <p:pic>
        <p:nvPicPr>
          <p:cNvPr id="9" name="Picture 8" descr="tool.wmf"/>
          <p:cNvPicPr>
            <a:picLocks noChangeAspect="1"/>
          </p:cNvPicPr>
          <p:nvPr>
            <p:custDataLst>
              <p:tags r:id="rId7"/>
            </p:custDataLst>
          </p:nvPr>
        </p:nvPicPr>
        <p:blipFill>
          <a:blip r:embed="rId20" cstate="print"/>
          <a:stretch>
            <a:fillRect/>
          </a:stretch>
        </p:blipFill>
        <p:spPr>
          <a:xfrm>
            <a:off x="7466490" y="401942"/>
            <a:ext cx="633902" cy="614790"/>
          </a:xfrm>
          <a:prstGeom prst="rect">
            <a:avLst/>
          </a:prstGeom>
        </p:spPr>
      </p:pic>
      <p:sp>
        <p:nvSpPr>
          <p:cNvPr id="18" name="Rounded Rectangle 17"/>
          <p:cNvSpPr/>
          <p:nvPr>
            <p:custDataLst>
              <p:tags r:id="rId8"/>
            </p:custDataLst>
          </p:nvPr>
        </p:nvSpPr>
        <p:spPr>
          <a:xfrm>
            <a:off x="5796136" y="6189438"/>
            <a:ext cx="1188132" cy="155886"/>
          </a:xfrm>
          <a:prstGeom prst="roundRect">
            <a:avLst/>
          </a:prstGeom>
          <a:noFill/>
          <a:ln w="381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custDataLst>
              <p:tags r:id="rId9"/>
            </p:custDataLst>
          </p:nvPr>
        </p:nvSpPr>
        <p:spPr>
          <a:xfrm>
            <a:off x="4905914" y="2803869"/>
            <a:ext cx="2664296" cy="828092"/>
          </a:xfrm>
          <a:prstGeom prst="rect">
            <a:avLst/>
          </a:prstGeom>
          <a:solidFill>
            <a:srgbClr val="224061"/>
          </a:solidFill>
          <a:ln>
            <a:no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The entirety of this table should be populated based on your completion of the previous tabs.</a:t>
            </a:r>
          </a:p>
        </p:txBody>
      </p:sp>
      <p:sp>
        <p:nvSpPr>
          <p:cNvPr id="26" name="Bent-Up Arrow 25"/>
          <p:cNvSpPr/>
          <p:nvPr>
            <p:custDataLst>
              <p:tags r:id="rId10"/>
            </p:custDataLst>
          </p:nvPr>
        </p:nvSpPr>
        <p:spPr>
          <a:xfrm rot="5400000">
            <a:off x="4695041" y="5346295"/>
            <a:ext cx="684076" cy="1446106"/>
          </a:xfrm>
          <a:prstGeom prst="bentUpArrow">
            <a:avLst>
              <a:gd name="adj1" fmla="val 17362"/>
              <a:gd name="adj2" fmla="val 22593"/>
              <a:gd name="adj3" fmla="val 31806"/>
            </a:avLst>
          </a:prstGeom>
          <a:solidFill>
            <a:srgbClr val="D17D08"/>
          </a:solidFill>
          <a:ln>
            <a:solidFill>
              <a:srgbClr val="224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custDataLst>
              <p:tags r:id="rId11"/>
            </p:custDataLst>
          </p:nvPr>
        </p:nvSpPr>
        <p:spPr>
          <a:xfrm>
            <a:off x="3203876" y="5055372"/>
            <a:ext cx="2174410" cy="738000"/>
          </a:xfrm>
          <a:prstGeom prst="rect">
            <a:avLst/>
          </a:prstGeom>
          <a:solidFill>
            <a:srgbClr val="224061"/>
          </a:solidFill>
          <a:ln>
            <a:no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Please ensure you are using the table on the tab labeled “7. Risk Reporting”</a:t>
            </a:r>
          </a:p>
        </p:txBody>
      </p:sp>
      <p:grpSp>
        <p:nvGrpSpPr>
          <p:cNvPr id="2" name="Group 30"/>
          <p:cNvGrpSpPr/>
          <p:nvPr>
            <p:custDataLst>
              <p:tags r:id="rId12"/>
            </p:custDataLst>
          </p:nvPr>
        </p:nvGrpSpPr>
        <p:grpSpPr>
          <a:xfrm>
            <a:off x="4828791" y="1268760"/>
            <a:ext cx="3811661" cy="1296144"/>
            <a:chOff x="2267743" y="1844804"/>
            <a:chExt cx="3811661" cy="1296144"/>
          </a:xfrm>
        </p:grpSpPr>
        <p:sp>
          <p:nvSpPr>
            <p:cNvPr id="32" name="Rectangle 31"/>
            <p:cNvSpPr/>
            <p:nvPr/>
          </p:nvSpPr>
          <p:spPr>
            <a:xfrm>
              <a:off x="2267743" y="2130796"/>
              <a:ext cx="3811661" cy="1010152"/>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Any significant changes to the “Risk Reporting” tab would likely indicate a need to update the business on the organization’s current risk profile. Keep to your communication schedule, but update the business as needed.</a:t>
              </a:r>
            </a:p>
          </p:txBody>
        </p:sp>
        <p:grpSp>
          <p:nvGrpSpPr>
            <p:cNvPr id="3" name="Group 109"/>
            <p:cNvGrpSpPr/>
            <p:nvPr/>
          </p:nvGrpSpPr>
          <p:grpSpPr>
            <a:xfrm>
              <a:off x="2267743" y="1844804"/>
              <a:ext cx="3811661" cy="285749"/>
              <a:chOff x="2267743" y="1844804"/>
              <a:chExt cx="3811661" cy="285749"/>
            </a:xfrm>
          </p:grpSpPr>
          <p:sp>
            <p:nvSpPr>
              <p:cNvPr id="34" name="Round Same Side Corner Rectangle 33"/>
              <p:cNvSpPr/>
              <p:nvPr/>
            </p:nvSpPr>
            <p:spPr>
              <a:xfrm>
                <a:off x="2267743" y="1844804"/>
                <a:ext cx="3811661"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35" name="Picture 34" descr="insight-sm.wmf"/>
              <p:cNvPicPr>
                <a:picLocks noChangeAspect="1"/>
              </p:cNvPicPr>
              <p:nvPr/>
            </p:nvPicPr>
            <p:blipFill>
              <a:blip r:embed="rId21" cstate="print"/>
              <a:stretch>
                <a:fillRect/>
              </a:stretch>
            </p:blipFill>
            <p:spPr>
              <a:xfrm>
                <a:off x="5796136" y="1897019"/>
                <a:ext cx="240000" cy="180000"/>
              </a:xfrm>
              <a:prstGeom prst="rect">
                <a:avLst/>
              </a:prstGeom>
            </p:spPr>
          </p:pic>
        </p:grpSp>
      </p:grpSp>
      <p:grpSp>
        <p:nvGrpSpPr>
          <p:cNvPr id="5" name="Group 85"/>
          <p:cNvGrpSpPr/>
          <p:nvPr/>
        </p:nvGrpSpPr>
        <p:grpSpPr>
          <a:xfrm>
            <a:off x="8136397" y="332656"/>
            <a:ext cx="684075" cy="684075"/>
            <a:chOff x="2555776" y="3284984"/>
            <a:chExt cx="2556284" cy="2556284"/>
          </a:xfrm>
          <a:solidFill>
            <a:schemeClr val="accent2">
              <a:lumMod val="20000"/>
              <a:lumOff val="80000"/>
            </a:schemeClr>
          </a:solidFill>
        </p:grpSpPr>
        <p:sp>
          <p:nvSpPr>
            <p:cNvPr id="22" name="Oval 21"/>
            <p:cNvSpPr/>
            <p:nvPr>
              <p:custDataLst>
                <p:tags r:id="rId13"/>
              </p:custDataLst>
            </p:nvPr>
          </p:nvSpPr>
          <p:spPr>
            <a:xfrm>
              <a:off x="2555776" y="3284984"/>
              <a:ext cx="2556284" cy="2556284"/>
            </a:xfrm>
            <a:prstGeom prst="ellipse">
              <a:avLst/>
            </a:prstGeom>
            <a:solidFill>
              <a:schemeClr val="accent1">
                <a:lumMod val="40000"/>
                <a:lumOff val="60000"/>
              </a:schemeClr>
            </a:solidFill>
            <a:ln w="12700" cap="flat" cmpd="sng" algn="ctr">
              <a:solidFill>
                <a:schemeClr val="accent1">
                  <a:shade val="50000"/>
                </a:schemeClr>
              </a:solidFill>
              <a:prstDash val="solid"/>
            </a:ln>
            <a:effectLst/>
          </p:spPr>
          <p:txBody>
            <a:bodyPr rtlCol="0" anchor="ctr"/>
            <a:lstStyle/>
            <a:p>
              <a:pPr fontAlgn="auto">
                <a:spcBef>
                  <a:spcPts val="0"/>
                </a:spcBef>
                <a:spcAft>
                  <a:spcPts val="0"/>
                </a:spcAft>
                <a:defRPr/>
              </a:pPr>
              <a:endParaRPr lang="en-CA" kern="0" dirty="0">
                <a:solidFill>
                  <a:srgbClr val="FFFFFF"/>
                </a:solidFill>
                <a:latin typeface="Arial"/>
              </a:endParaRPr>
            </a:p>
          </p:txBody>
        </p:sp>
        <p:grpSp>
          <p:nvGrpSpPr>
            <p:cNvPr id="6" name="Group 35"/>
            <p:cNvGrpSpPr/>
            <p:nvPr/>
          </p:nvGrpSpPr>
          <p:grpSpPr>
            <a:xfrm>
              <a:off x="2706440" y="3658476"/>
              <a:ext cx="2174369" cy="1619105"/>
              <a:chOff x="1024218" y="1778669"/>
              <a:chExt cx="2174369" cy="1619105"/>
            </a:xfrm>
            <a:grpFill/>
          </p:grpSpPr>
          <p:sp>
            <p:nvSpPr>
              <p:cNvPr id="25" name="Oval 24"/>
              <p:cNvSpPr/>
              <p:nvPr/>
            </p:nvSpPr>
            <p:spPr>
              <a:xfrm>
                <a:off x="1554657" y="2269273"/>
                <a:ext cx="1152128" cy="864096"/>
              </a:xfrm>
              <a:prstGeom prst="ellipse">
                <a:avLst/>
              </a:prstGeom>
              <a:grpFill/>
              <a:ln w="12700" cap="flat" cmpd="sng" algn="ctr">
                <a:solidFill>
                  <a:schemeClr val="accent1">
                    <a:shade val="50000"/>
                  </a:scheme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sz="1200" i="1" kern="0" dirty="0">
                  <a:solidFill>
                    <a:srgbClr val="333333"/>
                  </a:solidFill>
                </a:endParaRPr>
              </a:p>
            </p:txBody>
          </p:sp>
          <p:sp>
            <p:nvSpPr>
              <p:cNvPr id="27" name="Freeform 6"/>
              <p:cNvSpPr>
                <a:spLocks/>
              </p:cNvSpPr>
              <p:nvPr/>
            </p:nvSpPr>
            <p:spPr bwMode="auto">
              <a:xfrm rot="20535687">
                <a:off x="1758587" y="2317774"/>
                <a:ext cx="1440000" cy="1080000"/>
              </a:xfrm>
              <a:custGeom>
                <a:avLst/>
                <a:gdLst/>
                <a:ahLst/>
                <a:cxnLst>
                  <a:cxn ang="0">
                    <a:pos x="312" y="1600"/>
                  </a:cxn>
                  <a:cxn ang="0">
                    <a:pos x="476" y="1592"/>
                  </a:cxn>
                  <a:cxn ang="0">
                    <a:pos x="634" y="1566"/>
                  </a:cxn>
                  <a:cxn ang="0">
                    <a:pos x="788" y="1528"/>
                  </a:cxn>
                  <a:cxn ang="0">
                    <a:pos x="934" y="1474"/>
                  </a:cxn>
                  <a:cxn ang="0">
                    <a:pos x="1074" y="1406"/>
                  </a:cxn>
                  <a:cxn ang="0">
                    <a:pos x="1206" y="1326"/>
                  </a:cxn>
                  <a:cxn ang="0">
                    <a:pos x="1330" y="1234"/>
                  </a:cxn>
                  <a:cxn ang="0">
                    <a:pos x="1442" y="1132"/>
                  </a:cxn>
                  <a:cxn ang="0">
                    <a:pos x="1546" y="1018"/>
                  </a:cxn>
                  <a:cxn ang="0">
                    <a:pos x="1638" y="896"/>
                  </a:cxn>
                  <a:cxn ang="0">
                    <a:pos x="1718" y="764"/>
                  </a:cxn>
                  <a:cxn ang="0">
                    <a:pos x="1786" y="624"/>
                  </a:cxn>
                  <a:cxn ang="0">
                    <a:pos x="1840" y="478"/>
                  </a:cxn>
                  <a:cxn ang="0">
                    <a:pos x="1880" y="324"/>
                  </a:cxn>
                  <a:cxn ang="0">
                    <a:pos x="1904" y="166"/>
                  </a:cxn>
                  <a:cxn ang="0">
                    <a:pos x="1912" y="2"/>
                  </a:cxn>
                  <a:cxn ang="0">
                    <a:pos x="1594" y="312"/>
                  </a:cxn>
                  <a:cxn ang="0">
                    <a:pos x="1276" y="2"/>
                  </a:cxn>
                  <a:cxn ang="0">
                    <a:pos x="1272" y="0"/>
                  </a:cxn>
                  <a:cxn ang="0">
                    <a:pos x="1268" y="98"/>
                  </a:cxn>
                  <a:cxn ang="0">
                    <a:pos x="1252" y="192"/>
                  </a:cxn>
                  <a:cxn ang="0">
                    <a:pos x="1228" y="284"/>
                  </a:cxn>
                  <a:cxn ang="0">
                    <a:pos x="1196" y="374"/>
                  </a:cxn>
                  <a:cxn ang="0">
                    <a:pos x="1156" y="458"/>
                  </a:cxn>
                  <a:cxn ang="0">
                    <a:pos x="1108" y="536"/>
                  </a:cxn>
                  <a:cxn ang="0">
                    <a:pos x="1052" y="610"/>
                  </a:cxn>
                  <a:cxn ang="0">
                    <a:pos x="992" y="678"/>
                  </a:cxn>
                  <a:cxn ang="0">
                    <a:pos x="922" y="740"/>
                  </a:cxn>
                  <a:cxn ang="0">
                    <a:pos x="848" y="796"/>
                  </a:cxn>
                  <a:cxn ang="0">
                    <a:pos x="770" y="844"/>
                  </a:cxn>
                  <a:cxn ang="0">
                    <a:pos x="686" y="884"/>
                  </a:cxn>
                  <a:cxn ang="0">
                    <a:pos x="598" y="916"/>
                  </a:cxn>
                  <a:cxn ang="0">
                    <a:pos x="506" y="940"/>
                  </a:cxn>
                  <a:cxn ang="0">
                    <a:pos x="410" y="954"/>
                  </a:cxn>
                  <a:cxn ang="0">
                    <a:pos x="312" y="960"/>
                  </a:cxn>
                  <a:cxn ang="0">
                    <a:pos x="156" y="1120"/>
                  </a:cxn>
                  <a:cxn ang="0">
                    <a:pos x="156" y="1438"/>
                  </a:cxn>
                  <a:cxn ang="0">
                    <a:pos x="312" y="1600"/>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sp>
            <p:nvSpPr>
              <p:cNvPr id="28" name="Freeform 27"/>
              <p:cNvSpPr>
                <a:spLocks/>
              </p:cNvSpPr>
              <p:nvPr/>
            </p:nvSpPr>
            <p:spPr bwMode="auto">
              <a:xfrm rot="19822024">
                <a:off x="1485599" y="1778669"/>
                <a:ext cx="1438255" cy="1080000"/>
              </a:xfrm>
              <a:custGeom>
                <a:avLst/>
                <a:gdLst/>
                <a:ahLst/>
                <a:cxnLst>
                  <a:cxn ang="0">
                    <a:pos x="1600" y="1600"/>
                  </a:cxn>
                  <a:cxn ang="0">
                    <a:pos x="1592" y="1436"/>
                  </a:cxn>
                  <a:cxn ang="0">
                    <a:pos x="1568" y="1278"/>
                  </a:cxn>
                  <a:cxn ang="0">
                    <a:pos x="1528" y="1124"/>
                  </a:cxn>
                  <a:cxn ang="0">
                    <a:pos x="1474" y="978"/>
                  </a:cxn>
                  <a:cxn ang="0">
                    <a:pos x="1408" y="838"/>
                  </a:cxn>
                  <a:cxn ang="0">
                    <a:pos x="1328" y="706"/>
                  </a:cxn>
                  <a:cxn ang="0">
                    <a:pos x="1236" y="582"/>
                  </a:cxn>
                  <a:cxn ang="0">
                    <a:pos x="1132" y="470"/>
                  </a:cxn>
                  <a:cxn ang="0">
                    <a:pos x="1020" y="366"/>
                  </a:cxn>
                  <a:cxn ang="0">
                    <a:pos x="896" y="274"/>
                  </a:cxn>
                  <a:cxn ang="0">
                    <a:pos x="764" y="194"/>
                  </a:cxn>
                  <a:cxn ang="0">
                    <a:pos x="624" y="126"/>
                  </a:cxn>
                  <a:cxn ang="0">
                    <a:pos x="478" y="72"/>
                  </a:cxn>
                  <a:cxn ang="0">
                    <a:pos x="324" y="32"/>
                  </a:cxn>
                  <a:cxn ang="0">
                    <a:pos x="166" y="8"/>
                  </a:cxn>
                  <a:cxn ang="0">
                    <a:pos x="2" y="0"/>
                  </a:cxn>
                  <a:cxn ang="0">
                    <a:pos x="312" y="318"/>
                  </a:cxn>
                  <a:cxn ang="0">
                    <a:pos x="2" y="636"/>
                  </a:cxn>
                  <a:cxn ang="0">
                    <a:pos x="0" y="640"/>
                  </a:cxn>
                  <a:cxn ang="0">
                    <a:pos x="98" y="644"/>
                  </a:cxn>
                  <a:cxn ang="0">
                    <a:pos x="194" y="660"/>
                  </a:cxn>
                  <a:cxn ang="0">
                    <a:pos x="286" y="684"/>
                  </a:cxn>
                  <a:cxn ang="0">
                    <a:pos x="374" y="716"/>
                  </a:cxn>
                  <a:cxn ang="0">
                    <a:pos x="458" y="756"/>
                  </a:cxn>
                  <a:cxn ang="0">
                    <a:pos x="536" y="804"/>
                  </a:cxn>
                  <a:cxn ang="0">
                    <a:pos x="610" y="860"/>
                  </a:cxn>
                  <a:cxn ang="0">
                    <a:pos x="678" y="920"/>
                  </a:cxn>
                  <a:cxn ang="0">
                    <a:pos x="740" y="990"/>
                  </a:cxn>
                  <a:cxn ang="0">
                    <a:pos x="796" y="1064"/>
                  </a:cxn>
                  <a:cxn ang="0">
                    <a:pos x="844" y="1142"/>
                  </a:cxn>
                  <a:cxn ang="0">
                    <a:pos x="884" y="1226"/>
                  </a:cxn>
                  <a:cxn ang="0">
                    <a:pos x="916" y="1314"/>
                  </a:cxn>
                  <a:cxn ang="0">
                    <a:pos x="940" y="1406"/>
                  </a:cxn>
                  <a:cxn ang="0">
                    <a:pos x="956" y="1502"/>
                  </a:cxn>
                  <a:cxn ang="0">
                    <a:pos x="960" y="1600"/>
                  </a:cxn>
                  <a:cxn ang="0">
                    <a:pos x="1120" y="1756"/>
                  </a:cxn>
                  <a:cxn ang="0">
                    <a:pos x="1438" y="1756"/>
                  </a:cxn>
                  <a:cxn ang="0">
                    <a:pos x="1600" y="1600"/>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auto">
                  <a:spcBef>
                    <a:spcPts val="0"/>
                  </a:spcBef>
                  <a:spcAft>
                    <a:spcPts val="0"/>
                  </a:spcAft>
                  <a:defRPr/>
                </a:pPr>
                <a:endParaRPr lang="en-CA" kern="0" dirty="0">
                  <a:solidFill>
                    <a:sysClr val="windowText" lastClr="000000"/>
                  </a:solidFill>
                </a:endParaRPr>
              </a:p>
            </p:txBody>
          </p:sp>
          <p:sp>
            <p:nvSpPr>
              <p:cNvPr id="29" name="Freeform 28"/>
              <p:cNvSpPr>
                <a:spLocks/>
              </p:cNvSpPr>
              <p:nvPr/>
            </p:nvSpPr>
            <p:spPr bwMode="auto">
              <a:xfrm rot="1591251">
                <a:off x="1024218" y="2238316"/>
                <a:ext cx="1440000" cy="1080000"/>
              </a:xfrm>
              <a:custGeom>
                <a:avLst/>
                <a:gdLst/>
                <a:ahLst/>
                <a:cxnLst>
                  <a:cxn ang="0">
                    <a:pos x="0" y="312"/>
                  </a:cxn>
                  <a:cxn ang="0">
                    <a:pos x="8" y="474"/>
                  </a:cxn>
                  <a:cxn ang="0">
                    <a:pos x="32" y="634"/>
                  </a:cxn>
                  <a:cxn ang="0">
                    <a:pos x="72" y="786"/>
                  </a:cxn>
                  <a:cxn ang="0">
                    <a:pos x="126" y="934"/>
                  </a:cxn>
                  <a:cxn ang="0">
                    <a:pos x="192" y="1074"/>
                  </a:cxn>
                  <a:cxn ang="0">
                    <a:pos x="272" y="1206"/>
                  </a:cxn>
                  <a:cxn ang="0">
                    <a:pos x="364" y="1328"/>
                  </a:cxn>
                  <a:cxn ang="0">
                    <a:pos x="468" y="1442"/>
                  </a:cxn>
                  <a:cxn ang="0">
                    <a:pos x="580" y="1546"/>
                  </a:cxn>
                  <a:cxn ang="0">
                    <a:pos x="704" y="1638"/>
                  </a:cxn>
                  <a:cxn ang="0">
                    <a:pos x="836" y="1718"/>
                  </a:cxn>
                  <a:cxn ang="0">
                    <a:pos x="976" y="1784"/>
                  </a:cxn>
                  <a:cxn ang="0">
                    <a:pos x="1122" y="1838"/>
                  </a:cxn>
                  <a:cxn ang="0">
                    <a:pos x="1276" y="1878"/>
                  </a:cxn>
                  <a:cxn ang="0">
                    <a:pos x="1434" y="1902"/>
                  </a:cxn>
                  <a:cxn ang="0">
                    <a:pos x="1598" y="1912"/>
                  </a:cxn>
                  <a:cxn ang="0">
                    <a:pos x="1288" y="1594"/>
                  </a:cxn>
                  <a:cxn ang="0">
                    <a:pos x="1598" y="1276"/>
                  </a:cxn>
                  <a:cxn ang="0">
                    <a:pos x="1600" y="1272"/>
                  </a:cxn>
                  <a:cxn ang="0">
                    <a:pos x="1502" y="1266"/>
                  </a:cxn>
                  <a:cxn ang="0">
                    <a:pos x="1406" y="1252"/>
                  </a:cxn>
                  <a:cxn ang="0">
                    <a:pos x="1314" y="1228"/>
                  </a:cxn>
                  <a:cxn ang="0">
                    <a:pos x="1226" y="1196"/>
                  </a:cxn>
                  <a:cxn ang="0">
                    <a:pos x="1142" y="1156"/>
                  </a:cxn>
                  <a:cxn ang="0">
                    <a:pos x="1064" y="1108"/>
                  </a:cxn>
                  <a:cxn ang="0">
                    <a:pos x="990" y="1052"/>
                  </a:cxn>
                  <a:cxn ang="0">
                    <a:pos x="922" y="990"/>
                  </a:cxn>
                  <a:cxn ang="0">
                    <a:pos x="860" y="922"/>
                  </a:cxn>
                  <a:cxn ang="0">
                    <a:pos x="804" y="848"/>
                  </a:cxn>
                  <a:cxn ang="0">
                    <a:pos x="756" y="770"/>
                  </a:cxn>
                  <a:cxn ang="0">
                    <a:pos x="716" y="686"/>
                  </a:cxn>
                  <a:cxn ang="0">
                    <a:pos x="684" y="598"/>
                  </a:cxn>
                  <a:cxn ang="0">
                    <a:pos x="660" y="504"/>
                  </a:cxn>
                  <a:cxn ang="0">
                    <a:pos x="644" y="410"/>
                  </a:cxn>
                  <a:cxn ang="0">
                    <a:pos x="640" y="312"/>
                  </a:cxn>
                  <a:cxn ang="0">
                    <a:pos x="480" y="154"/>
                  </a:cxn>
                  <a:cxn ang="0">
                    <a:pos x="162" y="154"/>
                  </a:cxn>
                  <a:cxn ang="0">
                    <a:pos x="0" y="312"/>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grpSp>
      </p:grpSp>
    </p:spTree>
    <p:extLst>
      <p:ext uri="{BB962C8B-B14F-4D97-AF65-F5344CB8AC3E}">
        <p14:creationId xmlns:p14="http://schemas.microsoft.com/office/powerpoint/2010/main" val="3695904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5" name="think-cell Slide" r:id="rId17" imgW="360" imgH="360" progId="">
                  <p:embed/>
                </p:oleObj>
              </mc:Choice>
              <mc:Fallback>
                <p:oleObj name="think-cell Slide" r:id="rId17" imgW="360" imgH="360" progId="">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21890" name="Picture 2"/>
          <p:cNvPicPr>
            <a:picLocks noChangeAspect="1" noChangeArrowheads="1"/>
          </p:cNvPicPr>
          <p:nvPr>
            <p:custDataLst>
              <p:tags r:id="rId3"/>
            </p:custDataLst>
          </p:nvPr>
        </p:nvPicPr>
        <p:blipFill>
          <a:blip r:embed="rId19" cstate="print"/>
          <a:srcRect/>
          <a:stretch>
            <a:fillRect/>
          </a:stretch>
        </p:blipFill>
        <p:spPr bwMode="auto">
          <a:xfrm>
            <a:off x="3995936" y="1952836"/>
            <a:ext cx="3200392" cy="3454391"/>
          </a:xfrm>
          <a:prstGeom prst="rect">
            <a:avLst/>
          </a:prstGeom>
          <a:noFill/>
          <a:ln w="9525">
            <a:noFill/>
            <a:miter lim="800000"/>
            <a:headEnd/>
            <a:tailEnd/>
          </a:ln>
        </p:spPr>
      </p:pic>
      <p:sp>
        <p:nvSpPr>
          <p:cNvPr id="28" name="Left-Up Arrow 27"/>
          <p:cNvSpPr/>
          <p:nvPr>
            <p:custDataLst>
              <p:tags r:id="rId4"/>
            </p:custDataLst>
          </p:nvPr>
        </p:nvSpPr>
        <p:spPr>
          <a:xfrm rot="16200000">
            <a:off x="5697357" y="2232139"/>
            <a:ext cx="1750471" cy="2417009"/>
          </a:xfrm>
          <a:prstGeom prst="leftUpArrow">
            <a:avLst>
              <a:gd name="adj1" fmla="val 7588"/>
              <a:gd name="adj2" fmla="val 11224"/>
              <a:gd name="adj3" fmla="val 24275"/>
            </a:avLst>
          </a:prstGeom>
          <a:solidFill>
            <a:srgbClr val="D17D08"/>
          </a:solidFill>
          <a:ln>
            <a:solidFill>
              <a:srgbClr val="224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4"/>
          <p:cNvSpPr>
            <a:spLocks noGrp="1"/>
          </p:cNvSpPr>
          <p:nvPr>
            <p:ph type="title"/>
            <p:custDataLst>
              <p:tags r:id="rId5"/>
            </p:custDataLst>
          </p:nvPr>
        </p:nvSpPr>
        <p:spPr>
          <a:xfrm>
            <a:off x="251520" y="260648"/>
            <a:ext cx="7214970" cy="864096"/>
          </a:xfrm>
        </p:spPr>
        <p:txBody>
          <a:bodyPr/>
          <a:lstStyle/>
          <a:p>
            <a:r>
              <a:rPr lang="en-US" dirty="0" smtClean="0"/>
              <a:t>Finalize, and present the risk mitigation plan using Info-Tech’s </a:t>
            </a:r>
            <a:r>
              <a:rPr lang="en-US" dirty="0" smtClean="0">
                <a:hlinkClick r:id="rId20"/>
              </a:rPr>
              <a:t>Risk Management Action Plan template</a:t>
            </a:r>
            <a:endParaRPr lang="en-US" i="1" dirty="0"/>
          </a:p>
        </p:txBody>
      </p:sp>
      <p:grpSp>
        <p:nvGrpSpPr>
          <p:cNvPr id="2" name="Group 33"/>
          <p:cNvGrpSpPr/>
          <p:nvPr>
            <p:custDataLst>
              <p:tags r:id="rId6"/>
            </p:custDataLst>
          </p:nvPr>
        </p:nvGrpSpPr>
        <p:grpSpPr>
          <a:xfrm>
            <a:off x="251520" y="1971419"/>
            <a:ext cx="3672408" cy="3969436"/>
            <a:chOff x="5543549" y="2724151"/>
            <a:chExt cx="3295651" cy="2492705"/>
          </a:xfrm>
          <a:effectLst>
            <a:outerShdw blurRad="50800" dist="38100" dir="5400000" algn="t" rotWithShape="0">
              <a:prstClr val="black">
                <a:alpha val="40000"/>
              </a:prstClr>
            </a:outerShdw>
          </a:effectLst>
        </p:grpSpPr>
        <p:sp>
          <p:nvSpPr>
            <p:cNvPr id="14" name="Rectangle 13"/>
            <p:cNvSpPr/>
            <p:nvPr/>
          </p:nvSpPr>
          <p:spPr>
            <a:xfrm>
              <a:off x="5543549" y="2967849"/>
              <a:ext cx="3295651" cy="2249007"/>
            </a:xfrm>
            <a:prstGeom prst="rect">
              <a:avLst/>
            </a:prstGeom>
            <a:solidFill>
              <a:schemeClr val="bg1"/>
            </a:solidFill>
            <a:ln w="9525">
              <a:solidFill>
                <a:schemeClr val="tx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71450" indent="-111125" fontAlgn="base">
                <a:spcBef>
                  <a:spcPct val="0"/>
                </a:spcBef>
                <a:spcAft>
                  <a:spcPct val="0"/>
                </a:spcAft>
                <a:buFont typeface="Arial" pitchFamily="34" charset="0"/>
                <a:buChar char="•"/>
              </a:pPr>
              <a:endParaRPr lang="en-CA" sz="1200" dirty="0">
                <a:solidFill>
                  <a:srgbClr val="333333"/>
                </a:solidFill>
              </a:endParaRPr>
            </a:p>
            <a:p>
              <a:pPr marL="171450" indent="-111125" fontAlgn="base">
                <a:spcBef>
                  <a:spcPct val="0"/>
                </a:spcBef>
                <a:spcAft>
                  <a:spcPct val="0"/>
                </a:spcAft>
              </a:pPr>
              <a:endParaRPr lang="en-CA" sz="1200" dirty="0">
                <a:solidFill>
                  <a:srgbClr val="333333"/>
                </a:solidFill>
              </a:endParaRPr>
            </a:p>
          </p:txBody>
        </p:sp>
        <p:sp>
          <p:nvSpPr>
            <p:cNvPr id="15" name="Round Same Side Corner Rectangle 14"/>
            <p:cNvSpPr/>
            <p:nvPr/>
          </p:nvSpPr>
          <p:spPr>
            <a:xfrm>
              <a:off x="5543550" y="2724151"/>
              <a:ext cx="3295650" cy="299891"/>
            </a:xfrm>
            <a:prstGeom prst="round2SameRect">
              <a:avLst>
                <a:gd name="adj1" fmla="val 10667"/>
                <a:gd name="adj2" fmla="val 0"/>
              </a:avLst>
            </a:prstGeom>
            <a:solidFill>
              <a:srgbClr val="DDDEC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chemeClr val="tx1"/>
                  </a:solidFill>
                </a:rPr>
                <a:t>Why and how to use this template:</a:t>
              </a:r>
              <a:endParaRPr lang="en-CA" sz="1400" b="1" dirty="0">
                <a:solidFill>
                  <a:schemeClr val="tx1"/>
                </a:solidFill>
              </a:endParaRPr>
            </a:p>
          </p:txBody>
        </p:sp>
      </p:grpSp>
      <p:sp>
        <p:nvSpPr>
          <p:cNvPr id="17" name="Text Placeholder 2"/>
          <p:cNvSpPr txBox="1">
            <a:spLocks/>
          </p:cNvSpPr>
          <p:nvPr>
            <p:custDataLst>
              <p:tags r:id="rId7"/>
            </p:custDataLst>
          </p:nvPr>
        </p:nvSpPr>
        <p:spPr>
          <a:xfrm>
            <a:off x="1172890" y="1253340"/>
            <a:ext cx="7637338" cy="739168"/>
          </a:xfrm>
          <a:prstGeom prst="rect">
            <a:avLst/>
          </a:prstGeom>
          <a:noFill/>
          <a:ln>
            <a:noFill/>
          </a:ln>
        </p:spPr>
        <p:txBody>
          <a:bodyPr anchor="ctr"/>
          <a:lstStyle/>
          <a:p>
            <a:pPr eaLnBrk="0" fontAlgn="base" hangingPunct="0">
              <a:spcBef>
                <a:spcPct val="20000"/>
              </a:spcBef>
              <a:spcAft>
                <a:spcPct val="0"/>
              </a:spcAft>
              <a:buClr>
                <a:srgbClr val="333333"/>
              </a:buClr>
              <a:buSzPct val="120000"/>
              <a:defRPr/>
            </a:pPr>
            <a:r>
              <a:rPr lang="en-US" sz="1400" b="1" dirty="0" smtClean="0">
                <a:solidFill>
                  <a:srgbClr val="333333"/>
                </a:solidFill>
              </a:rPr>
              <a:t>. </a:t>
            </a:r>
            <a:endParaRPr lang="en-US" sz="1400" b="1" dirty="0">
              <a:solidFill>
                <a:srgbClr val="333333"/>
              </a:solidFill>
            </a:endParaRPr>
          </a:p>
        </p:txBody>
      </p:sp>
      <p:sp>
        <p:nvSpPr>
          <p:cNvPr id="5" name="Rectangle 4"/>
          <p:cNvSpPr/>
          <p:nvPr>
            <p:custDataLst>
              <p:tags r:id="rId8"/>
            </p:custDataLst>
          </p:nvPr>
        </p:nvSpPr>
        <p:spPr>
          <a:xfrm>
            <a:off x="314201" y="2479936"/>
            <a:ext cx="3531121" cy="3416320"/>
          </a:xfrm>
          <a:prstGeom prst="rect">
            <a:avLst/>
          </a:prstGeom>
        </p:spPr>
        <p:txBody>
          <a:bodyPr wrap="square">
            <a:spAutoFit/>
          </a:bodyPr>
          <a:lstStyle/>
          <a:p>
            <a:pPr algn="l"/>
            <a:r>
              <a:rPr lang="en-US" sz="1200" dirty="0" smtClean="0"/>
              <a:t>A </a:t>
            </a:r>
            <a:r>
              <a:rPr lang="en-US" sz="1200" b="1" dirty="0" smtClean="0">
                <a:hlinkClick r:id="rId20"/>
              </a:rPr>
              <a:t>Risk Management Action Plan Template</a:t>
            </a:r>
            <a:r>
              <a:rPr lang="en-US" sz="1200" b="1" dirty="0" smtClean="0"/>
              <a:t> </a:t>
            </a:r>
            <a:r>
              <a:rPr lang="en-US" sz="1200" dirty="0" smtClean="0"/>
              <a:t>is meant to be used in conjunction with the </a:t>
            </a:r>
            <a:r>
              <a:rPr lang="en-US" sz="1200" i="1" dirty="0" smtClean="0"/>
              <a:t>WCO IT Risk Profile Tool</a:t>
            </a:r>
            <a:r>
              <a:rPr lang="en-US" sz="1200" dirty="0" smtClean="0"/>
              <a:t> to select, prioritize, and present a set of discrete risk mitigation actions. This template allows the IT leader, or other responsible parties, to communicate to relevant stakeholders the main risk mitigation actions that will be taken once the organization’s risk profile has been completed or updated. The majority of the information asked for can be taken directly from the completed </a:t>
            </a:r>
            <a:r>
              <a:rPr lang="en-US" sz="1200" dirty="0" smtClean="0">
                <a:hlinkClick r:id="rId21"/>
              </a:rPr>
              <a:t>WCO IT Risk Profile Tool</a:t>
            </a:r>
            <a:r>
              <a:rPr lang="en-US" sz="1200" dirty="0" smtClean="0"/>
              <a:t> (specifically, the tab labeled “7. Risk Reporting”).</a:t>
            </a:r>
          </a:p>
          <a:p>
            <a:pPr algn="l"/>
            <a:r>
              <a:rPr lang="en-US" sz="1200" dirty="0" smtClean="0"/>
              <a:t> </a:t>
            </a:r>
          </a:p>
          <a:p>
            <a:pPr algn="l"/>
            <a:r>
              <a:rPr lang="en-US" sz="1200" dirty="0" smtClean="0"/>
              <a:t>Modify this template to suit enterprise needs. Supply the appropriate company-specific information wherever square brackets are present (e.g. [company name]). Also be sure to delete any other grey text.</a:t>
            </a:r>
          </a:p>
        </p:txBody>
      </p:sp>
      <p:grpSp>
        <p:nvGrpSpPr>
          <p:cNvPr id="3" name="Group 85"/>
          <p:cNvGrpSpPr/>
          <p:nvPr>
            <p:custDataLst>
              <p:tags r:id="rId9"/>
            </p:custDataLst>
          </p:nvPr>
        </p:nvGrpSpPr>
        <p:grpSpPr>
          <a:xfrm>
            <a:off x="8136397" y="332656"/>
            <a:ext cx="684075" cy="684075"/>
            <a:chOff x="2555776" y="3284984"/>
            <a:chExt cx="2556284" cy="2556284"/>
          </a:xfrm>
          <a:solidFill>
            <a:schemeClr val="accent2">
              <a:lumMod val="20000"/>
              <a:lumOff val="80000"/>
            </a:schemeClr>
          </a:solidFill>
        </p:grpSpPr>
        <p:sp>
          <p:nvSpPr>
            <p:cNvPr id="19" name="Oval 18"/>
            <p:cNvSpPr/>
            <p:nvPr>
              <p:custDataLst>
                <p:tags r:id="rId14"/>
              </p:custDataLst>
            </p:nvPr>
          </p:nvSpPr>
          <p:spPr>
            <a:xfrm>
              <a:off x="2555776" y="3284984"/>
              <a:ext cx="2556284" cy="2556284"/>
            </a:xfrm>
            <a:prstGeom prst="ellipse">
              <a:avLst/>
            </a:prstGeom>
            <a:solidFill>
              <a:schemeClr val="accent1">
                <a:lumMod val="40000"/>
                <a:lumOff val="60000"/>
              </a:schemeClr>
            </a:solidFill>
            <a:ln w="12700" cap="flat" cmpd="sng" algn="ctr">
              <a:solidFill>
                <a:schemeClr val="accent1">
                  <a:shade val="50000"/>
                </a:schemeClr>
              </a:solidFill>
              <a:prstDash val="solid"/>
            </a:ln>
            <a:effectLst/>
          </p:spPr>
          <p:txBody>
            <a:bodyPr rtlCol="0" anchor="ctr"/>
            <a:lstStyle/>
            <a:p>
              <a:pPr fontAlgn="auto">
                <a:spcBef>
                  <a:spcPts val="0"/>
                </a:spcBef>
                <a:spcAft>
                  <a:spcPts val="0"/>
                </a:spcAft>
                <a:defRPr/>
              </a:pPr>
              <a:endParaRPr lang="en-CA" kern="0" dirty="0">
                <a:solidFill>
                  <a:srgbClr val="FFFFFF"/>
                </a:solidFill>
                <a:latin typeface="Arial"/>
              </a:endParaRPr>
            </a:p>
          </p:txBody>
        </p:sp>
        <p:grpSp>
          <p:nvGrpSpPr>
            <p:cNvPr id="4" name="Group 35"/>
            <p:cNvGrpSpPr/>
            <p:nvPr/>
          </p:nvGrpSpPr>
          <p:grpSpPr>
            <a:xfrm>
              <a:off x="2706440" y="3658476"/>
              <a:ext cx="2174369" cy="1619105"/>
              <a:chOff x="1024218" y="1778669"/>
              <a:chExt cx="2174369" cy="1619105"/>
            </a:xfrm>
            <a:grpFill/>
          </p:grpSpPr>
          <p:sp>
            <p:nvSpPr>
              <p:cNvPr id="21" name="Oval 20"/>
              <p:cNvSpPr/>
              <p:nvPr/>
            </p:nvSpPr>
            <p:spPr>
              <a:xfrm>
                <a:off x="1554657" y="2269273"/>
                <a:ext cx="1152128" cy="864096"/>
              </a:xfrm>
              <a:prstGeom prst="ellipse">
                <a:avLst/>
              </a:prstGeom>
              <a:grpFill/>
              <a:ln w="12700" cap="flat" cmpd="sng" algn="ctr">
                <a:solidFill>
                  <a:schemeClr val="accent1">
                    <a:shade val="50000"/>
                  </a:scheme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sz="1200" i="1" kern="0" dirty="0">
                  <a:solidFill>
                    <a:srgbClr val="333333"/>
                  </a:solidFill>
                </a:endParaRPr>
              </a:p>
            </p:txBody>
          </p:sp>
          <p:sp>
            <p:nvSpPr>
              <p:cNvPr id="22" name="Freeform 6"/>
              <p:cNvSpPr>
                <a:spLocks/>
              </p:cNvSpPr>
              <p:nvPr/>
            </p:nvSpPr>
            <p:spPr bwMode="auto">
              <a:xfrm rot="20535687">
                <a:off x="1758587" y="2317774"/>
                <a:ext cx="1440000" cy="1080000"/>
              </a:xfrm>
              <a:custGeom>
                <a:avLst/>
                <a:gdLst/>
                <a:ahLst/>
                <a:cxnLst>
                  <a:cxn ang="0">
                    <a:pos x="312" y="1600"/>
                  </a:cxn>
                  <a:cxn ang="0">
                    <a:pos x="476" y="1592"/>
                  </a:cxn>
                  <a:cxn ang="0">
                    <a:pos x="634" y="1566"/>
                  </a:cxn>
                  <a:cxn ang="0">
                    <a:pos x="788" y="1528"/>
                  </a:cxn>
                  <a:cxn ang="0">
                    <a:pos x="934" y="1474"/>
                  </a:cxn>
                  <a:cxn ang="0">
                    <a:pos x="1074" y="1406"/>
                  </a:cxn>
                  <a:cxn ang="0">
                    <a:pos x="1206" y="1326"/>
                  </a:cxn>
                  <a:cxn ang="0">
                    <a:pos x="1330" y="1234"/>
                  </a:cxn>
                  <a:cxn ang="0">
                    <a:pos x="1442" y="1132"/>
                  </a:cxn>
                  <a:cxn ang="0">
                    <a:pos x="1546" y="1018"/>
                  </a:cxn>
                  <a:cxn ang="0">
                    <a:pos x="1638" y="896"/>
                  </a:cxn>
                  <a:cxn ang="0">
                    <a:pos x="1718" y="764"/>
                  </a:cxn>
                  <a:cxn ang="0">
                    <a:pos x="1786" y="624"/>
                  </a:cxn>
                  <a:cxn ang="0">
                    <a:pos x="1840" y="478"/>
                  </a:cxn>
                  <a:cxn ang="0">
                    <a:pos x="1880" y="324"/>
                  </a:cxn>
                  <a:cxn ang="0">
                    <a:pos x="1904" y="166"/>
                  </a:cxn>
                  <a:cxn ang="0">
                    <a:pos x="1912" y="2"/>
                  </a:cxn>
                  <a:cxn ang="0">
                    <a:pos x="1594" y="312"/>
                  </a:cxn>
                  <a:cxn ang="0">
                    <a:pos x="1276" y="2"/>
                  </a:cxn>
                  <a:cxn ang="0">
                    <a:pos x="1272" y="0"/>
                  </a:cxn>
                  <a:cxn ang="0">
                    <a:pos x="1268" y="98"/>
                  </a:cxn>
                  <a:cxn ang="0">
                    <a:pos x="1252" y="192"/>
                  </a:cxn>
                  <a:cxn ang="0">
                    <a:pos x="1228" y="284"/>
                  </a:cxn>
                  <a:cxn ang="0">
                    <a:pos x="1196" y="374"/>
                  </a:cxn>
                  <a:cxn ang="0">
                    <a:pos x="1156" y="458"/>
                  </a:cxn>
                  <a:cxn ang="0">
                    <a:pos x="1108" y="536"/>
                  </a:cxn>
                  <a:cxn ang="0">
                    <a:pos x="1052" y="610"/>
                  </a:cxn>
                  <a:cxn ang="0">
                    <a:pos x="992" y="678"/>
                  </a:cxn>
                  <a:cxn ang="0">
                    <a:pos x="922" y="740"/>
                  </a:cxn>
                  <a:cxn ang="0">
                    <a:pos x="848" y="796"/>
                  </a:cxn>
                  <a:cxn ang="0">
                    <a:pos x="770" y="844"/>
                  </a:cxn>
                  <a:cxn ang="0">
                    <a:pos x="686" y="884"/>
                  </a:cxn>
                  <a:cxn ang="0">
                    <a:pos x="598" y="916"/>
                  </a:cxn>
                  <a:cxn ang="0">
                    <a:pos x="506" y="940"/>
                  </a:cxn>
                  <a:cxn ang="0">
                    <a:pos x="410" y="954"/>
                  </a:cxn>
                  <a:cxn ang="0">
                    <a:pos x="312" y="960"/>
                  </a:cxn>
                  <a:cxn ang="0">
                    <a:pos x="156" y="1120"/>
                  </a:cxn>
                  <a:cxn ang="0">
                    <a:pos x="156" y="1438"/>
                  </a:cxn>
                  <a:cxn ang="0">
                    <a:pos x="312" y="1600"/>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sp>
            <p:nvSpPr>
              <p:cNvPr id="23" name="Freeform 22"/>
              <p:cNvSpPr>
                <a:spLocks/>
              </p:cNvSpPr>
              <p:nvPr/>
            </p:nvSpPr>
            <p:spPr bwMode="auto">
              <a:xfrm rot="19822024">
                <a:off x="1485599" y="1778669"/>
                <a:ext cx="1438255" cy="1080000"/>
              </a:xfrm>
              <a:custGeom>
                <a:avLst/>
                <a:gdLst/>
                <a:ahLst/>
                <a:cxnLst>
                  <a:cxn ang="0">
                    <a:pos x="1600" y="1600"/>
                  </a:cxn>
                  <a:cxn ang="0">
                    <a:pos x="1592" y="1436"/>
                  </a:cxn>
                  <a:cxn ang="0">
                    <a:pos x="1568" y="1278"/>
                  </a:cxn>
                  <a:cxn ang="0">
                    <a:pos x="1528" y="1124"/>
                  </a:cxn>
                  <a:cxn ang="0">
                    <a:pos x="1474" y="978"/>
                  </a:cxn>
                  <a:cxn ang="0">
                    <a:pos x="1408" y="838"/>
                  </a:cxn>
                  <a:cxn ang="0">
                    <a:pos x="1328" y="706"/>
                  </a:cxn>
                  <a:cxn ang="0">
                    <a:pos x="1236" y="582"/>
                  </a:cxn>
                  <a:cxn ang="0">
                    <a:pos x="1132" y="470"/>
                  </a:cxn>
                  <a:cxn ang="0">
                    <a:pos x="1020" y="366"/>
                  </a:cxn>
                  <a:cxn ang="0">
                    <a:pos x="896" y="274"/>
                  </a:cxn>
                  <a:cxn ang="0">
                    <a:pos x="764" y="194"/>
                  </a:cxn>
                  <a:cxn ang="0">
                    <a:pos x="624" y="126"/>
                  </a:cxn>
                  <a:cxn ang="0">
                    <a:pos x="478" y="72"/>
                  </a:cxn>
                  <a:cxn ang="0">
                    <a:pos x="324" y="32"/>
                  </a:cxn>
                  <a:cxn ang="0">
                    <a:pos x="166" y="8"/>
                  </a:cxn>
                  <a:cxn ang="0">
                    <a:pos x="2" y="0"/>
                  </a:cxn>
                  <a:cxn ang="0">
                    <a:pos x="312" y="318"/>
                  </a:cxn>
                  <a:cxn ang="0">
                    <a:pos x="2" y="636"/>
                  </a:cxn>
                  <a:cxn ang="0">
                    <a:pos x="0" y="640"/>
                  </a:cxn>
                  <a:cxn ang="0">
                    <a:pos x="98" y="644"/>
                  </a:cxn>
                  <a:cxn ang="0">
                    <a:pos x="194" y="660"/>
                  </a:cxn>
                  <a:cxn ang="0">
                    <a:pos x="286" y="684"/>
                  </a:cxn>
                  <a:cxn ang="0">
                    <a:pos x="374" y="716"/>
                  </a:cxn>
                  <a:cxn ang="0">
                    <a:pos x="458" y="756"/>
                  </a:cxn>
                  <a:cxn ang="0">
                    <a:pos x="536" y="804"/>
                  </a:cxn>
                  <a:cxn ang="0">
                    <a:pos x="610" y="860"/>
                  </a:cxn>
                  <a:cxn ang="0">
                    <a:pos x="678" y="920"/>
                  </a:cxn>
                  <a:cxn ang="0">
                    <a:pos x="740" y="990"/>
                  </a:cxn>
                  <a:cxn ang="0">
                    <a:pos x="796" y="1064"/>
                  </a:cxn>
                  <a:cxn ang="0">
                    <a:pos x="844" y="1142"/>
                  </a:cxn>
                  <a:cxn ang="0">
                    <a:pos x="884" y="1226"/>
                  </a:cxn>
                  <a:cxn ang="0">
                    <a:pos x="916" y="1314"/>
                  </a:cxn>
                  <a:cxn ang="0">
                    <a:pos x="940" y="1406"/>
                  </a:cxn>
                  <a:cxn ang="0">
                    <a:pos x="956" y="1502"/>
                  </a:cxn>
                  <a:cxn ang="0">
                    <a:pos x="960" y="1600"/>
                  </a:cxn>
                  <a:cxn ang="0">
                    <a:pos x="1120" y="1756"/>
                  </a:cxn>
                  <a:cxn ang="0">
                    <a:pos x="1438" y="1756"/>
                  </a:cxn>
                  <a:cxn ang="0">
                    <a:pos x="1600" y="1600"/>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auto">
                  <a:spcBef>
                    <a:spcPts val="0"/>
                  </a:spcBef>
                  <a:spcAft>
                    <a:spcPts val="0"/>
                  </a:spcAft>
                  <a:defRPr/>
                </a:pPr>
                <a:endParaRPr lang="en-CA" kern="0" dirty="0">
                  <a:solidFill>
                    <a:sysClr val="windowText" lastClr="000000"/>
                  </a:solidFill>
                </a:endParaRPr>
              </a:p>
            </p:txBody>
          </p:sp>
          <p:sp>
            <p:nvSpPr>
              <p:cNvPr id="24" name="Freeform 23"/>
              <p:cNvSpPr>
                <a:spLocks/>
              </p:cNvSpPr>
              <p:nvPr/>
            </p:nvSpPr>
            <p:spPr bwMode="auto">
              <a:xfrm rot="1591251">
                <a:off x="1024218" y="2238316"/>
                <a:ext cx="1440000" cy="1080000"/>
              </a:xfrm>
              <a:custGeom>
                <a:avLst/>
                <a:gdLst/>
                <a:ahLst/>
                <a:cxnLst>
                  <a:cxn ang="0">
                    <a:pos x="0" y="312"/>
                  </a:cxn>
                  <a:cxn ang="0">
                    <a:pos x="8" y="474"/>
                  </a:cxn>
                  <a:cxn ang="0">
                    <a:pos x="32" y="634"/>
                  </a:cxn>
                  <a:cxn ang="0">
                    <a:pos x="72" y="786"/>
                  </a:cxn>
                  <a:cxn ang="0">
                    <a:pos x="126" y="934"/>
                  </a:cxn>
                  <a:cxn ang="0">
                    <a:pos x="192" y="1074"/>
                  </a:cxn>
                  <a:cxn ang="0">
                    <a:pos x="272" y="1206"/>
                  </a:cxn>
                  <a:cxn ang="0">
                    <a:pos x="364" y="1328"/>
                  </a:cxn>
                  <a:cxn ang="0">
                    <a:pos x="468" y="1442"/>
                  </a:cxn>
                  <a:cxn ang="0">
                    <a:pos x="580" y="1546"/>
                  </a:cxn>
                  <a:cxn ang="0">
                    <a:pos x="704" y="1638"/>
                  </a:cxn>
                  <a:cxn ang="0">
                    <a:pos x="836" y="1718"/>
                  </a:cxn>
                  <a:cxn ang="0">
                    <a:pos x="976" y="1784"/>
                  </a:cxn>
                  <a:cxn ang="0">
                    <a:pos x="1122" y="1838"/>
                  </a:cxn>
                  <a:cxn ang="0">
                    <a:pos x="1276" y="1878"/>
                  </a:cxn>
                  <a:cxn ang="0">
                    <a:pos x="1434" y="1902"/>
                  </a:cxn>
                  <a:cxn ang="0">
                    <a:pos x="1598" y="1912"/>
                  </a:cxn>
                  <a:cxn ang="0">
                    <a:pos x="1288" y="1594"/>
                  </a:cxn>
                  <a:cxn ang="0">
                    <a:pos x="1598" y="1276"/>
                  </a:cxn>
                  <a:cxn ang="0">
                    <a:pos x="1600" y="1272"/>
                  </a:cxn>
                  <a:cxn ang="0">
                    <a:pos x="1502" y="1266"/>
                  </a:cxn>
                  <a:cxn ang="0">
                    <a:pos x="1406" y="1252"/>
                  </a:cxn>
                  <a:cxn ang="0">
                    <a:pos x="1314" y="1228"/>
                  </a:cxn>
                  <a:cxn ang="0">
                    <a:pos x="1226" y="1196"/>
                  </a:cxn>
                  <a:cxn ang="0">
                    <a:pos x="1142" y="1156"/>
                  </a:cxn>
                  <a:cxn ang="0">
                    <a:pos x="1064" y="1108"/>
                  </a:cxn>
                  <a:cxn ang="0">
                    <a:pos x="990" y="1052"/>
                  </a:cxn>
                  <a:cxn ang="0">
                    <a:pos x="922" y="990"/>
                  </a:cxn>
                  <a:cxn ang="0">
                    <a:pos x="860" y="922"/>
                  </a:cxn>
                  <a:cxn ang="0">
                    <a:pos x="804" y="848"/>
                  </a:cxn>
                  <a:cxn ang="0">
                    <a:pos x="756" y="770"/>
                  </a:cxn>
                  <a:cxn ang="0">
                    <a:pos x="716" y="686"/>
                  </a:cxn>
                  <a:cxn ang="0">
                    <a:pos x="684" y="598"/>
                  </a:cxn>
                  <a:cxn ang="0">
                    <a:pos x="660" y="504"/>
                  </a:cxn>
                  <a:cxn ang="0">
                    <a:pos x="644" y="410"/>
                  </a:cxn>
                  <a:cxn ang="0">
                    <a:pos x="640" y="312"/>
                  </a:cxn>
                  <a:cxn ang="0">
                    <a:pos x="480" y="154"/>
                  </a:cxn>
                  <a:cxn ang="0">
                    <a:pos x="162" y="154"/>
                  </a:cxn>
                  <a:cxn ang="0">
                    <a:pos x="0" y="312"/>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chemeClr val="accent2">
                  <a:lumMod val="20000"/>
                  <a:lumOff val="80000"/>
                </a:schemeClr>
              </a:solidFill>
              <a:ln w="12700" cmpd="sng">
                <a:solidFill>
                  <a:schemeClr val="accent1">
                    <a:shade val="50000"/>
                  </a:schemeClr>
                </a:solidFill>
                <a:prstDash val="solid"/>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kern="0" dirty="0">
                  <a:solidFill>
                    <a:sysClr val="windowText" lastClr="000000"/>
                  </a:solidFill>
                </a:endParaRPr>
              </a:p>
            </p:txBody>
          </p:sp>
        </p:grpSp>
      </p:grpSp>
      <p:sp>
        <p:nvSpPr>
          <p:cNvPr id="25" name="Text Placeholder 1"/>
          <p:cNvSpPr>
            <a:spLocks noGrp="1"/>
          </p:cNvSpPr>
          <p:nvPr>
            <p:ph type="body" sz="quarter" idx="19"/>
            <p:custDataLst>
              <p:tags r:id="rId10"/>
            </p:custDataLst>
          </p:nvPr>
        </p:nvSpPr>
        <p:spPr>
          <a:xfrm>
            <a:off x="392807" y="1160748"/>
            <a:ext cx="8400649" cy="684076"/>
          </a:xfrm>
        </p:spPr>
        <p:txBody>
          <a:bodyPr/>
          <a:lstStyle/>
          <a:p>
            <a:r>
              <a:rPr lang="en-US" dirty="0" smtClean="0"/>
              <a:t>Prioritize your major risk management actions into one document to focus attention, and communicate more effectively to the business.</a:t>
            </a:r>
            <a:endParaRPr lang="en-US" dirty="0"/>
          </a:p>
        </p:txBody>
      </p:sp>
      <p:pic>
        <p:nvPicPr>
          <p:cNvPr id="20" name="Picture 19" descr="tool.wmf"/>
          <p:cNvPicPr>
            <a:picLocks noChangeAspect="1"/>
          </p:cNvPicPr>
          <p:nvPr>
            <p:custDataLst>
              <p:tags r:id="rId11"/>
            </p:custDataLst>
          </p:nvPr>
        </p:nvPicPr>
        <p:blipFill>
          <a:blip r:embed="rId22" cstate="print"/>
          <a:stretch>
            <a:fillRect/>
          </a:stretch>
        </p:blipFill>
        <p:spPr>
          <a:xfrm>
            <a:off x="7466490" y="401942"/>
            <a:ext cx="633902" cy="614790"/>
          </a:xfrm>
          <a:prstGeom prst="rect">
            <a:avLst/>
          </a:prstGeom>
        </p:spPr>
      </p:pic>
      <p:sp>
        <p:nvSpPr>
          <p:cNvPr id="27" name="Rectangle 26"/>
          <p:cNvSpPr/>
          <p:nvPr>
            <p:custDataLst>
              <p:tags r:id="rId12"/>
            </p:custDataLst>
          </p:nvPr>
        </p:nvSpPr>
        <p:spPr>
          <a:xfrm>
            <a:off x="6574054" y="2475926"/>
            <a:ext cx="2193584" cy="1277110"/>
          </a:xfrm>
          <a:prstGeom prst="rect">
            <a:avLst/>
          </a:prstGeom>
          <a:solidFill>
            <a:srgbClr val="224061"/>
          </a:solidFill>
          <a:ln>
            <a:noFill/>
          </a:ln>
          <a:effectLst>
            <a:outerShdw blurRad="50800" dist="38100" dir="2700000" algn="tl"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Transpose the top ranked risks from tab “7. Risk Reporting” into the template in order to focus on the most pressing risks. Focus on the top 10 to 20 risks, ranking from most to least severe.</a:t>
            </a:r>
          </a:p>
        </p:txBody>
      </p:sp>
      <p:pic>
        <p:nvPicPr>
          <p:cNvPr id="408578" name="Picture 2"/>
          <p:cNvPicPr>
            <a:picLocks noChangeAspect="1" noChangeArrowheads="1"/>
          </p:cNvPicPr>
          <p:nvPr>
            <p:custDataLst>
              <p:tags r:id="rId13"/>
            </p:custDataLst>
          </p:nvPr>
        </p:nvPicPr>
        <p:blipFill>
          <a:blip r:embed="rId23" cstate="print"/>
          <a:srcRect/>
          <a:stretch>
            <a:fillRect/>
          </a:stretch>
        </p:blipFill>
        <p:spPr bwMode="auto">
          <a:xfrm>
            <a:off x="6115471" y="4394449"/>
            <a:ext cx="2632993" cy="1878867"/>
          </a:xfrm>
          <a:prstGeom prst="rect">
            <a:avLst/>
          </a:prstGeom>
          <a:noFill/>
          <a:ln w="9525">
            <a:noFill/>
            <a:miter lim="800000"/>
            <a:headEnd/>
            <a:tailEnd/>
          </a:ln>
        </p:spPr>
      </p:pic>
    </p:spTree>
    <p:extLst>
      <p:ext uri="{BB962C8B-B14F-4D97-AF65-F5344CB8AC3E}">
        <p14:creationId xmlns:p14="http://schemas.microsoft.com/office/powerpoint/2010/main" val="38272384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QUIZZES" val="0"/>
  <p:tag name="ISPRING_SCORM_PASSING_SCORE" val="100.0000000000"/>
  <p:tag name="GENSWF_OUTPUT_FILE_NAME" val="it-risk-mgmt-sample"/>
  <p:tag name="ISPRING_RESOURCE_PATHS_HASH_2" val="1f75aca6eaf32512aa075bdaf6b3266e731ce6"/>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mOXUq2UpEejzX8vaMaK4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CKaCMHo6kO_A22TxkpgU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VInZOaLoUahEUo5X.bgQ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HVKako.qmECnZ1YaDPye6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5CccYJiv0EyD6n9Reg9Vi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y1vBhSWza0it4yke7UUgd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VInZOaLoUahEUo5X.bgQ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HVKako.qmECnZ1YaDPye6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5CccYJiv0EyD6n9Reg9Vi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y1vBhSWza0it4yke7UUgd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kDo3vFoEUatST8Vqzvia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kDo3vFoEUatST8Vqzvia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c0DXCQgH0Gx3Aup.qQ1N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yIsOC_C_Z0CUrgmGj7iP3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Bwl2qxGfUkmBPPZ.DRdEE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IMra5RbBhU6DCDtKvqMdA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029a9TCvBkOn68vvwN3e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vQ8Kr5XLbEqBOA1e3UU57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Gx0M_UCkLkaqfTo5VcxTz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2FpIyhFqkGMk7Ge_AO1p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EalXOZPa4EOoQe8Qe6Eep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areRcEc9q0asj85a1VplM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t.RlTTfq0Wmgnivhfonj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kDo3vFoEUatST8Vqzvia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UDVa755KVESGyTb56Nh.F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fxZPOyxtkKFl5GPSmr.5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yIsOC_C_Z0CUrgmGj7iP3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_km0ABmUB0ujdjttfT8hO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3Mye4CDrs0KpWpnzWbV3L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0egF_navLEG1cl7KNJbQa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V5SUFCJzS0G6RY6h_rtvA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It.RlTTfq0Wmgnivhfonj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ukf2G8PhE0SWjsfNzu4gs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tS4IqNW650ewrtv3e1AcT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NOF_w1jlWkGdWlSHzzRvW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kDo3vFoEUatST8Vqzvia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24wPOH4pskCwJsSV9824j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wdV1Q0oNqES99qEiQHN.E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Eil3pTEiGUyitIZMs7ijf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IggMkTmd0Klx7lV57RUz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7i6zz01bVU23jFvMjng5w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Plev.iouxEi9m7WxP4GxR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oEMLkZLpp0y3LJ9jOEQtF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7Joe4MOro0uHg.CV2IIqA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vWRq387OekaqkcIjjm2kQ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pCH3FQS5FUGmDBn8gN4zN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79KZ861q0UWrSrYTsZh9t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sA68EeAVBUisdIGR25UsM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rkDo3vFoEUatST8Vqzvia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_ZXK8xaa0SqPRQ56AJbR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NgpEVQtp3EilRnrqyGF._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vbKyk2gQuUOEkUti357Zt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XKDgX2bebU6XmLGiOl6bW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ER7wvpzF8U6Jg0poPn.FI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t0tQMrRhD0.dElMe7MGcm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VrDyY9m4a0.r1EchXeqaQ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wjLoHuIGE0mp3JRVUsBLR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_HY174RAUWvgM1nMnAcm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9QoDQRXr9USpdCwZvYE3U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tX.oqqcZ0aq3t3WwTxQl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1809</Words>
  <Application>Microsoft Office PowerPoint</Application>
  <PresentationFormat>On-screen Show (4:3)</PresentationFormat>
  <Paragraphs>133</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think-cell Slide</vt:lpstr>
      <vt:lpstr>PowerPoint Presentation</vt:lpstr>
      <vt:lpstr>Introduction</vt:lpstr>
      <vt:lpstr>Executive Summary</vt:lpstr>
      <vt:lpstr>Stop reacting, and formally manage risk to increase your risk management success by 53%</vt:lpstr>
      <vt:lpstr>Leverage formal risk management to cover all risk areas, and to maximize business collaboration</vt:lpstr>
      <vt:lpstr>Create a formal communication plan to keep the business on-point for risk management</vt:lpstr>
      <vt:lpstr>Present the breakdown of risk to the business using the dashboards in Info-Tech’s WCO IT Risk Profile Tool</vt:lpstr>
      <vt:lpstr>Easily communicate the organization’s full risk profile using Info-Tech’s WCO IT Risk Profile Tool</vt:lpstr>
      <vt:lpstr>Finalize, and present the risk mitigation plan using Info-Tech’s Risk Management Action Plan template</vt:lpstr>
      <vt:lpstr>Conclusion</vt:lpstr>
      <vt:lpstr>Info-Tech Research Group Helps IT Professionals To: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it-risk-mgmt-sample.pptx</dc:title>
  <dc:creator/>
  <cp:lastModifiedBy/>
  <cp:revision>1</cp:revision>
  <dcterms:created xsi:type="dcterms:W3CDTF">2012-10-16T14:41:18Z</dcterms:created>
  <dcterms:modified xsi:type="dcterms:W3CDTF">2012-12-05T20:04:43Z</dcterms:modified>
</cp:coreProperties>
</file>