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F54"/>
    <a:srgbClr val="CECECE"/>
    <a:srgbClr val="998F57"/>
    <a:srgbClr val="7B7B7B"/>
    <a:srgbClr val="ADB7C3"/>
    <a:srgbClr val="5D5936"/>
    <a:srgbClr val="2576B7"/>
    <a:srgbClr val="C77709"/>
    <a:srgbClr val="25BCB7"/>
    <a:srgbClr val="D17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762" autoAdjust="0"/>
    <p:restoredTop sz="90335" autoAdjust="0"/>
  </p:normalViewPr>
  <p:slideViewPr>
    <p:cSldViewPr snapToObjects="1">
      <p:cViewPr varScale="1">
        <p:scale>
          <a:sx n="100" d="100"/>
          <a:sy n="100" d="100"/>
        </p:scale>
        <p:origin x="-390" y="-90"/>
      </p:cViewPr>
      <p:guideLst>
        <p:guide orient="horz"/>
        <p:guide pos="1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9" d="100"/>
          <a:sy n="69" d="100"/>
        </p:scale>
        <p:origin x="-2484" y="-11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B9C36-03F4-41DF-9FFD-B4483F722394}" type="datetimeFigureOut">
              <a:rPr lang="en-CA" smtClean="0"/>
              <a:pPr/>
              <a:t>04/12/2012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C72D-894C-4E56-B9CB-84AA6ABBA4F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831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Slide Image Placeholder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C65BAA-4C92-45F9-B685-78236DC3B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2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7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7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3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2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543A3-C7D2-4308-A5A9-FB042C51D597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2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0F285-C2B2-47E2-A457-5EC204537FC5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2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B892C-566A-4580-86D1-7BFD3D3648AB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3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1F8983-83AE-416A-B26E-26F5B3BE2B1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4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15ED1-6E4B-4289-A8EB-A86795FF9C6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9A5DA7-8D5D-4A02-881B-A8A50D63B2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AA7F5-035F-43F6-A1D8-689395721E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5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74700" y="3060698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 smtClean="0"/>
              <a:t>Headline (Georgia, 28pt)</a:t>
            </a:r>
            <a:endParaRPr lang="en-CA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74700" y="3724072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Subhead (Arial, 14pt)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/ Subhead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257176" y="1362075"/>
            <a:ext cx="8620124" cy="657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 sz="1800" b="1" baseline="0"/>
            </a:lvl1pPr>
            <a:lvl2pPr marL="228600" indent="-228600">
              <a:defRPr sz="1400"/>
            </a:lvl2pPr>
            <a:lvl3pPr marL="228600" indent="-228600">
              <a:defRPr sz="1400"/>
            </a:lvl3pPr>
            <a:lvl4pPr marL="228600" indent="-228600">
              <a:defRPr sz="1400"/>
            </a:lvl4pPr>
            <a:lvl5pPr marL="228600" indent="-228600">
              <a:defRPr sz="1400"/>
            </a:lvl5pPr>
          </a:lstStyle>
          <a:p>
            <a:pPr lvl="0"/>
            <a:r>
              <a:rPr lang="en-US" dirty="0" smtClean="0"/>
              <a:t>Page Subhead (Arial, 18pt Bold)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2022215"/>
            <a:ext cx="8627997" cy="4313785"/>
          </a:xfrm>
        </p:spPr>
        <p:txBody>
          <a:bodyPr/>
          <a:lstStyle>
            <a:lvl1pPr marL="174625" indent="-174625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23850" y="1125538"/>
            <a:ext cx="8496300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257176" y="1232756"/>
            <a:ext cx="8620124" cy="657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 sz="1800" b="1" baseline="0"/>
            </a:lvl1pPr>
            <a:lvl2pPr marL="228600" indent="-228600">
              <a:defRPr sz="1400"/>
            </a:lvl2pPr>
            <a:lvl3pPr marL="228600" indent="-228600">
              <a:defRPr sz="1400"/>
            </a:lvl3pPr>
            <a:lvl4pPr marL="228600" indent="-228600">
              <a:defRPr sz="1400"/>
            </a:lvl4pPr>
            <a:lvl5pPr marL="228600" indent="-22860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16"/>
          </p:nvPr>
        </p:nvSpPr>
        <p:spPr>
          <a:xfrm>
            <a:off x="249303" y="2507593"/>
            <a:ext cx="4034665" cy="2376264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4860032" y="2507593"/>
            <a:ext cx="4032448" cy="2376264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5811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23850" y="1125538"/>
            <a:ext cx="8496300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/>
          </p:nvPr>
        </p:nvSpPr>
        <p:spPr>
          <a:xfrm>
            <a:off x="249302" y="1232756"/>
            <a:ext cx="8627997" cy="497392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169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8513" y="3979863"/>
            <a:ext cx="269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1400" b="1" dirty="0" smtClean="0">
                <a:solidFill>
                  <a:srgbClr val="333333"/>
                </a:solidFill>
              </a:rPr>
              <a:t>What’s in this Section: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6096000" y="3979863"/>
            <a:ext cx="102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1400" b="1" dirty="0" smtClean="0">
                <a:solidFill>
                  <a:srgbClr val="333333"/>
                </a:solidFill>
              </a:rPr>
              <a:t>Sections: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687148" y="3060700"/>
            <a:ext cx="7454900" cy="660400"/>
          </a:xfrm>
        </p:spPr>
        <p:txBody>
          <a:bodyPr/>
          <a:lstStyle>
            <a:lvl1pPr marL="0" indent="0">
              <a:lnSpc>
                <a:spcPts val="3200"/>
              </a:lnSpc>
              <a:buClr>
                <a:schemeClr val="accent2"/>
              </a:buClr>
              <a:buSzPct val="160000"/>
              <a:buFontTx/>
              <a:buNone/>
              <a:defRPr sz="2400" baseline="0"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41"/>
          <p:cNvSpPr>
            <a:spLocks noGrp="1"/>
          </p:cNvSpPr>
          <p:nvPr>
            <p:ph type="body" sz="quarter" idx="18"/>
          </p:nvPr>
        </p:nvSpPr>
        <p:spPr>
          <a:xfrm>
            <a:off x="6336196" y="4298777"/>
            <a:ext cx="2373549" cy="1938535"/>
          </a:xfrm>
        </p:spPr>
        <p:txBody>
          <a:bodyPr/>
          <a:lstStyle>
            <a:lvl1pPr marL="0" marR="0" indent="0" algn="l" defTabSz="89535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 marL="0" indent="0" defTabSz="895350">
              <a:lnSpc>
                <a:spcPts val="1350"/>
              </a:lnSpc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0" indent="0" defTabSz="895350">
              <a:lnSpc>
                <a:spcPts val="1350"/>
              </a:lnSpc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14488" indent="-174625">
              <a:lnSpc>
                <a:spcPts val="1350"/>
              </a:lnSpc>
              <a:defRPr sz="1200">
                <a:solidFill>
                  <a:schemeClr val="accent5"/>
                </a:solidFill>
              </a:defRPr>
            </a:lvl4pPr>
            <a:lvl5pPr marL="2062163" indent="-174625">
              <a:lnSpc>
                <a:spcPts val="1350"/>
              </a:lnSpc>
              <a:tabLst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41"/>
          <p:cNvSpPr>
            <a:spLocks noGrp="1"/>
          </p:cNvSpPr>
          <p:nvPr>
            <p:ph type="body" sz="quarter" idx="21"/>
          </p:nvPr>
        </p:nvSpPr>
        <p:spPr>
          <a:xfrm>
            <a:off x="791580" y="4311718"/>
            <a:ext cx="4436996" cy="1906138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40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2008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23850" y="1125538"/>
            <a:ext cx="8496300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964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 (Georgia, 24pt)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525344"/>
            <a:ext cx="9144000" cy="338028"/>
            <a:chOff x="0" y="6525344"/>
            <a:chExt cx="9144000" cy="33802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525344"/>
              <a:ext cx="6408204" cy="338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0" algn="l"/>
              <a:r>
                <a:rPr lang="en-CA" sz="1000" dirty="0" smtClean="0"/>
                <a:t>Info-Tech Research Group</a:t>
              </a:r>
              <a:endParaRPr lang="en-CA" sz="10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408204" y="6525344"/>
              <a:ext cx="2735796" cy="338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51063" indent="0" algn="l"/>
              <a:fld id="{FF20F8B6-5AB9-41C4-A82C-4155E8A92B2C}" type="slidenum">
                <a:rPr lang="en-CA" sz="1000" smtClean="0"/>
                <a:pPr marL="2151063" indent="0" algn="l"/>
                <a:t>‹#›</a:t>
              </a:fld>
              <a:endParaRPr lang="en-CA" sz="10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5" r:id="rId2"/>
    <p:sldLayoutId id="2147483697" r:id="rId3"/>
    <p:sldLayoutId id="2147483698" r:id="rId4"/>
    <p:sldLayoutId id="2147483699" r:id="rId5"/>
    <p:sldLayoutId id="214748370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it-storyboard-develop-a-sharepoint-governance-strategy?preview=true?utm_source=SS_Sample&amp;utm_medium=Collateral&amp;utm_campaign=Collater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scriptcenter/dd742419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hyperlink" Target="http://www.infotech.com/research/it-storyboard-develop-a-sharepoint-governance-strategy?preview=true?utm_source=SS_Sample&amp;utm_medium=Collateral&amp;utm_campaign=Collater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research/ss/select-the-right-collaboration-plat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nfotech.com/research/ss/it-manage-a-sharepoint-customization-development-team" TargetMode="External"/><Relationship Id="rId4" Type="http://schemas.openxmlformats.org/officeDocument/2006/relationships/hyperlink" Target="http://www.infotech.com/research/ss/evaluate-sharepoint-for-enterprise-content-managem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8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CA" dirty="0" smtClean="0"/>
              <a:t>Develop a SharePoint Governance Strategy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dirty="0" smtClean="0"/>
              <a:t>Bring a Sheriff to the SharePoint Wild West 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5193196"/>
            <a:ext cx="9144000" cy="1455539"/>
            <a:chOff x="0" y="5402461"/>
            <a:chExt cx="9144000" cy="1455539"/>
          </a:xfrm>
        </p:grpSpPr>
        <p:pic>
          <p:nvPicPr>
            <p:cNvPr id="5" name="Picture 4" descr="sample-titlebar-itrgNEW.gif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/>
            <a:srcRect b="40634"/>
            <a:stretch>
              <a:fillRect/>
            </a:stretch>
          </p:blipFill>
          <p:spPr>
            <a:xfrm>
              <a:off x="0" y="5402461"/>
              <a:ext cx="9144000" cy="864096"/>
            </a:xfrm>
            <a:prstGeom prst="rect">
              <a:avLst/>
            </a:prstGeom>
          </p:spPr>
        </p:pic>
        <p:pic>
          <p:nvPicPr>
            <p:cNvPr id="6" name="Picture 5" descr="sample-titlebar-itrgNEW.gif"/>
            <p:cNvPicPr>
              <a:picLocks noChangeAspect="1"/>
            </p:cNvPicPr>
            <p:nvPr/>
          </p:nvPicPr>
          <p:blipFill>
            <a:blip r:embed="rId4" cstate="print"/>
            <a:srcRect l="79925" t="59366"/>
            <a:stretch>
              <a:fillRect/>
            </a:stretch>
          </p:blipFill>
          <p:spPr>
            <a:xfrm>
              <a:off x="7308304" y="6266557"/>
              <a:ext cx="1835696" cy="59144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6266557"/>
              <a:ext cx="7308304" cy="59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4625" algn="r"/>
              <a:r>
                <a:rPr lang="en-CA" sz="800" dirty="0" smtClean="0">
                  <a:solidFill>
                    <a:schemeClr val="bg1">
                      <a:lumMod val="65000"/>
                    </a:schemeClr>
                  </a:solidFill>
                </a:rPr>
                <a:t>Info-Tech's products and services combine actionable insight and relevant advice with ready-to-use tools</a:t>
              </a:r>
              <a:br>
                <a:rPr lang="en-CA" sz="800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CA" sz="800" dirty="0" smtClean="0">
                  <a:solidFill>
                    <a:schemeClr val="bg1">
                      <a:lumMod val="65000"/>
                    </a:schemeClr>
                  </a:solidFill>
                </a:rPr>
                <a:t>and templates that cover the full spectrum of IT concerns.© 1997 - 2012 Info-Tech Research Group</a:t>
              </a:r>
              <a:endParaRPr lang="en-CA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98" y="6062092"/>
            <a:ext cx="9204598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Tit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26475" cy="865188"/>
          </a:xfrm>
        </p:spPr>
        <p:txBody>
          <a:bodyPr/>
          <a:lstStyle/>
          <a:p>
            <a:r>
              <a:rPr lang="en-US" smtClean="0"/>
              <a:t>Administration and Security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33400" y="1447800"/>
            <a:ext cx="4876800" cy="2743200"/>
          </a:xfrm>
        </p:spPr>
        <p:txBody>
          <a:bodyPr/>
          <a:lstStyle/>
          <a:p>
            <a:pPr marL="115888" indent="-115888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Sandbox development environment</a:t>
            </a:r>
            <a:endParaRPr lang="en-US" dirty="0">
              <a:cs typeface="Arial" pitchFamily="34" charset="0"/>
            </a:endParaRPr>
          </a:p>
          <a:p>
            <a:pPr marL="115888" indent="-115888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Site-level workflows for complex business scenarios</a:t>
            </a:r>
          </a:p>
          <a:p>
            <a:pPr marL="115888" indent="-115888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cs typeface="Arial" pitchFamily="34" charset="0"/>
              </a:rPr>
              <a:t>Advanced </a:t>
            </a:r>
            <a:r>
              <a:rPr lang="en-US" dirty="0">
                <a:ea typeface="Times New Roman" pitchFamily="18" charset="0"/>
                <a:cs typeface="Arial" pitchFamily="34" charset="0"/>
                <a:hlinkClick r:id="rId3"/>
              </a:rPr>
              <a:t>PowerShell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 scripting capabilities</a:t>
            </a:r>
            <a:endParaRPr lang="en-US" dirty="0">
              <a:cs typeface="Arial" pitchFamily="34" charset="0"/>
            </a:endParaRPr>
          </a:p>
          <a:p>
            <a:pPr marL="115888" indent="-115888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New logging Object Model for server use analytics</a:t>
            </a:r>
            <a:endParaRPr lang="en-US" dirty="0"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Tit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26475" cy="865188"/>
          </a:xfrm>
        </p:spPr>
        <p:txBody>
          <a:bodyPr/>
          <a:lstStyle/>
          <a:p>
            <a:r>
              <a:rPr lang="en-US" smtClean="0"/>
              <a:t>Recommendations</a:t>
            </a:r>
          </a:p>
        </p:txBody>
      </p:sp>
      <p:sp>
        <p:nvSpPr>
          <p:cNvPr id="79769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04800" y="1447800"/>
            <a:ext cx="75438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tabLst>
                <a:tab pos="457200" algn="l"/>
              </a:tabLst>
            </a:pPr>
            <a:r>
              <a:rPr lang="en-US" smtClean="0"/>
              <a:t>Factor in the server costs – hardware and software. SharePoint 2010 requires 64-bit servers running 64-bit Windows Server 2008 and SQL Server. If upgrading, schedule the implementation to coincide with planned server upgrades.</a:t>
            </a:r>
            <a:br>
              <a:rPr lang="en-US" smtClean="0"/>
            </a:br>
            <a:endParaRPr lang="en-US" smtClean="0"/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tabLst>
                <a:tab pos="457200" algn="l"/>
              </a:tabLst>
            </a:pPr>
            <a:r>
              <a:rPr lang="en-US" smtClean="0"/>
              <a:t>Windows Server 2008 64-bit users should try SharePoint Foundation. Enterprises running Windows Server 2008 64-bit should take advantage of SharePoint Foundation 2010 when it is officially released, since the license will be included with the server software. </a:t>
            </a:r>
            <a:br>
              <a:rPr lang="en-US" smtClean="0"/>
            </a:br>
            <a:endParaRPr lang="en-US" smtClean="0"/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tabLst>
                <a:tab pos="457200" algn="l"/>
              </a:tabLst>
            </a:pPr>
            <a:r>
              <a:rPr lang="en-US" smtClean="0"/>
              <a:t>Use SharePoint 2010 as a collaboration and content solution. In the past, organizations had to look at add-ons, like Jive and Telligent , for advanced collaboration features that could be added onto their existing SharePoint content repository.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tabLst>
                <a:tab pos="457200" algn="l"/>
              </a:tabLst>
            </a:pPr>
            <a:endParaRPr lang="en-US" smtClean="0"/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tabLst>
                <a:tab pos="457200" algn="l"/>
              </a:tabLs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45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Info-Tech Research Group Helps IT Professionals To:</a:t>
            </a:r>
            <a:endParaRPr lang="en-CA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0" y="3789040"/>
            <a:ext cx="914400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Sign up for free trial membership to get practical</a:t>
            </a:r>
          </a:p>
          <a:p>
            <a:pPr lvl="0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solutions for your IT challenges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672262" y="6097434"/>
            <a:ext cx="2246697" cy="32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r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400" b="1" dirty="0" smtClean="0">
                <a:latin typeface="+mn-lt"/>
                <a:hlinkClick r:id="rId3"/>
              </a:rPr>
              <a:t>www.infotech.com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green_button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1738" y="4476933"/>
            <a:ext cx="4200525" cy="619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176" y="1628800"/>
            <a:ext cx="3018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Quickly get up to speed</a:t>
            </a:r>
            <a:br>
              <a:rPr lang="en-CA" sz="1400" dirty="0" smtClean="0"/>
            </a:br>
            <a:r>
              <a:rPr lang="en-CA" sz="1400" dirty="0" smtClean="0"/>
              <a:t>with new technologies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Make the right technology</a:t>
            </a:r>
            <a:br>
              <a:rPr lang="en-CA" sz="1400" dirty="0" smtClean="0"/>
            </a:br>
            <a:r>
              <a:rPr lang="en-CA" sz="1400" dirty="0" smtClean="0"/>
              <a:t>purchasing decisions – fast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Deliver critical IT</a:t>
            </a:r>
            <a:br>
              <a:rPr lang="en-CA" sz="1400" dirty="0" smtClean="0"/>
            </a:br>
            <a:r>
              <a:rPr lang="en-CA" sz="1400" dirty="0" smtClean="0"/>
              <a:t>projects, on time and</a:t>
            </a:r>
            <a:br>
              <a:rPr lang="en-CA" sz="1400" dirty="0" smtClean="0"/>
            </a:br>
            <a:r>
              <a:rPr lang="en-CA" sz="1400" dirty="0" smtClean="0"/>
              <a:t>within budget</a:t>
            </a:r>
          </a:p>
          <a:p>
            <a:endParaRPr lang="en-CA" sz="1400" dirty="0"/>
          </a:p>
        </p:txBody>
      </p:sp>
      <p:sp>
        <p:nvSpPr>
          <p:cNvPr id="9" name="Rectangle 8"/>
          <p:cNvSpPr/>
          <p:nvPr/>
        </p:nvSpPr>
        <p:spPr>
          <a:xfrm>
            <a:off x="3095836" y="1628800"/>
            <a:ext cx="3018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Manage business expectations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Justify IT spending and</a:t>
            </a:r>
            <a:br>
              <a:rPr lang="en-CA" sz="1400" dirty="0" smtClean="0"/>
            </a:br>
            <a:r>
              <a:rPr lang="en-CA" sz="1400" dirty="0" smtClean="0"/>
              <a:t>prove the value of IT</a:t>
            </a:r>
            <a:r>
              <a:rPr lang="en-CA" sz="1400" dirty="0"/>
              <a:t/>
            </a:r>
            <a:br>
              <a:rPr lang="en-CA" sz="1400" dirty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Train IT staff and effectively</a:t>
            </a:r>
            <a:br>
              <a:rPr lang="en-CA" sz="1400" dirty="0" smtClean="0"/>
            </a:br>
            <a:r>
              <a:rPr lang="en-CA" sz="1400" dirty="0" smtClean="0"/>
              <a:t>manage an IT department</a:t>
            </a:r>
          </a:p>
        </p:txBody>
      </p:sp>
      <p:pic>
        <p:nvPicPr>
          <p:cNvPr id="12" name="Picture 11" descr="sample_linkbar-itrgNEW.gif">
            <a:hlinkClick r:id="rId4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19850"/>
            <a:ext cx="9144000" cy="438150"/>
          </a:xfrm>
          <a:prstGeom prst="rect">
            <a:avLst/>
          </a:prstGeom>
        </p:spPr>
      </p:pic>
      <p:sp>
        <p:nvSpPr>
          <p:cNvPr id="14" name="Text Placeholder 41"/>
          <p:cNvSpPr>
            <a:spLocks noGrp="1"/>
          </p:cNvSpPr>
          <p:nvPr>
            <p:ph type="body" sz="quarter" idx="4294967295"/>
          </p:nvPr>
        </p:nvSpPr>
        <p:spPr>
          <a:xfrm>
            <a:off x="2215390" y="5233017"/>
            <a:ext cx="4713221" cy="825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50"/>
              </a:lnSpc>
              <a:spcBef>
                <a:spcPts val="500"/>
              </a:spcBef>
              <a:buClr>
                <a:schemeClr val="bg1"/>
              </a:buClr>
              <a:buSzPct val="25000"/>
              <a:buFont typeface="Arial" pitchFamily="34" charset="0"/>
              <a:buChar char="•"/>
              <a:defRPr sz="1200" i="1" baseline="0">
                <a:solidFill>
                  <a:schemeClr val="tx1"/>
                </a:solidFill>
                <a:latin typeface="+mj-lt"/>
              </a:defRPr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-"/>
              <a:defRPr sz="1000">
                <a:solidFill>
                  <a:schemeClr val="tx1"/>
                </a:solidFill>
              </a:defRPr>
            </a:lvl2pPr>
            <a:lvl3pPr marL="895350" indent="-176213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/>
            </a:lvl3pPr>
            <a:lvl4pPr marL="1254125" indent="-174625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 algn="ctr">
              <a:defRPr/>
            </a:pPr>
            <a:r>
              <a:rPr lang="en-CA" dirty="0" smtClean="0"/>
              <a:t>“Info-Tech helps me to be proactive instead of reactive –</a:t>
            </a:r>
            <a:br>
              <a:rPr lang="en-CA" dirty="0" smtClean="0"/>
            </a:br>
            <a:r>
              <a:rPr lang="en-CA" dirty="0" smtClean="0"/>
              <a:t>a cardinal rule in a stable and leading edge IT environment.</a:t>
            </a:r>
          </a:p>
          <a:p>
            <a:pPr lvl="1" algn="ctr">
              <a:buNone/>
              <a:defRPr/>
            </a:pPr>
            <a:r>
              <a:rPr lang="en-CA" dirty="0" smtClean="0"/>
              <a:t>- ARCS Commercial Mortgage Co., LP</a:t>
            </a:r>
            <a:endParaRPr lang="en-US" dirty="0" smtClean="0"/>
          </a:p>
        </p:txBody>
      </p:sp>
      <p:pic>
        <p:nvPicPr>
          <p:cNvPr id="15" name="Picture 14" descr="report_thumbnail-itrg.png">
            <a:hlinkClick r:id="rId4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2731" y="1578285"/>
            <a:ext cx="2454020" cy="2138747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 bwMode="auto">
          <a:xfrm>
            <a:off x="287524" y="6097434"/>
            <a:ext cx="2762784" cy="3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200" b="1" dirty="0" smtClean="0">
                <a:latin typeface="+mn-lt"/>
              </a:rPr>
              <a:t>Toll Free: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1-888-670-8889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7175" y="1233488"/>
            <a:ext cx="8620125" cy="6572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CA" smtClean="0"/>
              <a:t>Use this research to get a handle on what needs to be governed and how to achieve operational success. </a:t>
            </a:r>
          </a:p>
        </p:txBody>
      </p:sp>
      <p:sp>
        <p:nvSpPr>
          <p:cNvPr id="748547" name="Title 6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26475" cy="865188"/>
          </a:xfrm>
        </p:spPr>
        <p:txBody>
          <a:bodyPr/>
          <a:lstStyle/>
          <a:p>
            <a:r>
              <a:rPr lang="en-CA" smtClean="0"/>
              <a:t>Introduction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49238" y="2508250"/>
            <a:ext cx="4035425" cy="2374900"/>
          </a:xfrm>
        </p:spPr>
        <p:txBody>
          <a:bodyPr/>
          <a:lstStyle/>
          <a:p>
            <a:pPr marL="338138" indent="-339725" defTabSz="912813">
              <a:defRPr/>
            </a:pPr>
            <a:r>
              <a:rPr lang="en-US" dirty="0">
                <a:cs typeface="Arial" charset="0"/>
              </a:rPr>
              <a:t>CIOs and IT managers who have already made the decision to deploy, or have deployed, SharePoint.</a:t>
            </a:r>
          </a:p>
          <a:p>
            <a:pPr marL="338138" indent="-339725" defTabSz="912813">
              <a:defRPr/>
            </a:pPr>
            <a:endParaRPr lang="en-US" dirty="0">
              <a:cs typeface="Arial" charset="0"/>
            </a:endParaRPr>
          </a:p>
          <a:p>
            <a:pPr marL="338138" indent="-339725" defTabSz="912813">
              <a:defRPr/>
            </a:pPr>
            <a:r>
              <a:rPr lang="en-US" dirty="0">
                <a:cs typeface="Arial" charset="0"/>
              </a:rPr>
              <a:t>Deployments with moderate complexity and informal processes.</a:t>
            </a:r>
          </a:p>
          <a:p>
            <a:pPr marL="338138" indent="-339725" defTabSz="912813">
              <a:defRPr/>
            </a:pPr>
            <a:endParaRPr lang="en-US" dirty="0">
              <a:cs typeface="Arial" charset="0"/>
            </a:endParaRPr>
          </a:p>
          <a:p>
            <a:pPr marL="338138" indent="-339725" defTabSz="912813">
              <a:defRPr/>
            </a:pPr>
            <a:r>
              <a:rPr lang="en-US" dirty="0">
                <a:cs typeface="Arial" charset="0"/>
              </a:rPr>
              <a:t>Enterprises and SharePoint deployments of all sizes.</a:t>
            </a:r>
          </a:p>
          <a:p>
            <a:pPr>
              <a:defRPr/>
            </a:pPr>
            <a:endParaRPr lang="en-CA" dirty="0" smtClean="0"/>
          </a:p>
        </p:txBody>
      </p:sp>
      <p:sp>
        <p:nvSpPr>
          <p:cNvPr id="74854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4859338" y="2508250"/>
            <a:ext cx="4033837" cy="2374900"/>
          </a:xfrm>
        </p:spPr>
        <p:txBody>
          <a:bodyPr/>
          <a:lstStyle/>
          <a:p>
            <a:r>
              <a:rPr lang="en-US" smtClean="0"/>
              <a:t>Understand what SharePoint elements require governance.</a:t>
            </a:r>
          </a:p>
          <a:p>
            <a:endParaRPr lang="en-US" smtClean="0"/>
          </a:p>
          <a:p>
            <a:r>
              <a:rPr lang="en-US" smtClean="0"/>
              <a:t>Create a SharePoint governance model and plan.</a:t>
            </a:r>
          </a:p>
          <a:p>
            <a:endParaRPr lang="en-US" smtClean="0"/>
          </a:p>
          <a:p>
            <a:r>
              <a:rPr lang="en-US" smtClean="0"/>
              <a:t>Govern SharePoint on an on-going basis.</a:t>
            </a:r>
          </a:p>
          <a:p>
            <a:endParaRPr lang="en-CA" smtClean="0"/>
          </a:p>
        </p:txBody>
      </p:sp>
      <p:sp>
        <p:nvSpPr>
          <p:cNvPr id="748550" name="TextBox 7"/>
          <p:cNvSpPr txBox="1">
            <a:spLocks noChangeArrowheads="1"/>
          </p:cNvSpPr>
          <p:nvPr/>
        </p:nvSpPr>
        <p:spPr bwMode="auto">
          <a:xfrm>
            <a:off x="249238" y="2168525"/>
            <a:ext cx="313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400" b="1">
                <a:solidFill>
                  <a:srgbClr val="333333"/>
                </a:solidFill>
              </a:rPr>
              <a:t>This Research Is Designed For:</a:t>
            </a:r>
          </a:p>
        </p:txBody>
      </p:sp>
      <p:sp>
        <p:nvSpPr>
          <p:cNvPr id="748551" name="TextBox 8"/>
          <p:cNvSpPr txBox="1">
            <a:spLocks noChangeArrowheads="1"/>
          </p:cNvSpPr>
          <p:nvPr/>
        </p:nvSpPr>
        <p:spPr bwMode="auto">
          <a:xfrm>
            <a:off x="4859338" y="2168525"/>
            <a:ext cx="280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400" b="1">
                <a:solidFill>
                  <a:srgbClr val="333333"/>
                </a:solidFill>
              </a:rPr>
              <a:t>This Research Will Help You: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384550" y="3695700"/>
            <a:ext cx="2374900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553" name="TextBox 1"/>
          <p:cNvSpPr txBox="1">
            <a:spLocks noChangeArrowheads="1"/>
          </p:cNvSpPr>
          <p:nvPr/>
        </p:nvSpPr>
        <p:spPr bwMode="auto">
          <a:xfrm>
            <a:off x="276225" y="5486400"/>
            <a:ext cx="8589963" cy="830263"/>
          </a:xfrm>
          <a:prstGeom prst="rect">
            <a:avLst/>
          </a:prstGeom>
          <a:solidFill>
            <a:srgbClr val="DDDEC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Regardless of version deployed, enterprises are finding out the hard way that SharePoint won’t govern itself. Without sufficient planning, SharePoint is often used recklessly if at all. Consult Info-Tech’s “</a:t>
            </a:r>
            <a:r>
              <a:rPr lang="en-US" sz="1200" i="1">
                <a:hlinkClick r:id="rId3"/>
              </a:rPr>
              <a:t>Select the Right Collaboration Platform</a:t>
            </a:r>
            <a:r>
              <a:rPr lang="en-US" sz="1200" i="1"/>
              <a:t>”</a:t>
            </a:r>
            <a:r>
              <a:rPr lang="en-US" sz="1200"/>
              <a:t> and “</a:t>
            </a:r>
            <a:r>
              <a:rPr lang="en-US" sz="1200" i="1">
                <a:hlinkClick r:id="rId4"/>
              </a:rPr>
              <a:t>Evaluate SharePoint for ECM</a:t>
            </a:r>
            <a:r>
              <a:rPr lang="en-US" sz="1200"/>
              <a:t>” for help with SharePoint evaluation. For SharePoint Development see “</a:t>
            </a:r>
            <a:r>
              <a:rPr lang="en-US" sz="1200" i="1">
                <a:hlinkClick r:id="rId5"/>
              </a:rPr>
              <a:t>Manage a SharePoint Customization &amp; Development Team</a:t>
            </a:r>
            <a:r>
              <a:rPr lang="en-US" sz="1200"/>
              <a:t>”.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415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6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26475" cy="865188"/>
          </a:xfrm>
        </p:spPr>
        <p:txBody>
          <a:bodyPr/>
          <a:lstStyle/>
          <a:p>
            <a:r>
              <a:rPr lang="en-CA" smtClean="0"/>
              <a:t>Executive Summary</a:t>
            </a:r>
          </a:p>
        </p:txBody>
      </p:sp>
      <p:sp>
        <p:nvSpPr>
          <p:cNvPr id="749571" name="TextBox 1"/>
          <p:cNvSpPr txBox="1">
            <a:spLocks noChangeArrowheads="1"/>
          </p:cNvSpPr>
          <p:nvPr/>
        </p:nvSpPr>
        <p:spPr bwMode="auto">
          <a:xfrm>
            <a:off x="228600" y="12192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An ungoverned SharePoint threatens more than business requirements– it can bring your business to a grinding halt. </a:t>
            </a:r>
          </a:p>
        </p:txBody>
      </p:sp>
      <p:grpSp>
        <p:nvGrpSpPr>
          <p:cNvPr id="749572" name="Group 33"/>
          <p:cNvGrpSpPr>
            <a:grpSpLocks/>
          </p:cNvGrpSpPr>
          <p:nvPr/>
        </p:nvGrpSpPr>
        <p:grpSpPr bwMode="auto">
          <a:xfrm>
            <a:off x="276225" y="2362200"/>
            <a:ext cx="2571750" cy="3505200"/>
            <a:chOff x="5543550" y="2724151"/>
            <a:chExt cx="3295651" cy="1276351"/>
          </a:xfrm>
        </p:grpSpPr>
        <p:sp>
          <p:nvSpPr>
            <p:cNvPr id="5" name="Rectangle 4"/>
            <p:cNvSpPr/>
            <p:nvPr/>
          </p:nvSpPr>
          <p:spPr>
            <a:xfrm>
              <a:off x="5543550" y="2840341"/>
              <a:ext cx="3295651" cy="11601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eaLnBrk="0" hangingPunct="0">
                <a:spcBef>
                  <a:spcPct val="20000"/>
                </a:spcBef>
                <a:defRPr/>
              </a:pPr>
              <a:endParaRPr lang="en-US" sz="1050" dirty="0">
                <a:solidFill>
                  <a:srgbClr val="254061"/>
                </a:solidFill>
                <a:latin typeface="Georgia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5543550" y="2724151"/>
              <a:ext cx="3295651" cy="116190"/>
            </a:xfrm>
            <a:prstGeom prst="round2SameRect">
              <a:avLst>
                <a:gd name="adj1" fmla="val 10667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b="1" dirty="0">
                  <a:solidFill>
                    <a:schemeClr val="bg1"/>
                  </a:solidFill>
                </a:rPr>
                <a:t>Understand</a:t>
              </a:r>
            </a:p>
          </p:txBody>
        </p:sp>
      </p:grpSp>
      <p:grpSp>
        <p:nvGrpSpPr>
          <p:cNvPr id="749573" name="Group 33"/>
          <p:cNvGrpSpPr>
            <a:grpSpLocks/>
          </p:cNvGrpSpPr>
          <p:nvPr/>
        </p:nvGrpSpPr>
        <p:grpSpPr bwMode="auto">
          <a:xfrm>
            <a:off x="3241675" y="2371725"/>
            <a:ext cx="2570163" cy="3495675"/>
            <a:chOff x="5543549" y="2724151"/>
            <a:chExt cx="3295651" cy="1276351"/>
          </a:xfrm>
        </p:grpSpPr>
        <p:sp>
          <p:nvSpPr>
            <p:cNvPr id="9" name="Rectangle 8"/>
            <p:cNvSpPr/>
            <p:nvPr/>
          </p:nvSpPr>
          <p:spPr>
            <a:xfrm>
              <a:off x="5543549" y="2840657"/>
              <a:ext cx="3295651" cy="11598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5543549" y="2724151"/>
              <a:ext cx="3295651" cy="116506"/>
            </a:xfrm>
            <a:prstGeom prst="round2SameRect">
              <a:avLst>
                <a:gd name="adj1" fmla="val 10667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b="1" dirty="0">
                  <a:solidFill>
                    <a:schemeClr val="bg1"/>
                  </a:solidFill>
                </a:rPr>
                <a:t>Strategize</a:t>
              </a:r>
            </a:p>
          </p:txBody>
        </p:sp>
      </p:grpSp>
      <p:grpSp>
        <p:nvGrpSpPr>
          <p:cNvPr id="749574" name="Group 33"/>
          <p:cNvGrpSpPr>
            <a:grpSpLocks/>
          </p:cNvGrpSpPr>
          <p:nvPr/>
        </p:nvGrpSpPr>
        <p:grpSpPr bwMode="auto">
          <a:xfrm>
            <a:off x="6248400" y="2382838"/>
            <a:ext cx="2571750" cy="3484562"/>
            <a:chOff x="5543549" y="2724151"/>
            <a:chExt cx="3295651" cy="1276351"/>
          </a:xfrm>
        </p:grpSpPr>
        <p:sp>
          <p:nvSpPr>
            <p:cNvPr id="12" name="Rectangle 11"/>
            <p:cNvSpPr/>
            <p:nvPr/>
          </p:nvSpPr>
          <p:spPr>
            <a:xfrm>
              <a:off x="5543549" y="2840447"/>
              <a:ext cx="3295651" cy="11600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543549" y="2724151"/>
              <a:ext cx="3295651" cy="116296"/>
            </a:xfrm>
            <a:prstGeom prst="round2SameRect">
              <a:avLst>
                <a:gd name="adj1" fmla="val 10667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b="1" dirty="0">
                  <a:solidFill>
                    <a:schemeClr val="bg1"/>
                  </a:solidFill>
                </a:rPr>
                <a:t>Manage</a:t>
              </a:r>
            </a:p>
          </p:txBody>
        </p:sp>
      </p:grpSp>
      <p:sp>
        <p:nvSpPr>
          <p:cNvPr id="749575" name="Rectangle 13"/>
          <p:cNvSpPr>
            <a:spLocks noChangeArrowheads="1"/>
          </p:cNvSpPr>
          <p:nvPr/>
        </p:nvSpPr>
        <p:spPr bwMode="auto">
          <a:xfrm>
            <a:off x="2847975" y="2697163"/>
            <a:ext cx="29638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33413" indent="-176213">
              <a:buFont typeface="Arial" charset="0"/>
              <a:buChar char="•"/>
            </a:pPr>
            <a:r>
              <a:rPr lang="en-US" sz="1200"/>
              <a:t>Develop a strategy around architecture, security, maintenance, storage planning, development, and policies; the sooner the better. Ideally this should be well before deployment, but can still be done years later if necessary. </a:t>
            </a:r>
          </a:p>
          <a:p>
            <a:pPr marL="633413" indent="-176213">
              <a:buFont typeface="Arial" charset="0"/>
              <a:buChar char="•"/>
            </a:pPr>
            <a:r>
              <a:rPr lang="en-US" sz="1200"/>
              <a:t>Don’t let additional governance needs deter you from using SharePoint 2010; with more requirements comes more governance functionality. </a:t>
            </a:r>
          </a:p>
          <a:p>
            <a:pPr marL="633413" indent="-176213">
              <a:buFont typeface="Arial" charset="0"/>
              <a:buChar char="•"/>
            </a:pPr>
            <a:r>
              <a:rPr lang="en-US" sz="1200"/>
              <a:t>Involving business stakeholders has the largest impact on operational success.</a:t>
            </a:r>
          </a:p>
        </p:txBody>
      </p:sp>
      <p:sp>
        <p:nvSpPr>
          <p:cNvPr id="749576" name="Rectangle 14"/>
          <p:cNvSpPr>
            <a:spLocks noChangeArrowheads="1"/>
          </p:cNvSpPr>
          <p:nvPr/>
        </p:nvSpPr>
        <p:spPr bwMode="auto">
          <a:xfrm>
            <a:off x="5943600" y="2700338"/>
            <a:ext cx="2876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33413" indent="-176213">
              <a:buFont typeface="Arial" charset="0"/>
              <a:buChar char="•"/>
            </a:pPr>
            <a:r>
              <a:rPr lang="en-US" sz="1200"/>
              <a:t>SharePoint can be effectively governed by having a few basic processes, policies, and standards in place. </a:t>
            </a:r>
            <a:br>
              <a:rPr lang="en-US" sz="1200"/>
            </a:br>
            <a:endParaRPr lang="en-US" sz="1200"/>
          </a:p>
          <a:p>
            <a:pPr marL="633413" indent="-176213">
              <a:buFont typeface="Arial" charset="0"/>
              <a:buChar char="•"/>
            </a:pPr>
            <a:r>
              <a:rPr lang="en-US" sz="1200"/>
              <a:t>Training will make or break your SharePoint deployment.</a:t>
            </a:r>
            <a:br>
              <a:rPr lang="en-US" sz="1200"/>
            </a:br>
            <a:endParaRPr lang="en-US" sz="1200"/>
          </a:p>
          <a:p>
            <a:pPr marL="633413" indent="-176213">
              <a:buFont typeface="Arial" charset="0"/>
              <a:buChar char="•"/>
            </a:pPr>
            <a:r>
              <a:rPr lang="en-US" sz="1200"/>
              <a:t>Effective governance goes beyond design and can mitigate the risk of operational issues.</a:t>
            </a:r>
          </a:p>
        </p:txBody>
      </p:sp>
      <p:sp>
        <p:nvSpPr>
          <p:cNvPr id="749577" name="Rectangle 15"/>
          <p:cNvSpPr>
            <a:spLocks noChangeArrowheads="1"/>
          </p:cNvSpPr>
          <p:nvPr/>
        </p:nvSpPr>
        <p:spPr bwMode="auto">
          <a:xfrm>
            <a:off x="-44450" y="2700338"/>
            <a:ext cx="284638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33413" indent="-17621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SharePoint should </a:t>
            </a:r>
            <a:r>
              <a:rPr lang="en-US" sz="1200" b="1">
                <a:cs typeface="Tahoma" pitchFamily="34" charset="0"/>
              </a:rPr>
              <a:t>never </a:t>
            </a:r>
            <a:r>
              <a:rPr lang="en-US" sz="1200">
                <a:cs typeface="Tahoma" pitchFamily="34" charset="0"/>
              </a:rPr>
              <a:t>be deployed without planning or governance considerations.</a:t>
            </a:r>
          </a:p>
          <a:p>
            <a:pPr marL="633413" indent="-17621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SharePoint will become a mission critical application, with or without you. If you’re not prepared, failure is not an unlikely outcome.  </a:t>
            </a:r>
          </a:p>
          <a:p>
            <a:pPr marL="633413" indent="-17621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Governing SharePoint is not just throwing a team together or rehashing old policies. Design and configuration of SharePoint is a key responsibility for modern IT Business Analysts. </a:t>
            </a:r>
          </a:p>
        </p:txBody>
      </p:sp>
      <p:pic>
        <p:nvPicPr>
          <p:cNvPr id="749578" name="Picture 16" descr="arrows2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1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431800" y="3141663"/>
            <a:ext cx="265113" cy="331787"/>
          </a:xfrm>
          <a:prstGeom prst="chevron">
            <a:avLst/>
          </a:prstGeom>
          <a:solidFill>
            <a:srgbClr val="D17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333333"/>
              </a:solidFill>
            </a:endParaRPr>
          </a:p>
        </p:txBody>
      </p:sp>
      <p:pic>
        <p:nvPicPr>
          <p:cNvPr id="7505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713"/>
            <a:ext cx="88646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hevron 16"/>
          <p:cNvSpPr/>
          <p:nvPr/>
        </p:nvSpPr>
        <p:spPr>
          <a:xfrm>
            <a:off x="6215063" y="4357688"/>
            <a:ext cx="120650" cy="150812"/>
          </a:xfrm>
          <a:prstGeom prst="chevron">
            <a:avLst/>
          </a:prstGeom>
          <a:solidFill>
            <a:srgbClr val="D17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333333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87388" y="3060700"/>
            <a:ext cx="7454900" cy="6604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Understand</a:t>
            </a:r>
            <a:endParaRPr lang="en-CA" dirty="0"/>
          </a:p>
        </p:txBody>
      </p:sp>
      <p:sp>
        <p:nvSpPr>
          <p:cNvPr id="750598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335713" y="4298950"/>
            <a:ext cx="2373312" cy="1938338"/>
          </a:xfrm>
        </p:spPr>
        <p:txBody>
          <a:bodyPr/>
          <a:lstStyle/>
          <a:p>
            <a:r>
              <a:rPr lang="en-CA" b="1" smtClean="0"/>
              <a:t>Understand</a:t>
            </a:r>
          </a:p>
          <a:p>
            <a:r>
              <a:rPr lang="en-CA" smtClean="0"/>
              <a:t>Strategize</a:t>
            </a:r>
          </a:p>
          <a:p>
            <a:r>
              <a:rPr lang="en-CA" smtClean="0"/>
              <a:t>Formalize</a:t>
            </a:r>
          </a:p>
          <a:p>
            <a:r>
              <a:rPr lang="en-CA" smtClean="0"/>
              <a:t>Manage</a:t>
            </a:r>
          </a:p>
        </p:txBody>
      </p:sp>
      <p:sp>
        <p:nvSpPr>
          <p:cNvPr id="75059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792163" y="4311650"/>
            <a:ext cx="4437062" cy="19065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Govern or fail: the choice is yours. </a:t>
            </a:r>
          </a:p>
          <a:p>
            <a:pPr>
              <a:buFont typeface="Arial" charset="0"/>
              <a:buChar char="•"/>
            </a:pPr>
            <a:r>
              <a:rPr lang="en-US" smtClean="0"/>
              <a:t>SharePoint success is a factor of use cases, so govern accordingly.</a:t>
            </a:r>
          </a:p>
          <a:p>
            <a:pPr>
              <a:buFont typeface="Arial" charset="0"/>
              <a:buChar char="•"/>
            </a:pPr>
            <a:r>
              <a:rPr lang="en-US" smtClean="0"/>
              <a:t>Set up SharePoint like a content database, not a fileserver.</a:t>
            </a:r>
          </a:p>
          <a:p>
            <a:pPr>
              <a:buFont typeface="Arial" charset="0"/>
              <a:buChar char="•"/>
            </a:pPr>
            <a:r>
              <a:rPr lang="en-US" smtClean="0"/>
              <a:t>Follow Info-Tech’s SharePoint Governance Model to cover all the bases.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969669" y="5233194"/>
            <a:ext cx="1868488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Title 7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26475" cy="865188"/>
          </a:xfrm>
        </p:spPr>
        <p:txBody>
          <a:bodyPr/>
          <a:lstStyle/>
          <a:p>
            <a:r>
              <a:rPr lang="en-CA" smtClean="0"/>
              <a:t>Everyone needs governance, but some factors create additional risk </a:t>
            </a:r>
          </a:p>
        </p:txBody>
      </p:sp>
      <p:grpSp>
        <p:nvGrpSpPr>
          <p:cNvPr id="754691" name="Group 33"/>
          <p:cNvGrpSpPr>
            <a:grpSpLocks/>
          </p:cNvGrpSpPr>
          <p:nvPr/>
        </p:nvGrpSpPr>
        <p:grpSpPr bwMode="auto">
          <a:xfrm>
            <a:off x="4194175" y="1852613"/>
            <a:ext cx="4657725" cy="1293812"/>
            <a:chOff x="5543549" y="2702762"/>
            <a:chExt cx="3295651" cy="1297740"/>
          </a:xfrm>
        </p:grpSpPr>
        <p:sp>
          <p:nvSpPr>
            <p:cNvPr id="16" name="Rectangle 15"/>
            <p:cNvSpPr/>
            <p:nvPr/>
          </p:nvSpPr>
          <p:spPr>
            <a:xfrm>
              <a:off x="5543549" y="2839701"/>
              <a:ext cx="3295651" cy="11608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5543549" y="2702762"/>
              <a:ext cx="3295651" cy="289802"/>
            </a:xfrm>
            <a:prstGeom prst="round2SameRect">
              <a:avLst>
                <a:gd name="adj1" fmla="val 10667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b="1" dirty="0">
                  <a:solidFill>
                    <a:schemeClr val="bg1"/>
                  </a:solidFill>
                </a:rPr>
                <a:t>Scale</a:t>
              </a:r>
            </a:p>
          </p:txBody>
        </p:sp>
      </p:grpSp>
      <p:grpSp>
        <p:nvGrpSpPr>
          <p:cNvPr id="754692" name="Group 33"/>
          <p:cNvGrpSpPr>
            <a:grpSpLocks/>
          </p:cNvGrpSpPr>
          <p:nvPr/>
        </p:nvGrpSpPr>
        <p:grpSpPr bwMode="auto">
          <a:xfrm>
            <a:off x="4178300" y="2686050"/>
            <a:ext cx="4700588" cy="1765300"/>
            <a:chOff x="5543549" y="2702761"/>
            <a:chExt cx="3295651" cy="1297741"/>
          </a:xfrm>
        </p:grpSpPr>
        <p:sp>
          <p:nvSpPr>
            <p:cNvPr id="20" name="Rectangle 19"/>
            <p:cNvSpPr/>
            <p:nvPr/>
          </p:nvSpPr>
          <p:spPr>
            <a:xfrm>
              <a:off x="5543549" y="2840471"/>
              <a:ext cx="3295651" cy="11600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5543549" y="2702761"/>
              <a:ext cx="3295651" cy="289424"/>
            </a:xfrm>
            <a:prstGeom prst="round2SameRect">
              <a:avLst>
                <a:gd name="adj1" fmla="val 10667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b="1" dirty="0">
                  <a:solidFill>
                    <a:schemeClr val="bg1"/>
                  </a:solidFill>
                </a:rPr>
                <a:t>Complexity</a:t>
              </a:r>
            </a:p>
          </p:txBody>
        </p:sp>
      </p:grpSp>
      <p:grpSp>
        <p:nvGrpSpPr>
          <p:cNvPr id="754693" name="Group 33"/>
          <p:cNvGrpSpPr>
            <a:grpSpLocks/>
          </p:cNvGrpSpPr>
          <p:nvPr/>
        </p:nvGrpSpPr>
        <p:grpSpPr bwMode="auto">
          <a:xfrm>
            <a:off x="4194175" y="4164013"/>
            <a:ext cx="4700588" cy="1292225"/>
            <a:chOff x="5543549" y="2702761"/>
            <a:chExt cx="3295651" cy="1297741"/>
          </a:xfrm>
        </p:grpSpPr>
        <p:sp>
          <p:nvSpPr>
            <p:cNvPr id="23" name="Rectangle 22"/>
            <p:cNvSpPr/>
            <p:nvPr/>
          </p:nvSpPr>
          <p:spPr>
            <a:xfrm>
              <a:off x="5543549" y="2839869"/>
              <a:ext cx="3295651" cy="11606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>
              <a:off x="5543549" y="2702761"/>
              <a:ext cx="3295651" cy="288564"/>
            </a:xfrm>
            <a:prstGeom prst="round2SameRect">
              <a:avLst>
                <a:gd name="adj1" fmla="val 10667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b="1" dirty="0">
                  <a:solidFill>
                    <a:schemeClr val="bg1"/>
                  </a:solidFill>
                </a:rPr>
                <a:t>Use Case</a:t>
              </a:r>
            </a:p>
          </p:txBody>
        </p:sp>
      </p:grpSp>
      <p:grpSp>
        <p:nvGrpSpPr>
          <p:cNvPr id="754694" name="Group 27"/>
          <p:cNvGrpSpPr>
            <a:grpSpLocks/>
          </p:cNvGrpSpPr>
          <p:nvPr/>
        </p:nvGrpSpPr>
        <p:grpSpPr bwMode="auto">
          <a:xfrm>
            <a:off x="381000" y="5562600"/>
            <a:ext cx="8277225" cy="838200"/>
            <a:chOff x="313385" y="3598911"/>
            <a:chExt cx="8506442" cy="848310"/>
          </a:xfrm>
        </p:grpSpPr>
        <p:sp>
          <p:nvSpPr>
            <p:cNvPr id="29" name="Rounded Rectangle 28"/>
            <p:cNvSpPr/>
            <p:nvPr/>
          </p:nvSpPr>
          <p:spPr>
            <a:xfrm>
              <a:off x="328069" y="3598911"/>
              <a:ext cx="8491758" cy="838670"/>
            </a:xfrm>
            <a:prstGeom prst="roundRect">
              <a:avLst>
                <a:gd name="adj" fmla="val 6990"/>
              </a:avLst>
            </a:prstGeom>
            <a:solidFill>
              <a:srgbClr val="F1F2E0"/>
            </a:solidFill>
            <a:ln w="12700">
              <a:solidFill>
                <a:srgbClr val="D3D3B9"/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077913" indent="-9525">
                <a:tabLst>
                  <a:tab pos="1081088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cs typeface="Arial" pitchFamily="34" charset="0"/>
                </a:rPr>
                <a:t>Using SharePoint for small, simple initiatives isn’t a free pass. Keep an eye on changing business requirements and use profiles so you’re ready when your risk profile increases.</a:t>
              </a:r>
            </a:p>
            <a:p>
              <a:pPr marL="1257300" indent="-18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200" dirty="0">
                <a:solidFill>
                  <a:schemeClr val="tx1"/>
                </a:solidFill>
              </a:endParaRPr>
            </a:p>
          </p:txBody>
        </p:sp>
        <p:pic>
          <p:nvPicPr>
            <p:cNvPr id="754701" name="Picture 29" descr="insigh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85" y="3609020"/>
              <a:ext cx="1000207" cy="838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4695" name="Rectangle 2"/>
          <p:cNvSpPr>
            <a:spLocks noChangeArrowheads="1"/>
          </p:cNvSpPr>
          <p:nvPr/>
        </p:nvSpPr>
        <p:spPr bwMode="auto">
          <a:xfrm>
            <a:off x="4194175" y="2132013"/>
            <a:ext cx="4572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More than </a:t>
            </a:r>
            <a:r>
              <a:rPr lang="en-US" sz="1200" b="1">
                <a:cs typeface="Tahoma" pitchFamily="34" charset="0"/>
              </a:rPr>
              <a:t>250 users</a:t>
            </a:r>
            <a:r>
              <a:rPr lang="en-US" sz="1200">
                <a:cs typeface="Tahoma" pitchFamily="34" charset="0"/>
              </a:rPr>
              <a:t> use SharePoint.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More than</a:t>
            </a:r>
            <a:r>
              <a:rPr lang="en-US" sz="1200" b="1">
                <a:cs typeface="Tahoma" pitchFamily="34" charset="0"/>
              </a:rPr>
              <a:t> 2 instances</a:t>
            </a:r>
            <a:r>
              <a:rPr lang="en-US" sz="1200">
                <a:cs typeface="Tahoma" pitchFamily="34" charset="0"/>
              </a:rPr>
              <a:t> of SharePoint are deployed.</a:t>
            </a:r>
          </a:p>
        </p:txBody>
      </p:sp>
      <p:sp>
        <p:nvSpPr>
          <p:cNvPr id="754696" name="Rectangle 4"/>
          <p:cNvSpPr>
            <a:spLocks noChangeArrowheads="1"/>
          </p:cNvSpPr>
          <p:nvPr/>
        </p:nvSpPr>
        <p:spPr bwMode="auto">
          <a:xfrm>
            <a:off x="4149725" y="3062288"/>
            <a:ext cx="4572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SharePoint is being used across multiple </a:t>
            </a:r>
            <a:r>
              <a:rPr lang="en-US" sz="1200" b="1">
                <a:cs typeface="Tahoma" pitchFamily="34" charset="0"/>
              </a:rPr>
              <a:t>geographic offices</a:t>
            </a:r>
            <a:r>
              <a:rPr lang="en-US" sz="1200">
                <a:cs typeface="Tahoma" pitchFamily="34" charset="0"/>
              </a:rPr>
              <a:t> or across </a:t>
            </a:r>
            <a:r>
              <a:rPr lang="en-US" sz="1200" b="1">
                <a:cs typeface="Tahoma" pitchFamily="34" charset="0"/>
              </a:rPr>
              <a:t>countries</a:t>
            </a:r>
            <a:r>
              <a:rPr lang="en-US" sz="1200">
                <a:cs typeface="Tahoma" pitchFamily="34" charset="0"/>
              </a:rPr>
              <a:t>.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The Enterprise is subject to regulatory requirements.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User permissions need to be set up below the department level.</a:t>
            </a:r>
          </a:p>
        </p:txBody>
      </p:sp>
      <p:sp>
        <p:nvSpPr>
          <p:cNvPr id="754697" name="Rectangle 5"/>
          <p:cNvSpPr>
            <a:spLocks noChangeArrowheads="1"/>
          </p:cNvSpPr>
          <p:nvPr/>
        </p:nvSpPr>
        <p:spPr bwMode="auto">
          <a:xfrm>
            <a:off x="4194175" y="4445000"/>
            <a:ext cx="4572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SharePoint will be used for more than </a:t>
            </a:r>
            <a:r>
              <a:rPr lang="en-US" sz="1200" b="1">
                <a:cs typeface="Tahoma" pitchFamily="34" charset="0"/>
              </a:rPr>
              <a:t>3 unique use cases</a:t>
            </a:r>
            <a:r>
              <a:rPr lang="en-US" sz="1200">
                <a:cs typeface="Tahoma" pitchFamily="34" charset="0"/>
              </a:rPr>
              <a:t> (e.g. intranet, collaboration, ECM).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>
                <a:cs typeface="Tahoma" pitchFamily="34" charset="0"/>
              </a:rPr>
              <a:t>SharePoint will be used for ECM, records management or as an extranet portal.</a:t>
            </a:r>
          </a:p>
        </p:txBody>
      </p:sp>
      <p:sp>
        <p:nvSpPr>
          <p:cNvPr id="754698" name="TextBox 6"/>
          <p:cNvSpPr txBox="1">
            <a:spLocks noChangeArrowheads="1"/>
          </p:cNvSpPr>
          <p:nvPr/>
        </p:nvSpPr>
        <p:spPr bwMode="auto">
          <a:xfrm>
            <a:off x="298450" y="1143000"/>
            <a:ext cx="846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Scale, complexity, and use cases all complicate SharePoint initiatives and significantly increase the risk of disaster if left ungoverned. </a:t>
            </a:r>
          </a:p>
        </p:txBody>
      </p:sp>
      <p:pic>
        <p:nvPicPr>
          <p:cNvPr id="754699" name="Picture 30" descr="slide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3263"/>
            <a:ext cx="364648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7175" y="1233488"/>
            <a:ext cx="8620125" cy="6572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CA" smtClean="0"/>
              <a:t>Extranets are trouble. If you’ll be using one, allocate additional time and resources to the planning and setup, and expect high levels of difficulty. </a:t>
            </a:r>
          </a:p>
        </p:txBody>
      </p:sp>
      <p:sp>
        <p:nvSpPr>
          <p:cNvPr id="768003" name="Title 6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26475" cy="865188"/>
          </a:xfrm>
        </p:spPr>
        <p:txBody>
          <a:bodyPr/>
          <a:lstStyle/>
          <a:p>
            <a:r>
              <a:rPr lang="en-CA" smtClean="0"/>
              <a:t>Using SharePoint as an Extranet requires additional design and security considerations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28600" y="1981200"/>
            <a:ext cx="4035425" cy="2376488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200" dirty="0">
                <a:ea typeface="Calibri" pitchFamily="34" charset="0"/>
                <a:cs typeface="Arial" pitchFamily="34" charset="0"/>
              </a:rPr>
              <a:t>Collaboration with external partners is often extremely beneficial, but </a:t>
            </a:r>
            <a:r>
              <a:rPr lang="en-US" sz="1200" b="1" dirty="0">
                <a:ea typeface="Calibri" pitchFamily="34" charset="0"/>
                <a:cs typeface="Arial" pitchFamily="34" charset="0"/>
              </a:rPr>
              <a:t>confidentiality management beyond the firewall is tough</a:t>
            </a:r>
            <a:r>
              <a:rPr lang="en-US" sz="1200" dirty="0">
                <a:ea typeface="Calibri" pitchFamily="34" charset="0"/>
                <a:cs typeface="Arial" pitchFamily="34" charset="0"/>
              </a:rPr>
              <a:t>.</a:t>
            </a:r>
            <a:endParaRPr lang="en-US" sz="1200" dirty="0">
              <a:cs typeface="Arial" pitchFamily="34" charset="0"/>
            </a:endParaRPr>
          </a:p>
          <a:p>
            <a:pPr marL="4763" indent="-4763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1200" dirty="0">
              <a:ea typeface="Calibri" pitchFamily="34" charset="0"/>
              <a:cs typeface="Arial" pitchFamily="34" charset="0"/>
            </a:endParaRPr>
          </a:p>
          <a:p>
            <a:pPr marL="173038" indent="-173038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1200" dirty="0">
                <a:ea typeface="Calibri" pitchFamily="34" charset="0"/>
                <a:cs typeface="Arial" pitchFamily="34" charset="0"/>
              </a:rPr>
              <a:t>Login-based portal access is ideal for access control so only the right external users can see the content.</a:t>
            </a:r>
          </a:p>
          <a:p>
            <a:pPr marL="173038" indent="-173038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1200" dirty="0">
              <a:cs typeface="Arial" pitchFamily="34" charset="0"/>
            </a:endParaRPr>
          </a:p>
          <a:p>
            <a:pPr marL="173038" indent="-173038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1200" dirty="0">
                <a:cs typeface="Arial" pitchFamily="34" charset="0"/>
              </a:rPr>
              <a:t>With sensitive data, additional business planning around compliance is recommended.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4838700" y="1919288"/>
            <a:ext cx="4032250" cy="2808287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200" dirty="0">
                <a:ea typeface="Calibri" pitchFamily="34" charset="0"/>
                <a:cs typeface="Arial" pitchFamily="34" charset="0"/>
              </a:rPr>
              <a:t>Operating an intranet </a:t>
            </a:r>
            <a:r>
              <a:rPr lang="en-US" sz="1200" i="1" dirty="0">
                <a:ea typeface="Calibri" pitchFamily="34" charset="0"/>
                <a:cs typeface="Arial" pitchFamily="34" charset="0"/>
              </a:rPr>
              <a:t>and</a:t>
            </a:r>
            <a:r>
              <a:rPr lang="en-US" sz="1200" dirty="0">
                <a:ea typeface="Calibri" pitchFamily="34" charset="0"/>
                <a:cs typeface="Arial" pitchFamily="34" charset="0"/>
              </a:rPr>
              <a:t> extranet instance of SharePoint requires additional considerations</a:t>
            </a:r>
            <a:r>
              <a:rPr lang="en-US" sz="1200" dirty="0" smtClean="0">
                <a:ea typeface="Calibri" pitchFamily="34" charset="0"/>
                <a:cs typeface="Arial" pitchFamily="34" charset="0"/>
              </a:rPr>
              <a:t>:</a:t>
            </a:r>
            <a:br>
              <a:rPr lang="en-US" sz="1200" dirty="0" smtClean="0">
                <a:ea typeface="Calibri" pitchFamily="34" charset="0"/>
                <a:cs typeface="Arial" pitchFamily="34" charset="0"/>
              </a:rPr>
            </a:br>
            <a:endParaRPr lang="en-US" sz="1200" dirty="0">
              <a:ea typeface="Calibri" pitchFamily="34" charset="0"/>
              <a:cs typeface="Arial" pitchFamily="34" charset="0"/>
            </a:endParaRPr>
          </a:p>
          <a:p>
            <a:pPr marL="115888" indent="-115888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1200" dirty="0">
                <a:ea typeface="Calibri" pitchFamily="34" charset="0"/>
                <a:cs typeface="Arial" pitchFamily="34" charset="0"/>
              </a:rPr>
              <a:t>How will you connect the two platforms/portals together, and how will you connect it with partner platforms outside the enterprise?</a:t>
            </a:r>
          </a:p>
          <a:p>
            <a:pPr marL="115888" indent="-115888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1200" dirty="0">
              <a:ea typeface="Calibri" pitchFamily="34" charset="0"/>
              <a:cs typeface="Arial" pitchFamily="34" charset="0"/>
            </a:endParaRPr>
          </a:p>
          <a:p>
            <a:pPr marL="115888" indent="-115888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1200" dirty="0">
                <a:ea typeface="Calibri" pitchFamily="34" charset="0"/>
                <a:cs typeface="Arial" pitchFamily="34" charset="0"/>
              </a:rPr>
              <a:t>Anticipate document management issues, e.g. how will you deal with multiple copies of the same document inside and outside the organization</a:t>
            </a:r>
            <a:endParaRPr lang="en-US" sz="1200" dirty="0">
              <a:cs typeface="Arial" pitchFamily="34" charset="0"/>
            </a:endParaRPr>
          </a:p>
          <a:p>
            <a:pPr marL="115888" indent="-115888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en-US" sz="1200" dirty="0">
              <a:ea typeface="Calibri" pitchFamily="34" charset="0"/>
              <a:cs typeface="Arial" pitchFamily="34" charset="0"/>
            </a:endParaRPr>
          </a:p>
          <a:p>
            <a:pPr marL="115888" indent="-115888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1200" dirty="0">
                <a:ea typeface="Calibri" pitchFamily="34" charset="0"/>
                <a:cs typeface="Arial" pitchFamily="34" charset="0"/>
              </a:rPr>
              <a:t>Determine whether the intranet will be used for the extranet and whether its design will mirror the enterprise’s other public-facing content.</a:t>
            </a:r>
            <a:endParaRPr lang="en-US" sz="1200" dirty="0"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/>
          </a:p>
        </p:txBody>
      </p:sp>
      <p:sp>
        <p:nvSpPr>
          <p:cNvPr id="768006" name="TextBox 8"/>
          <p:cNvSpPr txBox="1">
            <a:spLocks noChangeArrowheads="1"/>
          </p:cNvSpPr>
          <p:nvPr/>
        </p:nvSpPr>
        <p:spPr bwMode="auto">
          <a:xfrm>
            <a:off x="4724400" y="4649788"/>
            <a:ext cx="4038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400" b="1">
                <a:solidFill>
                  <a:srgbClr val="333333"/>
                </a:solidFill>
              </a:rPr>
              <a:t>Enterprises using extranets were more than twice as likely to require custom development.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2057400"/>
            <a:ext cx="0" cy="396240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 l="712" t="6364" r="56576" b="33902"/>
          <a:stretch>
            <a:fillRect/>
          </a:stretch>
        </p:blipFill>
        <p:spPr bwMode="auto">
          <a:xfrm>
            <a:off x="228600" y="3838079"/>
            <a:ext cx="3864421" cy="2091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rgbClr val="254061"/>
            </a:solidFill>
          </a:ln>
          <a:effectLst/>
        </p:spPr>
      </p:pic>
      <p:sp>
        <p:nvSpPr>
          <p:cNvPr id="15" name="Oval 14"/>
          <p:cNvSpPr/>
          <p:nvPr>
            <p:custDataLst>
              <p:tags r:id="rId1"/>
            </p:custDataLst>
          </p:nvPr>
        </p:nvSpPr>
        <p:spPr>
          <a:xfrm>
            <a:off x="5305425" y="5399088"/>
            <a:ext cx="547688" cy="549275"/>
          </a:xfrm>
          <a:prstGeom prst="ellipse">
            <a:avLst/>
          </a:prstGeom>
          <a:solidFill>
            <a:srgbClr val="25406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AFAFA"/>
              </a:solidFill>
              <a:latin typeface="Georgia"/>
              <a:cs typeface="+mn-cs"/>
            </a:endParaRPr>
          </a:p>
        </p:txBody>
      </p:sp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5464175" y="5559425"/>
            <a:ext cx="228600" cy="228600"/>
          </a:xfrm>
          <a:prstGeom prst="ellipse">
            <a:avLst/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AFAFA"/>
              </a:solidFill>
              <a:latin typeface="Georgia"/>
              <a:cs typeface="+mn-cs"/>
            </a:endParaRPr>
          </a:p>
        </p:txBody>
      </p:sp>
      <p:sp>
        <p:nvSpPr>
          <p:cNvPr id="768011" name="Text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4388" y="5535613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53%</a:t>
            </a:r>
          </a:p>
        </p:txBody>
      </p:sp>
      <p:sp>
        <p:nvSpPr>
          <p:cNvPr id="768012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78525" y="5535613"/>
            <a:ext cx="481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23%</a:t>
            </a:r>
          </a:p>
        </p:txBody>
      </p:sp>
      <p:cxnSp>
        <p:nvCxnSpPr>
          <p:cNvPr id="768013" name="Straight Connector 18"/>
          <p:cNvCxnSpPr>
            <a:cxnSpLocks noChangeShapeType="1"/>
            <a:stCxn id="768011" idx="3"/>
            <a:endCxn id="15" idx="2"/>
          </p:cNvCxnSpPr>
          <p:nvPr>
            <p:custDataLst>
              <p:tags r:id="rId5"/>
            </p:custDataLst>
          </p:nvPr>
        </p:nvCxnSpPr>
        <p:spPr bwMode="auto">
          <a:xfrm>
            <a:off x="5100638" y="5673725"/>
            <a:ext cx="204787" cy="0"/>
          </a:xfrm>
          <a:prstGeom prst="line">
            <a:avLst/>
          </a:prstGeom>
          <a:noFill/>
          <a:ln w="38100" algn="ctr">
            <a:solidFill>
              <a:srgbClr val="223E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14" name="Straight Connector 19"/>
          <p:cNvCxnSpPr>
            <a:cxnSpLocks noChangeShapeType="1"/>
            <a:stCxn id="16" idx="6"/>
            <a:endCxn id="768012" idx="1"/>
          </p:cNvCxnSpPr>
          <p:nvPr>
            <p:custDataLst>
              <p:tags r:id="rId6"/>
            </p:custDataLst>
          </p:nvPr>
        </p:nvCxnSpPr>
        <p:spPr bwMode="auto">
          <a:xfrm>
            <a:off x="5692775" y="5673725"/>
            <a:ext cx="285750" cy="0"/>
          </a:xfrm>
          <a:prstGeom prst="line">
            <a:avLst/>
          </a:prstGeom>
          <a:noFill/>
          <a:ln w="381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15" name="Text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13513" y="6134100"/>
            <a:ext cx="2592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i="1"/>
              <a:t>N = 47</a:t>
            </a:r>
            <a:r>
              <a:rPr lang="en-US" sz="1000"/>
              <a:t>; Source: Info-Tech Research Group</a:t>
            </a:r>
          </a:p>
        </p:txBody>
      </p:sp>
      <p:sp>
        <p:nvSpPr>
          <p:cNvPr id="22" name="Oval 21"/>
          <p:cNvSpPr/>
          <p:nvPr>
            <p:custDataLst>
              <p:tags r:id="rId8"/>
            </p:custDataLst>
          </p:nvPr>
        </p:nvSpPr>
        <p:spPr>
          <a:xfrm>
            <a:off x="6459538" y="5767388"/>
            <a:ext cx="215900" cy="217487"/>
          </a:xfrm>
          <a:prstGeom prst="ellipse">
            <a:avLst/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AFAFA"/>
              </a:solidFill>
              <a:latin typeface="Georgia"/>
              <a:cs typeface="+mn-cs"/>
            </a:endParaRPr>
          </a:p>
        </p:txBody>
      </p:sp>
      <p:sp>
        <p:nvSpPr>
          <p:cNvPr id="23" name="Oval 22"/>
          <p:cNvSpPr/>
          <p:nvPr>
            <p:custDataLst>
              <p:tags r:id="rId9"/>
            </p:custDataLst>
          </p:nvPr>
        </p:nvSpPr>
        <p:spPr>
          <a:xfrm>
            <a:off x="6459538" y="5418138"/>
            <a:ext cx="215900" cy="215900"/>
          </a:xfrm>
          <a:prstGeom prst="ellipse">
            <a:avLst/>
          </a:prstGeom>
          <a:solidFill>
            <a:srgbClr val="25406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AFAFA"/>
              </a:solidFill>
              <a:latin typeface="Georgia"/>
              <a:cs typeface="+mn-cs"/>
            </a:endParaRPr>
          </a:p>
        </p:txBody>
      </p:sp>
      <p:sp>
        <p:nvSpPr>
          <p:cNvPr id="768018" name="Text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75438" y="5387975"/>
            <a:ext cx="21955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/>
              <a:t>Customized, Deployed Extranet</a:t>
            </a:r>
          </a:p>
        </p:txBody>
      </p:sp>
      <p:sp>
        <p:nvSpPr>
          <p:cNvPr id="768019" name="TextBox 2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75438" y="5732463"/>
            <a:ext cx="24304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/>
              <a:t>Customized, Didn’t Deploy Extranet</a:t>
            </a:r>
          </a:p>
        </p:txBody>
      </p:sp>
    </p:spTree>
    <p:extLst>
      <p:ext uri="{BB962C8B-B14F-4D97-AF65-F5344CB8AC3E}">
        <p14:creationId xmlns:p14="http://schemas.microsoft.com/office/powerpoint/2010/main" val="4017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Title 6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26475" cy="865188"/>
          </a:xfrm>
        </p:spPr>
        <p:txBody>
          <a:bodyPr/>
          <a:lstStyle/>
          <a:p>
            <a:r>
              <a:rPr lang="en-CA" smtClean="0"/>
              <a:t>Training will make or break your SharePoint deployment</a:t>
            </a:r>
          </a:p>
        </p:txBody>
      </p:sp>
      <p:sp>
        <p:nvSpPr>
          <p:cNvPr id="786435" name="TextBox 1"/>
          <p:cNvSpPr txBox="1">
            <a:spLocks noChangeArrowheads="1"/>
          </p:cNvSpPr>
          <p:nvPr/>
        </p:nvSpPr>
        <p:spPr bwMode="auto">
          <a:xfrm>
            <a:off x="381000" y="1143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Take a formal approach to ensure end-user adoption. </a:t>
            </a:r>
          </a:p>
        </p:txBody>
      </p:sp>
      <p:pic>
        <p:nvPicPr>
          <p:cNvPr id="786436" name="Picture 62" descr="slide39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12888"/>
            <a:ext cx="89646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4495800"/>
            <a:ext cx="9144000" cy="554038"/>
          </a:xfrm>
          <a:prstGeom prst="rect">
            <a:avLst/>
          </a:prstGeom>
          <a:solidFill>
            <a:srgbClr val="DDDEC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AFAFA"/>
              </a:solidFill>
              <a:latin typeface="Georgia"/>
              <a:cs typeface="+mn-cs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-9525" y="5202238"/>
            <a:ext cx="9144000" cy="552450"/>
          </a:xfrm>
          <a:prstGeom prst="rect">
            <a:avLst/>
          </a:prstGeom>
          <a:solidFill>
            <a:srgbClr val="DDDEC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AFAFA"/>
              </a:solidFill>
              <a:latin typeface="Georgia"/>
              <a:cs typeface="+mn-cs"/>
            </a:endParaRPr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0" y="5880100"/>
            <a:ext cx="9144000" cy="554038"/>
          </a:xfrm>
          <a:prstGeom prst="rect">
            <a:avLst/>
          </a:prstGeom>
          <a:solidFill>
            <a:srgbClr val="DDDEC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AFAFA"/>
              </a:solidFill>
              <a:latin typeface="Georgia"/>
              <a:cs typeface="+mn-cs"/>
            </a:endParaRPr>
          </a:p>
        </p:txBody>
      </p:sp>
      <p:cxnSp>
        <p:nvCxnSpPr>
          <p:cNvPr id="786440" name="Straight Connector 13"/>
          <p:cNvCxnSpPr>
            <a:cxnSpLocks noChangeShapeType="1"/>
          </p:cNvCxnSpPr>
          <p:nvPr/>
        </p:nvCxnSpPr>
        <p:spPr bwMode="auto">
          <a:xfrm flipV="1">
            <a:off x="1828800" y="4433888"/>
            <a:ext cx="0" cy="2089150"/>
          </a:xfrm>
          <a:prstGeom prst="line">
            <a:avLst/>
          </a:prstGeom>
          <a:noFill/>
          <a:ln w="57150" algn="ctr">
            <a:solidFill>
              <a:srgbClr val="FAFAF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6441" name="TextBox 6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75" y="4602163"/>
            <a:ext cx="2043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Advanced Manual</a:t>
            </a:r>
          </a:p>
        </p:txBody>
      </p:sp>
      <p:sp>
        <p:nvSpPr>
          <p:cNvPr id="786442" name="TextBox 6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438" y="6003925"/>
            <a:ext cx="1681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Minimum Manuals</a:t>
            </a:r>
          </a:p>
        </p:txBody>
      </p:sp>
      <p:sp>
        <p:nvSpPr>
          <p:cNvPr id="786443" name="TextBox 7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675" y="53498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Early Adopters</a:t>
            </a:r>
          </a:p>
        </p:txBody>
      </p:sp>
      <p:sp>
        <p:nvSpPr>
          <p:cNvPr id="20" name="TextBox 19"/>
          <p:cNvSpPr txBox="1"/>
          <p:nvPr>
            <p:custDataLst>
              <p:tags r:id="rId7"/>
            </p:custDataLst>
          </p:nvPr>
        </p:nvSpPr>
        <p:spPr>
          <a:xfrm>
            <a:off x="1876425" y="4449763"/>
            <a:ext cx="72104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A run book; include network configurations, reboot procedures, monthly/daily maintenance, and troubleshooting guidelines. 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Have one copy in IT.</a:t>
            </a:r>
          </a:p>
        </p:txBody>
      </p:sp>
      <p:sp>
        <p:nvSpPr>
          <p:cNvPr id="21" name="TextBox 20"/>
          <p:cNvSpPr txBox="1"/>
          <p:nvPr>
            <p:custDataLst>
              <p:tags r:id="rId8"/>
            </p:custDataLst>
          </p:nvPr>
        </p:nvSpPr>
        <p:spPr>
          <a:xfrm>
            <a:off x="1895475" y="5154613"/>
            <a:ext cx="7239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An employee in a department quick to adopt new technologies and processes. 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Usually someone who has recently joined the company and has not developed habitual methods of doing things.</a:t>
            </a: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1866900" y="5834063"/>
            <a:ext cx="72675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A step-by-step description of the tasks to be performed by a department; include screen shots, written descriptions, and an index.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Have one per department, tailored to that department.</a:t>
            </a:r>
          </a:p>
        </p:txBody>
      </p:sp>
    </p:spTree>
    <p:extLst>
      <p:ext uri="{BB962C8B-B14F-4D97-AF65-F5344CB8AC3E}">
        <p14:creationId xmlns:p14="http://schemas.microsoft.com/office/powerpoint/2010/main" val="18648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11138" y="1114425"/>
            <a:ext cx="8791575" cy="6572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CA" smtClean="0"/>
              <a:t>To succeed, every SharePoint initiative requires a strategy around architecture, security, maintenance, storage planning, development, and policies. </a:t>
            </a:r>
          </a:p>
        </p:txBody>
      </p:sp>
      <p:sp>
        <p:nvSpPr>
          <p:cNvPr id="790531" name="Title 6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26475" cy="865188"/>
          </a:xfrm>
        </p:spPr>
        <p:txBody>
          <a:bodyPr/>
          <a:lstStyle/>
          <a:p>
            <a:r>
              <a:rPr lang="en-CA" smtClean="0"/>
              <a:t>Summary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57213" y="1752600"/>
            <a:ext cx="8099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1313" indent="-231775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There is no scenario in which SharePoint should be deployed without planning or governance considerations. </a:t>
            </a:r>
          </a:p>
          <a:p>
            <a:pPr marL="341313" indent="-231775">
              <a:buFont typeface="Arial" pitchFamily="34" charset="0"/>
              <a:buChar char="•"/>
              <a:defRPr/>
            </a:pPr>
            <a:endParaRPr lang="en-US" sz="1400" dirty="0">
              <a:latin typeface="+mn-lt"/>
            </a:endParaRP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SharePoint very quickly becomes a mission critical application, with or without you. If you’re not prepared, disaster is only a matter of time. </a:t>
            </a: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endParaRPr lang="en-US" sz="1400" dirty="0">
              <a:latin typeface="+mn-lt"/>
            </a:endParaRP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Governing SharePoint is not just throwing a team together or rehashing old policies. It is a procedure and a business analyst job function, not a one-time project. </a:t>
            </a: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endParaRPr lang="en-US" sz="1400" dirty="0">
              <a:latin typeface="+mn-lt"/>
            </a:endParaRP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The sooner you can develop a strategy around each element, the better. </a:t>
            </a: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endParaRPr lang="en-US" sz="1400" dirty="0">
              <a:latin typeface="+mn-lt"/>
            </a:endParaRP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Don’t let additional governance needs deter you from using SharePoint 2010; with more requirements comes more included governance functionality. </a:t>
            </a: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endParaRPr lang="en-US" sz="1400" dirty="0">
              <a:latin typeface="+mn-lt"/>
            </a:endParaRP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Designing an appropriate information architecture is your most important task and cannot be overlooked.</a:t>
            </a: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endParaRPr lang="en-US" sz="1400" dirty="0">
              <a:latin typeface="+mn-lt"/>
            </a:endParaRP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Every SharePoint user’s permissions must be considered and set up. </a:t>
            </a: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endParaRPr lang="en-US" sz="1400" dirty="0">
              <a:latin typeface="+mn-lt"/>
            </a:endParaRPr>
          </a:p>
          <a:p>
            <a:pPr marL="341313" indent="-231775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Assign responsibility for SharePoint maintenance or it won’t get done.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it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26475" cy="865188"/>
          </a:xfrm>
        </p:spPr>
        <p:txBody>
          <a:bodyPr/>
          <a:lstStyle/>
          <a:p>
            <a:r>
              <a:rPr lang="en-US" smtClean="0"/>
              <a:t>Appendix</a:t>
            </a:r>
          </a:p>
        </p:txBody>
      </p:sp>
      <p:sp>
        <p:nvSpPr>
          <p:cNvPr id="79155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33400" y="1600200"/>
            <a:ext cx="4035425" cy="23764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Administration and Security</a:t>
            </a:r>
          </a:p>
          <a:p>
            <a:pPr>
              <a:buFont typeface="Arial" charset="0"/>
              <a:buChar char="•"/>
            </a:pPr>
            <a:r>
              <a:rPr lang="en-US" smtClean="0"/>
              <a:t>Integration</a:t>
            </a:r>
          </a:p>
          <a:p>
            <a:pPr>
              <a:buFont typeface="Arial" charset="0"/>
              <a:buChar char="•"/>
            </a:pPr>
            <a:r>
              <a:rPr lang="en-US" smtClean="0"/>
              <a:t>Features</a:t>
            </a:r>
          </a:p>
          <a:p>
            <a:pPr>
              <a:buFont typeface="Arial" charset="0"/>
              <a:buChar char="•"/>
            </a:pPr>
            <a:r>
              <a:rPr lang="en-US" smtClean="0"/>
              <a:t>Tools </a:t>
            </a:r>
          </a:p>
          <a:p>
            <a:pPr>
              <a:buFont typeface="Arial" charset="0"/>
              <a:buChar char="•"/>
            </a:pPr>
            <a:r>
              <a:rPr lang="en-US" smtClean="0"/>
              <a:t>SharePoint Server Application Integration</a:t>
            </a:r>
          </a:p>
          <a:p>
            <a:pPr>
              <a:buFont typeface="Arial" charset="0"/>
              <a:buChar char="•"/>
            </a:pPr>
            <a:r>
              <a:rPr lang="en-US" smtClean="0"/>
              <a:t>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17246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cbbf8a5bb204accd5c4d2c8d1f6aaf0cb8b38"/>
  <p:tag name="ISPRING_SCORM_RATE_QUIZZES" val="0"/>
  <p:tag name="ISPRING_SCORM_PASSING_SCORE" val="100.0000000000"/>
  <p:tag name="GENSWF_OUTPUT_FILE_NAME" val="it-develop-sharepoint-governance-strategy-sample-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8Er.ShAkyxAuht43FY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mhlKhFr0Cuyo2vog54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BtQr0AxUC3ZSEhZW_p9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KHI1ZWKUaqXpoHo9Mu7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KHI1ZWKUaqXpoHo9Mu7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KHI1ZWKUaqXpoHo9Mu7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Mc5S2VYEmTkOBbUbwMD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d.G5eX6L0mGvBf1yMOg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molFQnBUCeBUwgfdzJW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fWXRc_jU6ZZSNU4jYh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ZV9wZiw0uzhEia0CAQ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9jfgnaXYUq4FLmeFuF_Q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odbD_6YUSSeE6RT4be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RjxYwTt0ufwfn_AJgo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aUt9PM02UaD8bjTjl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VZU2rVa0ORQdk4zUz4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WO2UKxeEOkN_fo37qy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sHeI4uRE.IMNivrIDWx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UefeT4KUue7Wrzw6k2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TEgvdKZUe5QoFP9n8R0A"/>
</p:tagLst>
</file>

<file path=ppt/theme/theme1.xml><?xml version="1.0" encoding="utf-8"?>
<a:theme xmlns:a="http://schemas.openxmlformats.org/drawingml/2006/main" name="Office Theme">
  <a:themeElements>
    <a:clrScheme name="Research 201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243F54"/>
      </a:accent1>
      <a:accent2>
        <a:srgbClr val="998F57"/>
      </a:accent2>
      <a:accent3>
        <a:srgbClr val="CECECE"/>
      </a:accent3>
      <a:accent4>
        <a:srgbClr val="7B7B7B"/>
      </a:accent4>
      <a:accent5>
        <a:srgbClr val="ADB7C3"/>
      </a:accent5>
      <a:accent6>
        <a:srgbClr val="5D5936"/>
      </a:accent6>
      <a:hlink>
        <a:srgbClr val="2576B7"/>
      </a:hlink>
      <a:folHlink>
        <a:srgbClr val="C77709"/>
      </a:folHlink>
    </a:clrScheme>
    <a:fontScheme name="Research 201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1075</Words>
  <Application>Microsoft Office PowerPoint</Application>
  <PresentationFormat>On-screen Show (4:3)</PresentationFormat>
  <Paragraphs>142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Introduction</vt:lpstr>
      <vt:lpstr>Executive Summary</vt:lpstr>
      <vt:lpstr>PowerPoint Presentation</vt:lpstr>
      <vt:lpstr>Everyone needs governance, but some factors create additional risk </vt:lpstr>
      <vt:lpstr>Using SharePoint as an Extranet requires additional design and security considerations </vt:lpstr>
      <vt:lpstr>Training will make or break your SharePoint deployment</vt:lpstr>
      <vt:lpstr>Summary</vt:lpstr>
      <vt:lpstr>Appendix</vt:lpstr>
      <vt:lpstr>Administration and Security </vt:lpstr>
      <vt:lpstr>Recommendations</vt:lpstr>
      <vt:lpstr>Info-Tech Research Group Helps IT Professionals To: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it-develop-sharepoint-governance-strategy-sample.pptx</dc:title>
  <dc:creator/>
  <cp:lastModifiedBy/>
  <cp:revision>1</cp:revision>
  <dcterms:created xsi:type="dcterms:W3CDTF">2012-12-04T20:20:02Z</dcterms:created>
  <dcterms:modified xsi:type="dcterms:W3CDTF">2012-12-04T20:30:19Z</dcterms:modified>
</cp:coreProperties>
</file>