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659" r:id="rId2"/>
    <p:sldId id="615" r:id="rId3"/>
    <p:sldId id="407" r:id="rId4"/>
    <p:sldId id="408" r:id="rId5"/>
    <p:sldId id="409" r:id="rId6"/>
    <p:sldId id="337" r:id="rId7"/>
    <p:sldId id="452" r:id="rId8"/>
    <p:sldId id="454" r:id="rId9"/>
    <p:sldId id="351" r:id="rId10"/>
    <p:sldId id="410" r:id="rId11"/>
    <p:sldId id="463" r:id="rId12"/>
    <p:sldId id="660" r:id="rId13"/>
  </p:sldIdLst>
  <p:sldSz cx="9144000" cy="6858000" type="screen4x3"/>
  <p:notesSz cx="6858000" cy="92964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15:clr>
            <a:srgbClr val="A4A3A4"/>
          </p15:clr>
        </p15:guide>
        <p15:guide id="2" pos="142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7709"/>
    <a:srgbClr val="D17D08"/>
    <a:srgbClr val="7FAC85"/>
    <a:srgbClr val="CECECE"/>
    <a:srgbClr val="ADB7C3"/>
    <a:srgbClr val="243F54"/>
    <a:srgbClr val="998F57"/>
    <a:srgbClr val="7B7B7B"/>
    <a:srgbClr val="5D5936"/>
    <a:srgbClr val="2576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068" autoAdjust="0"/>
    <p:restoredTop sz="76436" autoAdjust="0"/>
  </p:normalViewPr>
  <p:slideViewPr>
    <p:cSldViewPr snapToObjects="1">
      <p:cViewPr varScale="1">
        <p:scale>
          <a:sx n="110" d="100"/>
          <a:sy n="110" d="100"/>
        </p:scale>
        <p:origin x="-510" y="-90"/>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69" d="100"/>
          <a:sy n="69" d="100"/>
        </p:scale>
        <p:origin x="-2484" y="-114"/>
      </p:cViewPr>
      <p:guideLst>
        <p:guide orient="horz" pos="2928"/>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10B9C36-03F4-41DF-9FFD-B4483F722394}" type="datetimeFigureOut">
              <a:rPr lang="en-CA" smtClean="0"/>
              <a:pPr/>
              <a:t>29/11/2012</a:t>
            </a:fld>
            <a:endParaRPr lang="en-CA"/>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xmlns="" val="2279130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648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04900" y="696913"/>
            <a:ext cx="4648200" cy="348615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415790"/>
            <a:ext cx="5486400" cy="418338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829967"/>
            <a:ext cx="2971800" cy="46482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829967"/>
            <a:ext cx="2971800" cy="46482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xmlns="" val="136344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extLst>
      <p:ext uri="{BB962C8B-B14F-4D97-AF65-F5344CB8AC3E}">
        <p14:creationId xmlns:p14="http://schemas.microsoft.com/office/powerpoint/2010/main" xmlns="" val="2808677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a:p>
        </p:txBody>
      </p:sp>
    </p:spTree>
    <p:extLst>
      <p:ext uri="{BB962C8B-B14F-4D97-AF65-F5344CB8AC3E}">
        <p14:creationId xmlns:p14="http://schemas.microsoft.com/office/powerpoint/2010/main" xmlns="" val="2865081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xmlns="" val="1517521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xmlns="" val="2493895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extLst>
      <p:ext uri="{BB962C8B-B14F-4D97-AF65-F5344CB8AC3E}">
        <p14:creationId xmlns:p14="http://schemas.microsoft.com/office/powerpoint/2010/main" xmlns="" val="870472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a:p>
        </p:txBody>
      </p:sp>
    </p:spTree>
    <p:extLst>
      <p:ext uri="{BB962C8B-B14F-4D97-AF65-F5344CB8AC3E}">
        <p14:creationId xmlns:p14="http://schemas.microsoft.com/office/powerpoint/2010/main" xmlns="" val="3880701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a:p>
        </p:txBody>
      </p:sp>
    </p:spTree>
    <p:extLst>
      <p:ext uri="{BB962C8B-B14F-4D97-AF65-F5344CB8AC3E}">
        <p14:creationId xmlns:p14="http://schemas.microsoft.com/office/powerpoint/2010/main" xmlns="" val="1053246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a:p>
        </p:txBody>
      </p:sp>
    </p:spTree>
    <p:extLst>
      <p:ext uri="{BB962C8B-B14F-4D97-AF65-F5344CB8AC3E}">
        <p14:creationId xmlns:p14="http://schemas.microsoft.com/office/powerpoint/2010/main" xmlns="" val="3429542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extLst>
      <p:ext uri="{BB962C8B-B14F-4D97-AF65-F5344CB8AC3E}">
        <p14:creationId xmlns:p14="http://schemas.microsoft.com/office/powerpoint/2010/main" xmlns="" val="997241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dirty="0" smtClean="0">
              <a:solidFill>
                <a:schemeClr val="tx1"/>
              </a:solidFill>
            </a:endParaRPr>
          </a:p>
          <a:p>
            <a:endParaRPr lang="en-CA" dirty="0" smtClean="0"/>
          </a:p>
          <a:p>
            <a:pPr marL="171450"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extLst>
      <p:ext uri="{BB962C8B-B14F-4D97-AF65-F5344CB8AC3E}">
        <p14:creationId xmlns:p14="http://schemas.microsoft.com/office/powerpoint/2010/main" xmlns="" val="27830360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1997-2012</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image" Target="../media/image4.gif"/><Relationship Id="rId4"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0.png"/><Relationship Id="rId4"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infotech.com/research/ss/it-vendor-landscape-web-experience-management" TargetMode="External"/><Relationship Id="rId13" Type="http://schemas.openxmlformats.org/officeDocument/2006/relationships/image" Target="../media/image4.gif"/><Relationship Id="rId3" Type="http://schemas.openxmlformats.org/officeDocument/2006/relationships/hyperlink" Target="http://www.infotech.com/research/ss/develop-an-enterprise-content-management-strategy" TargetMode="External"/><Relationship Id="rId7" Type="http://schemas.openxmlformats.org/officeDocument/2006/relationships/hyperlink" Target="http://www.infotech.com/research/ss/select-a-web-content-management-solution" TargetMode="External"/><Relationship Id="rId12"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www.infotech.com/research/ss/it-extend-sharepoint-to-overcome-key-challenges" TargetMode="External"/><Relationship Id="rId11" Type="http://schemas.openxmlformats.org/officeDocument/2006/relationships/hyperlink" Target="http://www.infotech.com/research/ss/it-vendor-landscape-enterprise-content-management-for-process-workers" TargetMode="External"/><Relationship Id="rId5" Type="http://schemas.openxmlformats.org/officeDocument/2006/relationships/hyperlink" Target="http://www.infotech.com/research/ss/evaluate-sharepoint-for-enterprise-content-management" TargetMode="External"/><Relationship Id="rId10" Type="http://schemas.openxmlformats.org/officeDocument/2006/relationships/hyperlink" Target="http://www.infotech.com/research/ss/it-develop-a-sharepoint-governance-strategy" TargetMode="External"/><Relationship Id="rId4" Type="http://schemas.openxmlformats.org/officeDocument/2006/relationships/hyperlink" Target="http://www.infotech.com/research/ss/it-vendor-landscape-content-management-for-knowledge-workers" TargetMode="External"/><Relationship Id="rId9" Type="http://schemas.openxmlformats.org/officeDocument/2006/relationships/hyperlink" Target="http://www.infotech.com/research/ss/it-manage-a-sharepoint-customization-development-tea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4.xml"/><Relationship Id="rId7" Type="http://schemas.openxmlformats.org/officeDocument/2006/relationships/image" Target="../media/image7.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notesSlide" Target="../notesSlides/notesSlide9.xml"/><Relationship Id="rId10" Type="http://schemas.openxmlformats.org/officeDocument/2006/relationships/image" Target="../media/image4.gif"/><Relationship Id="rId4" Type="http://schemas.openxmlformats.org/officeDocument/2006/relationships/slideLayout" Target="../slideLayouts/slideLayout8.xml"/><Relationship Id="rId9" Type="http://schemas.openxmlformats.org/officeDocument/2006/relationships/hyperlink" Target="http://www.infotech.com/research/ss/extend-ecm-adoption-and-functionality/it-storyboard-find-information-in-the-enterprise?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Find Information in the Enterprise</a:t>
            </a:r>
            <a:endParaRPr lang="en-US" dirty="0" smtClean="0"/>
          </a:p>
        </p:txBody>
      </p:sp>
      <p:sp>
        <p:nvSpPr>
          <p:cNvPr id="8" name="Text Placeholder 7"/>
          <p:cNvSpPr>
            <a:spLocks noGrp="1"/>
          </p:cNvSpPr>
          <p:nvPr>
            <p:ph type="body" sz="quarter" idx="16"/>
          </p:nvPr>
        </p:nvSpPr>
        <p:spPr/>
        <p:txBody>
          <a:bodyPr/>
          <a:lstStyle/>
          <a:p>
            <a:r>
              <a:rPr lang="en-CA" dirty="0"/>
              <a:t>Being able to do so, and do it well, is critical to the success of your business</a:t>
            </a:r>
            <a:r>
              <a:rPr lang="en-CA" dirty="0" smtClean="0"/>
              <a:t>.</a:t>
            </a:r>
            <a:endParaRPr lang="en-CA" dirty="0"/>
          </a:p>
        </p:txBody>
      </p:sp>
      <p:grpSp>
        <p:nvGrpSpPr>
          <p:cNvPr id="2" name="Group 9"/>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1997 - 2012 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1" name="Chevron 10"/>
          <p:cNvSpPr/>
          <p:nvPr/>
        </p:nvSpPr>
        <p:spPr>
          <a:xfrm>
            <a:off x="6215085" y="4689140"/>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4" name="Text Placeholder 13"/>
          <p:cNvSpPr>
            <a:spLocks noGrp="1"/>
          </p:cNvSpPr>
          <p:nvPr>
            <p:ph type="body" sz="quarter" idx="15"/>
          </p:nvPr>
        </p:nvSpPr>
        <p:spPr/>
        <p:txBody>
          <a:bodyPr/>
          <a:lstStyle/>
          <a:p>
            <a:r>
              <a:rPr lang="en-CA" dirty="0" smtClean="0"/>
              <a:t>Learn How People Manage Information</a:t>
            </a:r>
            <a:endParaRPr lang="en-CA" dirty="0"/>
          </a:p>
        </p:txBody>
      </p:sp>
      <p:sp>
        <p:nvSpPr>
          <p:cNvPr id="16" name="Text Placeholder 15"/>
          <p:cNvSpPr>
            <a:spLocks noGrp="1"/>
          </p:cNvSpPr>
          <p:nvPr>
            <p:ph type="body" sz="quarter" idx="18"/>
          </p:nvPr>
        </p:nvSpPr>
        <p:spPr>
          <a:xfrm>
            <a:off x="6336196" y="4298777"/>
            <a:ext cx="2807804" cy="1938535"/>
          </a:xfrm>
        </p:spPr>
        <p:txBody>
          <a:bodyPr/>
          <a:lstStyle/>
          <a:p>
            <a:r>
              <a:rPr lang="en-CA" dirty="0"/>
              <a:t>Understand the Enterprise Context</a:t>
            </a:r>
          </a:p>
          <a:p>
            <a:r>
              <a:rPr lang="en-CA" b="1" dirty="0"/>
              <a:t>Learn How People Manage Information</a:t>
            </a:r>
          </a:p>
          <a:p>
            <a:r>
              <a:rPr lang="en-CA" dirty="0"/>
              <a:t>Develop Information Organization Processes</a:t>
            </a:r>
          </a:p>
          <a:p>
            <a:r>
              <a:rPr lang="en-CA" dirty="0"/>
              <a:t>Know How Technology Can </a:t>
            </a:r>
            <a:r>
              <a:rPr lang="en-CA" dirty="0" smtClean="0"/>
              <a:t>Help</a:t>
            </a:r>
          </a:p>
        </p:txBody>
      </p:sp>
      <p:sp>
        <p:nvSpPr>
          <p:cNvPr id="21" name="Text Placeholder 20"/>
          <p:cNvSpPr>
            <a:spLocks noGrp="1"/>
          </p:cNvSpPr>
          <p:nvPr>
            <p:ph type="body" sz="quarter" idx="21"/>
          </p:nvPr>
        </p:nvSpPr>
        <p:spPr/>
        <p:txBody>
          <a:bodyPr/>
          <a:lstStyle/>
          <a:p>
            <a:pPr>
              <a:spcBef>
                <a:spcPts val="600"/>
              </a:spcBef>
              <a:buFont typeface="Arial"/>
              <a:buChar char="•"/>
            </a:pPr>
            <a:r>
              <a:rPr lang="en-CA" dirty="0" smtClean="0"/>
              <a:t>Understand </a:t>
            </a:r>
            <a:r>
              <a:rPr lang="en-CA" dirty="0"/>
              <a:t>and account for how people use information </a:t>
            </a:r>
          </a:p>
          <a:p>
            <a:pPr>
              <a:spcBef>
                <a:spcPts val="600"/>
              </a:spcBef>
              <a:buFont typeface="Arial"/>
              <a:buChar char="•"/>
            </a:pPr>
            <a:r>
              <a:rPr lang="en-CA" dirty="0"/>
              <a:t>Teach end users proper information management </a:t>
            </a:r>
          </a:p>
          <a:p>
            <a:pPr>
              <a:spcBef>
                <a:spcPts val="600"/>
              </a:spcBef>
              <a:buFont typeface="Arial"/>
              <a:buChar char="•"/>
            </a:pPr>
            <a:r>
              <a:rPr lang="en-CA" dirty="0"/>
              <a:t>Hire the right people to support finding information</a:t>
            </a:r>
          </a:p>
          <a:p>
            <a:pPr marL="0" indent="0">
              <a:buNone/>
            </a:pPr>
            <a:endParaRPr lang="en-CA" dirty="0"/>
          </a:p>
        </p:txBody>
      </p:sp>
      <p:pic>
        <p:nvPicPr>
          <p:cNvPr id="9" name="Picture 2"/>
          <p:cNvPicPr>
            <a:picLocks noChangeAspect="1" noChangeArrowheads="1"/>
          </p:cNvPicPr>
          <p:nvPr/>
        </p:nvPicPr>
        <p:blipFill>
          <a:blip r:embed="rId3" cstate="print"/>
          <a:srcRect/>
          <a:stretch>
            <a:fillRect/>
          </a:stretch>
        </p:blipFill>
        <p:spPr bwMode="auto">
          <a:xfrm>
            <a:off x="-8933" y="1006035"/>
            <a:ext cx="8865409" cy="1774893"/>
          </a:xfrm>
          <a:prstGeom prst="rect">
            <a:avLst/>
          </a:prstGeom>
          <a:noFill/>
          <a:ln w="9525">
            <a:noFill/>
            <a:miter lim="800000"/>
            <a:headEnd/>
            <a:tailEnd/>
          </a:ln>
        </p:spPr>
      </p:pic>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544448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single approach to findability will solve the problem</a:t>
            </a:r>
            <a:endParaRPr lang="en-US" dirty="0"/>
          </a:p>
        </p:txBody>
      </p:sp>
      <p:sp>
        <p:nvSpPr>
          <p:cNvPr id="29" name="Text Placeholder 28"/>
          <p:cNvSpPr>
            <a:spLocks noGrp="1"/>
          </p:cNvSpPr>
          <p:nvPr>
            <p:ph type="body" sz="quarter" idx="19"/>
          </p:nvPr>
        </p:nvSpPr>
        <p:spPr>
          <a:xfrm>
            <a:off x="249301" y="1165194"/>
            <a:ext cx="8886824" cy="657225"/>
          </a:xfrm>
        </p:spPr>
        <p:txBody>
          <a:bodyPr/>
          <a:lstStyle/>
          <a:p>
            <a:r>
              <a:rPr lang="en-CA" dirty="0" smtClean="0"/>
              <a:t>There are two major strategies for finding information – search &amp; navigation. Know their costs and benefits.</a:t>
            </a:r>
            <a:endParaRPr lang="en-CA" dirty="0"/>
          </a:p>
        </p:txBody>
      </p:sp>
      <p:grpSp>
        <p:nvGrpSpPr>
          <p:cNvPr id="3" name="Group 33"/>
          <p:cNvGrpSpPr/>
          <p:nvPr/>
        </p:nvGrpSpPr>
        <p:grpSpPr>
          <a:xfrm>
            <a:off x="503548" y="4350505"/>
            <a:ext cx="3816424" cy="1058714"/>
            <a:chOff x="5543548" y="2724151"/>
            <a:chExt cx="3295652" cy="865048"/>
          </a:xfrm>
        </p:grpSpPr>
        <p:sp>
          <p:nvSpPr>
            <p:cNvPr id="18" name="Rectangle 17"/>
            <p:cNvSpPr/>
            <p:nvPr/>
          </p:nvSpPr>
          <p:spPr>
            <a:xfrm>
              <a:off x="5543548" y="2986461"/>
              <a:ext cx="3295651" cy="60273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61950" indent="-180975" algn="l">
                <a:buClr>
                  <a:schemeClr val="tx1"/>
                </a:buClr>
                <a:buSzPct val="120000"/>
                <a:buFont typeface="Arial" pitchFamily="34" charset="0"/>
                <a:buChar char="•"/>
              </a:pPr>
              <a:r>
                <a:rPr lang="en-CA" sz="1400" dirty="0" smtClean="0">
                  <a:solidFill>
                    <a:schemeClr val="tx1"/>
                  </a:solidFill>
                </a:rPr>
                <a:t>Relies on being able to remember the properties of a file</a:t>
              </a:r>
            </a:p>
            <a:p>
              <a:pPr marL="361950" indent="-180975" algn="l">
                <a:buClr>
                  <a:schemeClr val="tx1"/>
                </a:buClr>
                <a:buSzPct val="120000"/>
                <a:buFont typeface="Arial" pitchFamily="34" charset="0"/>
                <a:buChar char="•"/>
              </a:pPr>
              <a:endParaRPr lang="en-CA" sz="1400" dirty="0" smtClean="0">
                <a:solidFill>
                  <a:schemeClr val="tx1"/>
                </a:solidFill>
              </a:endParaRPr>
            </a:p>
            <a:p>
              <a:pPr marL="361950" indent="-180975" algn="l">
                <a:buClr>
                  <a:schemeClr val="tx1"/>
                </a:buClr>
                <a:buSzPct val="120000"/>
                <a:buFont typeface="Arial" pitchFamily="34" charset="0"/>
                <a:buChar char="•"/>
              </a:pPr>
              <a:endParaRPr lang="en-CA" sz="1200" dirty="0" smtClean="0">
                <a:solidFill>
                  <a:schemeClr val="tx1"/>
                </a:solidFill>
              </a:endParaRPr>
            </a:p>
            <a:p>
              <a:pPr marL="361950" indent="-180975" algn="l">
                <a:buClr>
                  <a:schemeClr val="tx1"/>
                </a:buClr>
                <a:buSzPct val="120000"/>
                <a:buFont typeface="Arial" pitchFamily="34" charset="0"/>
                <a:buChar char="•"/>
              </a:pPr>
              <a:endParaRPr lang="en-CA" sz="1200" dirty="0" smtClean="0">
                <a:solidFill>
                  <a:schemeClr val="tx1"/>
                </a:solidFill>
              </a:endParaRPr>
            </a:p>
          </p:txBody>
        </p:sp>
        <p:sp>
          <p:nvSpPr>
            <p:cNvPr id="19" name="Round Same Side Corner Rectangle 18"/>
            <p:cNvSpPr/>
            <p:nvPr/>
          </p:nvSpPr>
          <p:spPr>
            <a:xfrm>
              <a:off x="5543550" y="2724151"/>
              <a:ext cx="3295650" cy="262309"/>
            </a:xfrm>
            <a:prstGeom prst="round2SameRect">
              <a:avLst>
                <a:gd name="adj1" fmla="val 10667"/>
                <a:gd name="adj2" fmla="val 0"/>
              </a:avLst>
            </a:prstGeom>
            <a:solidFill>
              <a:srgbClr val="902E2E"/>
            </a:solidFill>
            <a:ln w="12700">
              <a:solidFill>
                <a:srgbClr val="90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Cost</a:t>
              </a:r>
              <a:endParaRPr lang="en-CA" sz="1400" b="1" dirty="0">
                <a:solidFill>
                  <a:schemeClr val="bg1"/>
                </a:solidFill>
              </a:endParaRPr>
            </a:p>
          </p:txBody>
        </p:sp>
      </p:grpSp>
      <p:grpSp>
        <p:nvGrpSpPr>
          <p:cNvPr id="4" name="Group 33"/>
          <p:cNvGrpSpPr/>
          <p:nvPr/>
        </p:nvGrpSpPr>
        <p:grpSpPr>
          <a:xfrm>
            <a:off x="503548" y="2658318"/>
            <a:ext cx="3816424" cy="1562100"/>
            <a:chOff x="5543549" y="2724151"/>
            <a:chExt cx="3295651" cy="1276351"/>
          </a:xfrm>
        </p:grpSpPr>
        <p:sp>
          <p:nvSpPr>
            <p:cNvPr id="21" name="Rectangle 20"/>
            <p:cNvSpPr/>
            <p:nvPr/>
          </p:nvSpPr>
          <p:spPr>
            <a:xfrm>
              <a:off x="5543549" y="2986460"/>
              <a:ext cx="3295651" cy="1014042"/>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61950" indent="-180975" algn="l">
                <a:buClr>
                  <a:schemeClr val="tx1"/>
                </a:buClr>
                <a:buSzPct val="120000"/>
                <a:buFont typeface="Arial" pitchFamily="34" charset="0"/>
                <a:buChar char="•"/>
              </a:pPr>
              <a:r>
                <a:rPr lang="en-CA" sz="1400" dirty="0" smtClean="0">
                  <a:solidFill>
                    <a:schemeClr val="tx1"/>
                  </a:solidFill>
                </a:rPr>
                <a:t>Flexible – can find a file based on multiple properties</a:t>
              </a:r>
            </a:p>
            <a:p>
              <a:pPr marL="361950" indent="-180975" algn="l">
                <a:buClr>
                  <a:schemeClr val="tx1"/>
                </a:buClr>
                <a:buSzPct val="120000"/>
                <a:buFont typeface="Arial" pitchFamily="34" charset="0"/>
                <a:buChar char="•"/>
              </a:pPr>
              <a:r>
                <a:rPr lang="en-CA" sz="1400" dirty="0" smtClean="0">
                  <a:solidFill>
                    <a:schemeClr val="tx1"/>
                  </a:solidFill>
                </a:rPr>
                <a:t>Potential for one-step retrieval</a:t>
              </a:r>
            </a:p>
            <a:p>
              <a:pPr marL="361950" indent="-180975" algn="l">
                <a:buClr>
                  <a:schemeClr val="tx1"/>
                </a:buClr>
                <a:buSzPct val="120000"/>
                <a:buFont typeface="Arial" pitchFamily="34" charset="0"/>
                <a:buChar char="•"/>
              </a:pPr>
              <a:r>
                <a:rPr lang="en-CA" sz="1400" dirty="0" smtClean="0">
                  <a:solidFill>
                    <a:schemeClr val="tx1"/>
                  </a:solidFill>
                </a:rPr>
                <a:t>No need to remember the exact location of a file</a:t>
              </a:r>
            </a:p>
            <a:p>
              <a:pPr marL="361950" indent="-180975" algn="l">
                <a:buClr>
                  <a:schemeClr val="tx1"/>
                </a:buClr>
                <a:buSzPct val="120000"/>
                <a:buFont typeface="Arial" pitchFamily="34" charset="0"/>
                <a:buChar char="•"/>
              </a:pPr>
              <a:endParaRPr lang="en-CA" sz="1400" dirty="0" smtClean="0">
                <a:solidFill>
                  <a:schemeClr val="tx1"/>
                </a:solidFill>
              </a:endParaRPr>
            </a:p>
          </p:txBody>
        </p:sp>
        <p:sp>
          <p:nvSpPr>
            <p:cNvPr id="22" name="Round Same Side Corner Rectangle 21"/>
            <p:cNvSpPr/>
            <p:nvPr/>
          </p:nvSpPr>
          <p:spPr>
            <a:xfrm>
              <a:off x="5543550" y="2724151"/>
              <a:ext cx="3295650" cy="262309"/>
            </a:xfrm>
            <a:prstGeom prst="round2SameRect">
              <a:avLst>
                <a:gd name="adj1" fmla="val 10667"/>
                <a:gd name="adj2" fmla="val 0"/>
              </a:avLst>
            </a:prstGeom>
            <a:solidFill>
              <a:srgbClr val="7FAC85"/>
            </a:solidFill>
            <a:ln w="12700">
              <a:solidFill>
                <a:srgbClr val="7FAC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Benefit</a:t>
              </a:r>
              <a:endParaRPr lang="en-CA" sz="1200" b="1" dirty="0">
                <a:solidFill>
                  <a:schemeClr val="bg1"/>
                </a:solidFill>
              </a:endParaRPr>
            </a:p>
          </p:txBody>
        </p:sp>
      </p:grpSp>
      <p:grpSp>
        <p:nvGrpSpPr>
          <p:cNvPr id="5" name="Group 33"/>
          <p:cNvGrpSpPr/>
          <p:nvPr/>
        </p:nvGrpSpPr>
        <p:grpSpPr>
          <a:xfrm>
            <a:off x="4752021" y="4350505"/>
            <a:ext cx="3852428" cy="1058713"/>
            <a:chOff x="5543549" y="2724151"/>
            <a:chExt cx="3295651" cy="865047"/>
          </a:xfrm>
        </p:grpSpPr>
        <p:sp>
          <p:nvSpPr>
            <p:cNvPr id="24" name="Rectangle 23"/>
            <p:cNvSpPr/>
            <p:nvPr/>
          </p:nvSpPr>
          <p:spPr>
            <a:xfrm>
              <a:off x="5543549" y="2986460"/>
              <a:ext cx="3295651" cy="60273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61950" indent="-180975" algn="l">
                <a:buClr>
                  <a:schemeClr val="tx1"/>
                </a:buClr>
                <a:buSzPct val="120000"/>
                <a:buFont typeface="Arial" pitchFamily="34" charset="0"/>
                <a:buChar char="•"/>
              </a:pPr>
              <a:r>
                <a:rPr lang="en-CA" sz="1400" dirty="0" smtClean="0">
                  <a:solidFill>
                    <a:schemeClr val="tx1"/>
                  </a:solidFill>
                </a:rPr>
                <a:t>Inefficient in large file structures</a:t>
              </a:r>
            </a:p>
            <a:p>
              <a:pPr marL="361950" indent="-180975" algn="l">
                <a:buClr>
                  <a:schemeClr val="tx1"/>
                </a:buClr>
                <a:buSzPct val="120000"/>
                <a:buFont typeface="Arial" pitchFamily="34" charset="0"/>
                <a:buChar char="•"/>
              </a:pPr>
              <a:r>
                <a:rPr lang="en-CA" sz="1400" dirty="0" smtClean="0">
                  <a:solidFill>
                    <a:schemeClr val="tx1"/>
                  </a:solidFill>
                </a:rPr>
                <a:t>Must remember how information was classified</a:t>
              </a:r>
            </a:p>
          </p:txBody>
        </p:sp>
        <p:sp>
          <p:nvSpPr>
            <p:cNvPr id="25" name="Round Same Side Corner Rectangle 24"/>
            <p:cNvSpPr/>
            <p:nvPr/>
          </p:nvSpPr>
          <p:spPr>
            <a:xfrm>
              <a:off x="5543550" y="2724151"/>
              <a:ext cx="3295650" cy="262309"/>
            </a:xfrm>
            <a:prstGeom prst="round2SameRect">
              <a:avLst>
                <a:gd name="adj1" fmla="val 10667"/>
                <a:gd name="adj2" fmla="val 0"/>
              </a:avLst>
            </a:prstGeom>
            <a:solidFill>
              <a:srgbClr val="902E2E"/>
            </a:solidFill>
            <a:ln w="12700">
              <a:solidFill>
                <a:srgbClr val="902E2E"/>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400" b="1" dirty="0" smtClean="0">
                  <a:solidFill>
                    <a:schemeClr val="bg1"/>
                  </a:solidFill>
                </a:rPr>
                <a:t>Cost</a:t>
              </a:r>
              <a:endParaRPr lang="en-CA" sz="1400" b="1" dirty="0">
                <a:solidFill>
                  <a:schemeClr val="bg1"/>
                </a:solidFill>
              </a:endParaRPr>
            </a:p>
          </p:txBody>
        </p:sp>
      </p:grpSp>
      <p:grpSp>
        <p:nvGrpSpPr>
          <p:cNvPr id="6" name="Group 33"/>
          <p:cNvGrpSpPr/>
          <p:nvPr/>
        </p:nvGrpSpPr>
        <p:grpSpPr>
          <a:xfrm>
            <a:off x="4752021" y="2658318"/>
            <a:ext cx="3852428" cy="1562100"/>
            <a:chOff x="5543549" y="2724151"/>
            <a:chExt cx="3295651" cy="1276351"/>
          </a:xfrm>
        </p:grpSpPr>
        <p:sp>
          <p:nvSpPr>
            <p:cNvPr id="32" name="Rectangle 31"/>
            <p:cNvSpPr/>
            <p:nvPr/>
          </p:nvSpPr>
          <p:spPr>
            <a:xfrm>
              <a:off x="5543549" y="2986460"/>
              <a:ext cx="3295651" cy="1014042"/>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180975" algn="l">
                <a:buClr>
                  <a:schemeClr val="tx1"/>
                </a:buClr>
                <a:buSzPct val="120000"/>
                <a:buFont typeface="Arial" pitchFamily="34" charset="0"/>
                <a:buChar char="•"/>
              </a:pPr>
              <a:r>
                <a:rPr lang="en-CA" sz="1400" dirty="0" smtClean="0">
                  <a:solidFill>
                    <a:schemeClr val="tx1"/>
                  </a:solidFill>
                </a:rPr>
                <a:t>Provides feedback at each stage of the file hierarchy</a:t>
              </a:r>
            </a:p>
            <a:p>
              <a:pPr marL="361950" indent="-180975" algn="l">
                <a:buClr>
                  <a:schemeClr val="tx1"/>
                </a:buClr>
                <a:buSzPct val="120000"/>
              </a:pPr>
              <a:endParaRPr lang="en-CA" sz="1400" dirty="0" smtClean="0">
                <a:solidFill>
                  <a:schemeClr val="tx1"/>
                </a:solidFill>
              </a:endParaRPr>
            </a:p>
            <a:p>
              <a:pPr marL="361950" indent="-180975" algn="l">
                <a:buClr>
                  <a:schemeClr val="tx1"/>
                </a:buClr>
                <a:buSzPct val="120000"/>
                <a:buFont typeface="Arial" pitchFamily="34" charset="0"/>
                <a:buChar char="•"/>
              </a:pPr>
              <a:endParaRPr lang="en-CA" sz="1200" dirty="0" smtClean="0">
                <a:solidFill>
                  <a:schemeClr val="tx1"/>
                </a:solidFill>
              </a:endParaRPr>
            </a:p>
          </p:txBody>
        </p:sp>
        <p:sp>
          <p:nvSpPr>
            <p:cNvPr id="33" name="Round Same Side Corner Rectangle 32"/>
            <p:cNvSpPr/>
            <p:nvPr/>
          </p:nvSpPr>
          <p:spPr>
            <a:xfrm>
              <a:off x="5543550" y="2724151"/>
              <a:ext cx="3295650" cy="262309"/>
            </a:xfrm>
            <a:prstGeom prst="round2SameRect">
              <a:avLst>
                <a:gd name="adj1" fmla="val 10667"/>
                <a:gd name="adj2" fmla="val 0"/>
              </a:avLst>
            </a:prstGeom>
            <a:solidFill>
              <a:srgbClr val="7FAC85"/>
            </a:solidFill>
            <a:ln w="12700">
              <a:solidFill>
                <a:srgbClr val="7FAC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chemeClr val="bg1"/>
                  </a:solidFill>
                </a:rPr>
                <a:t>Benefit</a:t>
              </a:r>
              <a:endParaRPr lang="en-CA" sz="1400" b="1" dirty="0">
                <a:solidFill>
                  <a:schemeClr val="bg1"/>
                </a:solidFill>
              </a:endParaRPr>
            </a:p>
          </p:txBody>
        </p:sp>
      </p:grpSp>
      <p:sp>
        <p:nvSpPr>
          <p:cNvPr id="35" name="TextBox 34"/>
          <p:cNvSpPr txBox="1"/>
          <p:nvPr/>
        </p:nvSpPr>
        <p:spPr>
          <a:xfrm>
            <a:off x="2195736" y="2204194"/>
            <a:ext cx="1044116" cy="338554"/>
          </a:xfrm>
          <a:prstGeom prst="rect">
            <a:avLst/>
          </a:prstGeom>
          <a:noFill/>
        </p:spPr>
        <p:txBody>
          <a:bodyPr wrap="square" rtlCol="0">
            <a:spAutoFit/>
          </a:bodyPr>
          <a:lstStyle/>
          <a:p>
            <a:r>
              <a:rPr lang="en-CA" sz="1600" b="1" dirty="0" smtClean="0"/>
              <a:t>Search</a:t>
            </a:r>
            <a:endParaRPr lang="en-CA" sz="1400" b="1" dirty="0"/>
          </a:p>
        </p:txBody>
      </p:sp>
      <p:sp>
        <p:nvSpPr>
          <p:cNvPr id="36" name="TextBox 35"/>
          <p:cNvSpPr txBox="1"/>
          <p:nvPr/>
        </p:nvSpPr>
        <p:spPr>
          <a:xfrm>
            <a:off x="6164455" y="2204194"/>
            <a:ext cx="1584176" cy="338554"/>
          </a:xfrm>
          <a:prstGeom prst="rect">
            <a:avLst/>
          </a:prstGeom>
          <a:noFill/>
        </p:spPr>
        <p:txBody>
          <a:bodyPr wrap="square" rtlCol="0">
            <a:spAutoFit/>
          </a:bodyPr>
          <a:lstStyle/>
          <a:p>
            <a:r>
              <a:rPr lang="en-CA" sz="1600" b="1" dirty="0" smtClean="0"/>
              <a:t>Navigation</a:t>
            </a:r>
            <a:endParaRPr lang="en-CA" sz="1400" b="1" dirty="0"/>
          </a:p>
        </p:txBody>
      </p:sp>
      <p:sp>
        <p:nvSpPr>
          <p:cNvPr id="20" name="Rounded Rectangle 19"/>
          <p:cNvSpPr/>
          <p:nvPr/>
        </p:nvSpPr>
        <p:spPr>
          <a:xfrm>
            <a:off x="935596" y="2204194"/>
            <a:ext cx="1332148" cy="33855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TextBox 22"/>
          <p:cNvSpPr txBox="1"/>
          <p:nvPr/>
        </p:nvSpPr>
        <p:spPr>
          <a:xfrm>
            <a:off x="575556" y="2159568"/>
            <a:ext cx="936104" cy="369332"/>
          </a:xfrm>
          <a:prstGeom prst="rect">
            <a:avLst/>
          </a:prstGeom>
          <a:noFill/>
        </p:spPr>
        <p:txBody>
          <a:bodyPr wrap="square" rtlCol="0">
            <a:spAutoFit/>
          </a:bodyPr>
          <a:lstStyle/>
          <a:p>
            <a:r>
              <a:rPr lang="en-CA" dirty="0" smtClean="0"/>
              <a:t>|</a:t>
            </a:r>
            <a:endParaRPr lang="en-CA" dirty="0"/>
          </a:p>
        </p:txBody>
      </p:sp>
      <p:sp>
        <p:nvSpPr>
          <p:cNvPr id="26" name="Quad Arrow 25"/>
          <p:cNvSpPr/>
          <p:nvPr/>
        </p:nvSpPr>
        <p:spPr>
          <a:xfrm>
            <a:off x="5832142" y="2096852"/>
            <a:ext cx="504054" cy="498750"/>
          </a:xfrm>
          <a:prstGeom prst="quadArrow">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TextBox 26"/>
          <p:cNvSpPr txBox="1"/>
          <p:nvPr>
            <p:custDataLst>
              <p:tags r:id="rId1"/>
            </p:custDataLst>
          </p:nvPr>
        </p:nvSpPr>
        <p:spPr>
          <a:xfrm>
            <a:off x="519316" y="5568555"/>
            <a:ext cx="8100901" cy="817245"/>
          </a:xfrm>
          <a:prstGeom prst="roundRect">
            <a:avLst/>
          </a:prstGeom>
          <a:solidFill>
            <a:srgbClr val="D17D08"/>
          </a:solidFill>
          <a:effectLst>
            <a:outerShdw blurRad="50800" dist="38100" dir="8100000" algn="tr" rotWithShape="0">
              <a:prstClr val="black">
                <a:alpha val="40000"/>
              </a:prstClr>
            </a:outerShdw>
          </a:effectLst>
        </p:spPr>
        <p:txBody>
          <a:bodyPr wrap="square" lIns="0" rIns="0" rtlCol="0">
            <a:spAutoFit/>
          </a:bodyPr>
          <a:lstStyle/>
          <a:p>
            <a:pPr algn="l"/>
            <a:r>
              <a:rPr lang="en-CA" sz="1400" b="1" i="1" dirty="0" smtClean="0">
                <a:solidFill>
                  <a:schemeClr val="bg1"/>
                </a:solidFill>
              </a:rPr>
              <a:t>Orienteering</a:t>
            </a:r>
            <a:r>
              <a:rPr lang="en-CA" sz="1400" dirty="0" smtClean="0">
                <a:solidFill>
                  <a:schemeClr val="bg1"/>
                </a:solidFill>
              </a:rPr>
              <a:t> is an approach that combines navigation </a:t>
            </a:r>
            <a:r>
              <a:rPr lang="en-CA" sz="1400" i="1" dirty="0" smtClean="0">
                <a:solidFill>
                  <a:schemeClr val="bg1"/>
                </a:solidFill>
              </a:rPr>
              <a:t>and </a:t>
            </a:r>
            <a:r>
              <a:rPr lang="en-CA" sz="1400" dirty="0" smtClean="0">
                <a:solidFill>
                  <a:schemeClr val="bg1"/>
                </a:solidFill>
              </a:rPr>
              <a:t>search. Users move from navigation to search and vice versa. For the greatest findability, support navigation </a:t>
            </a:r>
            <a:r>
              <a:rPr lang="en-CA" sz="1400" i="1" dirty="0" smtClean="0">
                <a:solidFill>
                  <a:schemeClr val="bg1"/>
                </a:solidFill>
              </a:rPr>
              <a:t>and</a:t>
            </a:r>
            <a:r>
              <a:rPr lang="en-CA" sz="1400" dirty="0" smtClean="0">
                <a:solidFill>
                  <a:schemeClr val="bg1"/>
                </a:solidFill>
              </a:rPr>
              <a:t> search, and allow users to move between these strategies.</a:t>
            </a:r>
            <a:endParaRPr lang="en-CA" sz="1400" b="1" dirty="0">
              <a:solidFill>
                <a:schemeClr val="bg1"/>
              </a:solidFill>
            </a:endParaRPr>
          </a:p>
        </p:txBody>
      </p:sp>
      <p:pic>
        <p:nvPicPr>
          <p:cNvPr id="28" name="Picture 2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4186904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108"/>
          <p:cNvSpPr txBox="1"/>
          <p:nvPr/>
        </p:nvSpPr>
        <p:spPr>
          <a:xfrm>
            <a:off x="1410905" y="2356268"/>
            <a:ext cx="1737088" cy="415498"/>
          </a:xfrm>
          <a:prstGeom prst="rect">
            <a:avLst/>
          </a:prstGeom>
          <a:solidFill>
            <a:schemeClr val="bg1"/>
          </a:solidFill>
          <a:effectLst>
            <a:softEdge rad="31750"/>
          </a:effectLst>
        </p:spPr>
        <p:txBody>
          <a:bodyPr wrap="square" rtlCol="0">
            <a:spAutoFit/>
          </a:bodyPr>
          <a:lstStyle/>
          <a:p>
            <a:pPr algn="l"/>
            <a:r>
              <a:rPr lang="en-US" sz="1050" i="1" dirty="0" smtClean="0">
                <a:solidFill>
                  <a:schemeClr val="accent1">
                    <a:lumMod val="75000"/>
                  </a:schemeClr>
                </a:solidFill>
                <a:hlinkClick r:id="rId3"/>
              </a:rPr>
              <a:t>Reintroduce the Information Lifecycle</a:t>
            </a:r>
            <a:endParaRPr lang="en-US" sz="1050" i="1" dirty="0">
              <a:solidFill>
                <a:schemeClr val="accent1">
                  <a:lumMod val="75000"/>
                </a:schemeClr>
              </a:solidFill>
            </a:endParaRPr>
          </a:p>
        </p:txBody>
      </p:sp>
      <p:sp>
        <p:nvSpPr>
          <p:cNvPr id="103" name="Rectangle 102"/>
          <p:cNvSpPr/>
          <p:nvPr/>
        </p:nvSpPr>
        <p:spPr>
          <a:xfrm>
            <a:off x="4644008" y="1988840"/>
            <a:ext cx="1017273" cy="279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50" dirty="0" smtClean="0">
                <a:solidFill>
                  <a:schemeClr val="bg1">
                    <a:lumMod val="65000"/>
                  </a:schemeClr>
                </a:solidFill>
              </a:rPr>
              <a:t>Collaboration</a:t>
            </a:r>
            <a:endParaRPr lang="en-US" sz="1050" dirty="0">
              <a:solidFill>
                <a:schemeClr val="bg1">
                  <a:lumMod val="65000"/>
                </a:schemeClr>
              </a:solidFill>
            </a:endParaRPr>
          </a:p>
        </p:txBody>
      </p:sp>
      <p:sp>
        <p:nvSpPr>
          <p:cNvPr id="3" name="Title 2"/>
          <p:cNvSpPr>
            <a:spLocks noGrp="1"/>
          </p:cNvSpPr>
          <p:nvPr>
            <p:ph type="title"/>
          </p:nvPr>
        </p:nvSpPr>
        <p:spPr>
          <a:xfrm>
            <a:off x="323527" y="260648"/>
            <a:ext cx="8532949" cy="864096"/>
          </a:xfrm>
        </p:spPr>
        <p:txBody>
          <a:bodyPr/>
          <a:lstStyle/>
          <a:p>
            <a:r>
              <a:rPr lang="en-US" dirty="0" smtClean="0"/>
              <a:t>Ask: Am I reading the right material?</a:t>
            </a:r>
            <a:endParaRPr lang="en-US" dirty="0"/>
          </a:p>
        </p:txBody>
      </p:sp>
      <p:grpSp>
        <p:nvGrpSpPr>
          <p:cNvPr id="23" name="Group 34"/>
          <p:cNvGrpSpPr/>
          <p:nvPr/>
        </p:nvGrpSpPr>
        <p:grpSpPr>
          <a:xfrm>
            <a:off x="291900" y="2276872"/>
            <a:ext cx="7340440" cy="3503257"/>
            <a:chOff x="803225" y="2200036"/>
            <a:chExt cx="7340440" cy="3503257"/>
          </a:xfrm>
          <a:solidFill>
            <a:schemeClr val="bg1">
              <a:lumMod val="95000"/>
            </a:schemeClr>
          </a:solidFill>
        </p:grpSpPr>
        <p:sp>
          <p:nvSpPr>
            <p:cNvPr id="20" name="Parallelogram 19"/>
            <p:cNvSpPr/>
            <p:nvPr/>
          </p:nvSpPr>
          <p:spPr>
            <a:xfrm>
              <a:off x="2237211" y="5379257"/>
              <a:ext cx="1998280" cy="32403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33"/>
            <p:cNvGrpSpPr/>
            <p:nvPr/>
          </p:nvGrpSpPr>
          <p:grpSpPr>
            <a:xfrm>
              <a:off x="803225" y="2200036"/>
              <a:ext cx="7340440" cy="3105995"/>
              <a:chOff x="803225" y="2200036"/>
              <a:chExt cx="7340440" cy="3105995"/>
            </a:xfrm>
            <a:grpFill/>
          </p:grpSpPr>
          <p:grpSp>
            <p:nvGrpSpPr>
              <p:cNvPr id="25" name="Group 32"/>
              <p:cNvGrpSpPr/>
              <p:nvPr/>
            </p:nvGrpSpPr>
            <p:grpSpPr>
              <a:xfrm>
                <a:off x="1115616" y="2200036"/>
                <a:ext cx="7028049" cy="1697016"/>
                <a:chOff x="1115616" y="2200036"/>
                <a:chExt cx="7028049" cy="1697016"/>
              </a:xfrm>
              <a:grpFill/>
            </p:grpSpPr>
            <p:sp>
              <p:nvSpPr>
                <p:cNvPr id="6" name="Parallelogram 5"/>
                <p:cNvSpPr/>
                <p:nvPr/>
              </p:nvSpPr>
              <p:spPr>
                <a:xfrm>
                  <a:off x="1115616" y="3248980"/>
                  <a:ext cx="1228894" cy="648072"/>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accent1">
                        <a:lumMod val="75000"/>
                      </a:schemeClr>
                    </a:solidFill>
                  </a:endParaRPr>
                </a:p>
              </p:txBody>
            </p:sp>
            <p:sp>
              <p:nvSpPr>
                <p:cNvPr id="7" name="Parallelogram 6"/>
                <p:cNvSpPr/>
                <p:nvPr/>
              </p:nvSpPr>
              <p:spPr>
                <a:xfrm>
                  <a:off x="2058923" y="2857738"/>
                  <a:ext cx="669637" cy="648072"/>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arallelogram 7"/>
                <p:cNvSpPr/>
                <p:nvPr/>
              </p:nvSpPr>
              <p:spPr>
                <a:xfrm>
                  <a:off x="2496910" y="2677696"/>
                  <a:ext cx="1998280" cy="32403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arallelogram 8"/>
                <p:cNvSpPr/>
                <p:nvPr/>
              </p:nvSpPr>
              <p:spPr>
                <a:xfrm>
                  <a:off x="4072735" y="2200040"/>
                  <a:ext cx="1998280" cy="55446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arallelogram 9"/>
                <p:cNvSpPr/>
                <p:nvPr/>
              </p:nvSpPr>
              <p:spPr>
                <a:xfrm flipV="1">
                  <a:off x="6145385" y="2810115"/>
                  <a:ext cx="1998280" cy="27723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arallelogram 10"/>
                <p:cNvSpPr/>
                <p:nvPr/>
              </p:nvSpPr>
              <p:spPr>
                <a:xfrm flipV="1">
                  <a:off x="5301695" y="2200036"/>
                  <a:ext cx="1267365" cy="74869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Parallelogram 11"/>
              <p:cNvSpPr/>
              <p:nvPr/>
            </p:nvSpPr>
            <p:spPr>
              <a:xfrm>
                <a:off x="803225" y="4926794"/>
                <a:ext cx="1228894" cy="379237"/>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arallelogram 12"/>
              <p:cNvSpPr/>
              <p:nvPr/>
            </p:nvSpPr>
            <p:spPr>
              <a:xfrm>
                <a:off x="1653286" y="3851455"/>
                <a:ext cx="1228894" cy="1227739"/>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Parallelogram 13"/>
              <p:cNvSpPr/>
              <p:nvPr/>
            </p:nvSpPr>
            <p:spPr>
              <a:xfrm>
                <a:off x="2496910" y="3574222"/>
                <a:ext cx="1729445" cy="891102"/>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p:cNvSpPr/>
              <p:nvPr/>
            </p:nvSpPr>
            <p:spPr>
              <a:xfrm>
                <a:off x="3611875" y="3358176"/>
                <a:ext cx="2708163" cy="53887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Parallelogram 15"/>
              <p:cNvSpPr/>
              <p:nvPr/>
            </p:nvSpPr>
            <p:spPr>
              <a:xfrm flipV="1">
                <a:off x="5511702" y="3358176"/>
                <a:ext cx="1267365" cy="74869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Parallelogram 16"/>
              <p:cNvSpPr/>
              <p:nvPr/>
            </p:nvSpPr>
            <p:spPr>
              <a:xfrm flipV="1">
                <a:off x="6149055" y="3968251"/>
                <a:ext cx="919270" cy="27723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arallelogram 17"/>
              <p:cNvSpPr/>
              <p:nvPr/>
            </p:nvSpPr>
            <p:spPr>
              <a:xfrm flipV="1">
                <a:off x="6569060" y="4106866"/>
                <a:ext cx="960125" cy="74869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Parallelogram 18"/>
            <p:cNvSpPr/>
            <p:nvPr/>
          </p:nvSpPr>
          <p:spPr>
            <a:xfrm>
              <a:off x="3530487" y="4439989"/>
              <a:ext cx="1729445" cy="1101286"/>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arallelogram 20"/>
            <p:cNvSpPr/>
            <p:nvPr/>
          </p:nvSpPr>
          <p:spPr>
            <a:xfrm flipV="1">
              <a:off x="4226356" y="4451086"/>
              <a:ext cx="1844660" cy="74869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arallelogram 21"/>
            <p:cNvSpPr/>
            <p:nvPr/>
          </p:nvSpPr>
          <p:spPr>
            <a:xfrm flipV="1">
              <a:off x="5532747" y="5167414"/>
              <a:ext cx="1998280" cy="277233"/>
            </a:xfrm>
            <a:prstGeom prst="parallelogram">
              <a:avLst>
                <a:gd name="adj" fmla="val 6224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3838316" y="5066566"/>
            <a:ext cx="1201736" cy="5586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smtClean="0">
                <a:solidFill>
                  <a:schemeClr val="tx1"/>
                </a:solidFill>
                <a:hlinkClick r:id="rId4"/>
              </a:rPr>
              <a:t>VL:ECM for Knowledge Workers</a:t>
            </a:r>
            <a:endParaRPr lang="en-US" sz="1000" dirty="0">
              <a:solidFill>
                <a:schemeClr val="tx1"/>
              </a:solidFill>
            </a:endParaRPr>
          </a:p>
        </p:txBody>
      </p:sp>
      <p:sp>
        <p:nvSpPr>
          <p:cNvPr id="30" name="Rounded Rectangle 29"/>
          <p:cNvSpPr/>
          <p:nvPr/>
        </p:nvSpPr>
        <p:spPr>
          <a:xfrm>
            <a:off x="5965501" y="1789633"/>
            <a:ext cx="2890976" cy="1732952"/>
          </a:xfrm>
          <a:custGeom>
            <a:avLst/>
            <a:gdLst>
              <a:gd name="connsiteX0" fmla="*/ 0 w 5812539"/>
              <a:gd name="connsiteY0" fmla="*/ 405569 h 2433367"/>
              <a:gd name="connsiteX1" fmla="*/ 405569 w 5812539"/>
              <a:gd name="connsiteY1" fmla="*/ 0 h 2433367"/>
              <a:gd name="connsiteX2" fmla="*/ 5406970 w 5812539"/>
              <a:gd name="connsiteY2" fmla="*/ 0 h 2433367"/>
              <a:gd name="connsiteX3" fmla="*/ 5812539 w 5812539"/>
              <a:gd name="connsiteY3" fmla="*/ 405569 h 2433367"/>
              <a:gd name="connsiteX4" fmla="*/ 5812539 w 5812539"/>
              <a:gd name="connsiteY4" fmla="*/ 2027798 h 2433367"/>
              <a:gd name="connsiteX5" fmla="*/ 5406970 w 5812539"/>
              <a:gd name="connsiteY5" fmla="*/ 2433367 h 2433367"/>
              <a:gd name="connsiteX6" fmla="*/ 405569 w 5812539"/>
              <a:gd name="connsiteY6" fmla="*/ 2433367 h 2433367"/>
              <a:gd name="connsiteX7" fmla="*/ 0 w 5812539"/>
              <a:gd name="connsiteY7" fmla="*/ 2027798 h 2433367"/>
              <a:gd name="connsiteX8" fmla="*/ 0 w 5812539"/>
              <a:gd name="connsiteY8" fmla="*/ 405569 h 2433367"/>
              <a:gd name="connsiteX0" fmla="*/ 0 w 5812539"/>
              <a:gd name="connsiteY0" fmla="*/ 405569 h 2433367"/>
              <a:gd name="connsiteX1" fmla="*/ 5406970 w 5812539"/>
              <a:gd name="connsiteY1" fmla="*/ 0 h 2433367"/>
              <a:gd name="connsiteX2" fmla="*/ 5812539 w 5812539"/>
              <a:gd name="connsiteY2" fmla="*/ 405569 h 2433367"/>
              <a:gd name="connsiteX3" fmla="*/ 5812539 w 5812539"/>
              <a:gd name="connsiteY3" fmla="*/ 2027798 h 2433367"/>
              <a:gd name="connsiteX4" fmla="*/ 5406970 w 5812539"/>
              <a:gd name="connsiteY4" fmla="*/ 2433367 h 2433367"/>
              <a:gd name="connsiteX5" fmla="*/ 405569 w 5812539"/>
              <a:gd name="connsiteY5" fmla="*/ 2433367 h 2433367"/>
              <a:gd name="connsiteX6" fmla="*/ 0 w 5812539"/>
              <a:gd name="connsiteY6" fmla="*/ 2027798 h 2433367"/>
              <a:gd name="connsiteX7" fmla="*/ 0 w 5812539"/>
              <a:gd name="connsiteY7" fmla="*/ 405569 h 2433367"/>
              <a:gd name="connsiteX0" fmla="*/ 0 w 5812539"/>
              <a:gd name="connsiteY0" fmla="*/ 0 h 2027798"/>
              <a:gd name="connsiteX1" fmla="*/ 5812539 w 5812539"/>
              <a:gd name="connsiteY1" fmla="*/ 0 h 2027798"/>
              <a:gd name="connsiteX2" fmla="*/ 5812539 w 5812539"/>
              <a:gd name="connsiteY2" fmla="*/ 1622229 h 2027798"/>
              <a:gd name="connsiteX3" fmla="*/ 5406970 w 5812539"/>
              <a:gd name="connsiteY3" fmla="*/ 2027798 h 2027798"/>
              <a:gd name="connsiteX4" fmla="*/ 405569 w 5812539"/>
              <a:gd name="connsiteY4" fmla="*/ 2027798 h 2027798"/>
              <a:gd name="connsiteX5" fmla="*/ 0 w 5812539"/>
              <a:gd name="connsiteY5" fmla="*/ 1622229 h 2027798"/>
              <a:gd name="connsiteX6" fmla="*/ 0 w 5812539"/>
              <a:gd name="connsiteY6" fmla="*/ 0 h 2027798"/>
              <a:gd name="connsiteX0" fmla="*/ 0 w 5812539"/>
              <a:gd name="connsiteY0" fmla="*/ 0 h 2027798"/>
              <a:gd name="connsiteX1" fmla="*/ 5812539 w 5812539"/>
              <a:gd name="connsiteY1" fmla="*/ 1622229 h 2027798"/>
              <a:gd name="connsiteX2" fmla="*/ 5406970 w 5812539"/>
              <a:gd name="connsiteY2" fmla="*/ 2027798 h 2027798"/>
              <a:gd name="connsiteX3" fmla="*/ 405569 w 5812539"/>
              <a:gd name="connsiteY3" fmla="*/ 2027798 h 2027798"/>
              <a:gd name="connsiteX4" fmla="*/ 0 w 5812539"/>
              <a:gd name="connsiteY4" fmla="*/ 1622229 h 2027798"/>
              <a:gd name="connsiteX5" fmla="*/ 0 w 5812539"/>
              <a:gd name="connsiteY5" fmla="*/ 0 h 2027798"/>
              <a:gd name="connsiteX0" fmla="*/ 5812539 w 5903979"/>
              <a:gd name="connsiteY0" fmla="*/ 1622229 h 2027798"/>
              <a:gd name="connsiteX1" fmla="*/ 5406970 w 5903979"/>
              <a:gd name="connsiteY1" fmla="*/ 2027798 h 2027798"/>
              <a:gd name="connsiteX2" fmla="*/ 405569 w 5903979"/>
              <a:gd name="connsiteY2" fmla="*/ 2027798 h 2027798"/>
              <a:gd name="connsiteX3" fmla="*/ 0 w 5903979"/>
              <a:gd name="connsiteY3" fmla="*/ 1622229 h 2027798"/>
              <a:gd name="connsiteX4" fmla="*/ 0 w 5903979"/>
              <a:gd name="connsiteY4" fmla="*/ 0 h 2027798"/>
              <a:gd name="connsiteX5" fmla="*/ 5903979 w 5903979"/>
              <a:gd name="connsiteY5" fmla="*/ 1713669 h 2027798"/>
              <a:gd name="connsiteX0" fmla="*/ 5812539 w 5812539"/>
              <a:gd name="connsiteY0" fmla="*/ 1622229 h 2027798"/>
              <a:gd name="connsiteX1" fmla="*/ 5406970 w 5812539"/>
              <a:gd name="connsiteY1" fmla="*/ 2027798 h 2027798"/>
              <a:gd name="connsiteX2" fmla="*/ 405569 w 5812539"/>
              <a:gd name="connsiteY2" fmla="*/ 2027798 h 2027798"/>
              <a:gd name="connsiteX3" fmla="*/ 0 w 5812539"/>
              <a:gd name="connsiteY3" fmla="*/ 1622229 h 2027798"/>
              <a:gd name="connsiteX4" fmla="*/ 0 w 5812539"/>
              <a:gd name="connsiteY4" fmla="*/ 0 h 2027798"/>
              <a:gd name="connsiteX0" fmla="*/ 5406970 w 5406970"/>
              <a:gd name="connsiteY0" fmla="*/ 2027798 h 2027798"/>
              <a:gd name="connsiteX1" fmla="*/ 405569 w 5406970"/>
              <a:gd name="connsiteY1" fmla="*/ 2027798 h 2027798"/>
              <a:gd name="connsiteX2" fmla="*/ 0 w 5406970"/>
              <a:gd name="connsiteY2" fmla="*/ 1622229 h 2027798"/>
              <a:gd name="connsiteX3" fmla="*/ 0 w 5406970"/>
              <a:gd name="connsiteY3" fmla="*/ 0 h 2027798"/>
              <a:gd name="connsiteX0" fmla="*/ 5818952 w 5818952"/>
              <a:gd name="connsiteY0" fmla="*/ 2027798 h 2027798"/>
              <a:gd name="connsiteX1" fmla="*/ 405569 w 5818952"/>
              <a:gd name="connsiteY1" fmla="*/ 2027798 h 2027798"/>
              <a:gd name="connsiteX2" fmla="*/ 0 w 5818952"/>
              <a:gd name="connsiteY2" fmla="*/ 1622229 h 2027798"/>
              <a:gd name="connsiteX3" fmla="*/ 0 w 5818952"/>
              <a:gd name="connsiteY3" fmla="*/ 0 h 2027798"/>
            </a:gdLst>
            <a:ahLst/>
            <a:cxnLst>
              <a:cxn ang="0">
                <a:pos x="connsiteX0" y="connsiteY0"/>
              </a:cxn>
              <a:cxn ang="0">
                <a:pos x="connsiteX1" y="connsiteY1"/>
              </a:cxn>
              <a:cxn ang="0">
                <a:pos x="connsiteX2" y="connsiteY2"/>
              </a:cxn>
              <a:cxn ang="0">
                <a:pos x="connsiteX3" y="connsiteY3"/>
              </a:cxn>
            </a:cxnLst>
            <a:rect l="l" t="t" r="r" b="b"/>
            <a:pathLst>
              <a:path w="5818952" h="2027798">
                <a:moveTo>
                  <a:pt x="5818952" y="2027798"/>
                </a:moveTo>
                <a:lnTo>
                  <a:pt x="405569" y="2027798"/>
                </a:lnTo>
                <a:cubicBezTo>
                  <a:pt x="181579" y="2027798"/>
                  <a:pt x="0" y="1846219"/>
                  <a:pt x="0" y="1622229"/>
                </a:cubicBezTo>
                <a:lnTo>
                  <a:pt x="0" y="0"/>
                </a:lnTo>
              </a:path>
            </a:pathLst>
          </a:custGeom>
          <a:noFill/>
          <a:ln>
            <a:solidFill>
              <a:srgbClr val="D07D08">
                <a:alpha val="35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31"/>
          <p:cNvGrpSpPr/>
          <p:nvPr/>
        </p:nvGrpSpPr>
        <p:grpSpPr>
          <a:xfrm>
            <a:off x="647564" y="2581494"/>
            <a:ext cx="3031824" cy="3197917"/>
            <a:chOff x="3137632" y="2115363"/>
            <a:chExt cx="3031824" cy="3197917"/>
          </a:xfrm>
        </p:grpSpPr>
        <p:sp>
          <p:nvSpPr>
            <p:cNvPr id="28" name="Rounded Rectangle 25"/>
            <p:cNvSpPr/>
            <p:nvPr/>
          </p:nvSpPr>
          <p:spPr>
            <a:xfrm flipH="1">
              <a:off x="3137632" y="2115363"/>
              <a:ext cx="2209784" cy="1928117"/>
            </a:xfrm>
            <a:custGeom>
              <a:avLst/>
              <a:gdLst>
                <a:gd name="connsiteX0" fmla="*/ 0 w 2457887"/>
                <a:gd name="connsiteY0" fmla="*/ 255419 h 1532484"/>
                <a:gd name="connsiteX1" fmla="*/ 255419 w 2457887"/>
                <a:gd name="connsiteY1" fmla="*/ 0 h 1532484"/>
                <a:gd name="connsiteX2" fmla="*/ 2202468 w 2457887"/>
                <a:gd name="connsiteY2" fmla="*/ 0 h 1532484"/>
                <a:gd name="connsiteX3" fmla="*/ 2457887 w 2457887"/>
                <a:gd name="connsiteY3" fmla="*/ 255419 h 1532484"/>
                <a:gd name="connsiteX4" fmla="*/ 2457887 w 2457887"/>
                <a:gd name="connsiteY4" fmla="*/ 1277065 h 1532484"/>
                <a:gd name="connsiteX5" fmla="*/ 2202468 w 2457887"/>
                <a:gd name="connsiteY5" fmla="*/ 1532484 h 1532484"/>
                <a:gd name="connsiteX6" fmla="*/ 255419 w 2457887"/>
                <a:gd name="connsiteY6" fmla="*/ 1532484 h 1532484"/>
                <a:gd name="connsiteX7" fmla="*/ 0 w 2457887"/>
                <a:gd name="connsiteY7" fmla="*/ 1277065 h 1532484"/>
                <a:gd name="connsiteX8" fmla="*/ 0 w 2457887"/>
                <a:gd name="connsiteY8" fmla="*/ 255419 h 1532484"/>
                <a:gd name="connsiteX0" fmla="*/ 0 w 2457887"/>
                <a:gd name="connsiteY0" fmla="*/ 255419 h 1532484"/>
                <a:gd name="connsiteX1" fmla="*/ 2202468 w 2457887"/>
                <a:gd name="connsiteY1" fmla="*/ 0 h 1532484"/>
                <a:gd name="connsiteX2" fmla="*/ 2457887 w 2457887"/>
                <a:gd name="connsiteY2" fmla="*/ 255419 h 1532484"/>
                <a:gd name="connsiteX3" fmla="*/ 2457887 w 2457887"/>
                <a:gd name="connsiteY3" fmla="*/ 1277065 h 1532484"/>
                <a:gd name="connsiteX4" fmla="*/ 2202468 w 2457887"/>
                <a:gd name="connsiteY4" fmla="*/ 1532484 h 1532484"/>
                <a:gd name="connsiteX5" fmla="*/ 255419 w 2457887"/>
                <a:gd name="connsiteY5" fmla="*/ 1532484 h 1532484"/>
                <a:gd name="connsiteX6" fmla="*/ 0 w 2457887"/>
                <a:gd name="connsiteY6" fmla="*/ 1277065 h 1532484"/>
                <a:gd name="connsiteX7" fmla="*/ 0 w 2457887"/>
                <a:gd name="connsiteY7" fmla="*/ 255419 h 1532484"/>
                <a:gd name="connsiteX0" fmla="*/ 2202468 w 2457887"/>
                <a:gd name="connsiteY0" fmla="*/ 0 h 1532484"/>
                <a:gd name="connsiteX1" fmla="*/ 2457887 w 2457887"/>
                <a:gd name="connsiteY1" fmla="*/ 255419 h 1532484"/>
                <a:gd name="connsiteX2" fmla="*/ 2457887 w 2457887"/>
                <a:gd name="connsiteY2" fmla="*/ 1277065 h 1532484"/>
                <a:gd name="connsiteX3" fmla="*/ 2202468 w 2457887"/>
                <a:gd name="connsiteY3" fmla="*/ 1532484 h 1532484"/>
                <a:gd name="connsiteX4" fmla="*/ 255419 w 2457887"/>
                <a:gd name="connsiteY4" fmla="*/ 1532484 h 1532484"/>
                <a:gd name="connsiteX5" fmla="*/ 0 w 2457887"/>
                <a:gd name="connsiteY5" fmla="*/ 1277065 h 1532484"/>
                <a:gd name="connsiteX6" fmla="*/ 0 w 2457887"/>
                <a:gd name="connsiteY6" fmla="*/ 255419 h 1532484"/>
                <a:gd name="connsiteX7" fmla="*/ 2293908 w 2457887"/>
                <a:gd name="connsiteY7" fmla="*/ 91440 h 1532484"/>
                <a:gd name="connsiteX0" fmla="*/ 2457887 w 2457887"/>
                <a:gd name="connsiteY0" fmla="*/ 209424 h 1486489"/>
                <a:gd name="connsiteX1" fmla="*/ 2457887 w 2457887"/>
                <a:gd name="connsiteY1" fmla="*/ 1231070 h 1486489"/>
                <a:gd name="connsiteX2" fmla="*/ 2202468 w 2457887"/>
                <a:gd name="connsiteY2" fmla="*/ 1486489 h 1486489"/>
                <a:gd name="connsiteX3" fmla="*/ 255419 w 2457887"/>
                <a:gd name="connsiteY3" fmla="*/ 1486489 h 1486489"/>
                <a:gd name="connsiteX4" fmla="*/ 0 w 2457887"/>
                <a:gd name="connsiteY4" fmla="*/ 1231070 h 1486489"/>
                <a:gd name="connsiteX5" fmla="*/ 0 w 2457887"/>
                <a:gd name="connsiteY5" fmla="*/ 209424 h 1486489"/>
                <a:gd name="connsiteX6" fmla="*/ 2293908 w 2457887"/>
                <a:gd name="connsiteY6" fmla="*/ 45445 h 1486489"/>
                <a:gd name="connsiteX0" fmla="*/ 2457887 w 2457887"/>
                <a:gd name="connsiteY0" fmla="*/ 0 h 1277065"/>
                <a:gd name="connsiteX1" fmla="*/ 2457887 w 2457887"/>
                <a:gd name="connsiteY1" fmla="*/ 1021646 h 1277065"/>
                <a:gd name="connsiteX2" fmla="*/ 2202468 w 2457887"/>
                <a:gd name="connsiteY2" fmla="*/ 1277065 h 1277065"/>
                <a:gd name="connsiteX3" fmla="*/ 255419 w 2457887"/>
                <a:gd name="connsiteY3" fmla="*/ 1277065 h 1277065"/>
                <a:gd name="connsiteX4" fmla="*/ 0 w 2457887"/>
                <a:gd name="connsiteY4" fmla="*/ 1021646 h 1277065"/>
                <a:gd name="connsiteX5" fmla="*/ 0 w 2457887"/>
                <a:gd name="connsiteY5" fmla="*/ 0 h 1277065"/>
                <a:gd name="connsiteX0" fmla="*/ 2457887 w 2457887"/>
                <a:gd name="connsiteY0" fmla="*/ 1021646 h 1277065"/>
                <a:gd name="connsiteX1" fmla="*/ 2202468 w 2457887"/>
                <a:gd name="connsiteY1" fmla="*/ 1277065 h 1277065"/>
                <a:gd name="connsiteX2" fmla="*/ 255419 w 2457887"/>
                <a:gd name="connsiteY2" fmla="*/ 1277065 h 1277065"/>
                <a:gd name="connsiteX3" fmla="*/ 0 w 2457887"/>
                <a:gd name="connsiteY3" fmla="*/ 1021646 h 1277065"/>
                <a:gd name="connsiteX4" fmla="*/ 0 w 2457887"/>
                <a:gd name="connsiteY4" fmla="*/ 0 h 1277065"/>
                <a:gd name="connsiteX0" fmla="*/ 2202468 w 2202468"/>
                <a:gd name="connsiteY0" fmla="*/ 1277065 h 1277065"/>
                <a:gd name="connsiteX1" fmla="*/ 255419 w 2202468"/>
                <a:gd name="connsiteY1" fmla="*/ 1277065 h 1277065"/>
                <a:gd name="connsiteX2" fmla="*/ 0 w 2202468"/>
                <a:gd name="connsiteY2" fmla="*/ 1021646 h 1277065"/>
                <a:gd name="connsiteX3" fmla="*/ 0 w 2202468"/>
                <a:gd name="connsiteY3" fmla="*/ 0 h 1277065"/>
                <a:gd name="connsiteX0" fmla="*/ 2202468 w 2202468"/>
                <a:gd name="connsiteY0" fmla="*/ 1928117 h 1928117"/>
                <a:gd name="connsiteX1" fmla="*/ 255419 w 2202468"/>
                <a:gd name="connsiteY1" fmla="*/ 1928117 h 1928117"/>
                <a:gd name="connsiteX2" fmla="*/ 0 w 2202468"/>
                <a:gd name="connsiteY2" fmla="*/ 1672698 h 1928117"/>
                <a:gd name="connsiteX3" fmla="*/ 14630 w 2202468"/>
                <a:gd name="connsiteY3" fmla="*/ 0 h 1928117"/>
                <a:gd name="connsiteX0" fmla="*/ 2209784 w 2209784"/>
                <a:gd name="connsiteY0" fmla="*/ 1928117 h 1928117"/>
                <a:gd name="connsiteX1" fmla="*/ 262735 w 2209784"/>
                <a:gd name="connsiteY1" fmla="*/ 1928117 h 1928117"/>
                <a:gd name="connsiteX2" fmla="*/ 7316 w 2209784"/>
                <a:gd name="connsiteY2" fmla="*/ 1672698 h 1928117"/>
                <a:gd name="connsiteX3" fmla="*/ 0 w 2209784"/>
                <a:gd name="connsiteY3" fmla="*/ 0 h 1928117"/>
              </a:gdLst>
              <a:ahLst/>
              <a:cxnLst>
                <a:cxn ang="0">
                  <a:pos x="connsiteX0" y="connsiteY0"/>
                </a:cxn>
                <a:cxn ang="0">
                  <a:pos x="connsiteX1" y="connsiteY1"/>
                </a:cxn>
                <a:cxn ang="0">
                  <a:pos x="connsiteX2" y="connsiteY2"/>
                </a:cxn>
                <a:cxn ang="0">
                  <a:pos x="connsiteX3" y="connsiteY3"/>
                </a:cxn>
              </a:cxnLst>
              <a:rect l="l" t="t" r="r" b="b"/>
              <a:pathLst>
                <a:path w="2209784" h="1928117">
                  <a:moveTo>
                    <a:pt x="2209784" y="1928117"/>
                  </a:moveTo>
                  <a:lnTo>
                    <a:pt x="262735" y="1928117"/>
                  </a:lnTo>
                  <a:cubicBezTo>
                    <a:pt x="121671" y="1928117"/>
                    <a:pt x="7316" y="1813762"/>
                    <a:pt x="7316" y="1672698"/>
                  </a:cubicBezTo>
                  <a:cubicBezTo>
                    <a:pt x="4877" y="1115132"/>
                    <a:pt x="2439" y="557566"/>
                    <a:pt x="0" y="0"/>
                  </a:cubicBezTo>
                </a:path>
              </a:pathLst>
            </a:custGeom>
            <a:noFill/>
            <a:ln w="57150" cmpd="dbl">
              <a:solidFill>
                <a:srgbClr val="FF8B8B">
                  <a:alpha val="51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5"/>
            <p:cNvSpPr/>
            <p:nvPr/>
          </p:nvSpPr>
          <p:spPr>
            <a:xfrm flipH="1" flipV="1">
              <a:off x="3425664" y="4043530"/>
              <a:ext cx="2743792" cy="1269750"/>
            </a:xfrm>
            <a:custGeom>
              <a:avLst/>
              <a:gdLst>
                <a:gd name="connsiteX0" fmla="*/ 0 w 2457887"/>
                <a:gd name="connsiteY0" fmla="*/ 255419 h 1532484"/>
                <a:gd name="connsiteX1" fmla="*/ 255419 w 2457887"/>
                <a:gd name="connsiteY1" fmla="*/ 0 h 1532484"/>
                <a:gd name="connsiteX2" fmla="*/ 2202468 w 2457887"/>
                <a:gd name="connsiteY2" fmla="*/ 0 h 1532484"/>
                <a:gd name="connsiteX3" fmla="*/ 2457887 w 2457887"/>
                <a:gd name="connsiteY3" fmla="*/ 255419 h 1532484"/>
                <a:gd name="connsiteX4" fmla="*/ 2457887 w 2457887"/>
                <a:gd name="connsiteY4" fmla="*/ 1277065 h 1532484"/>
                <a:gd name="connsiteX5" fmla="*/ 2202468 w 2457887"/>
                <a:gd name="connsiteY5" fmla="*/ 1532484 h 1532484"/>
                <a:gd name="connsiteX6" fmla="*/ 255419 w 2457887"/>
                <a:gd name="connsiteY6" fmla="*/ 1532484 h 1532484"/>
                <a:gd name="connsiteX7" fmla="*/ 0 w 2457887"/>
                <a:gd name="connsiteY7" fmla="*/ 1277065 h 1532484"/>
                <a:gd name="connsiteX8" fmla="*/ 0 w 2457887"/>
                <a:gd name="connsiteY8" fmla="*/ 255419 h 1532484"/>
                <a:gd name="connsiteX0" fmla="*/ 0 w 2457887"/>
                <a:gd name="connsiteY0" fmla="*/ 255419 h 1532484"/>
                <a:gd name="connsiteX1" fmla="*/ 2202468 w 2457887"/>
                <a:gd name="connsiteY1" fmla="*/ 0 h 1532484"/>
                <a:gd name="connsiteX2" fmla="*/ 2457887 w 2457887"/>
                <a:gd name="connsiteY2" fmla="*/ 255419 h 1532484"/>
                <a:gd name="connsiteX3" fmla="*/ 2457887 w 2457887"/>
                <a:gd name="connsiteY3" fmla="*/ 1277065 h 1532484"/>
                <a:gd name="connsiteX4" fmla="*/ 2202468 w 2457887"/>
                <a:gd name="connsiteY4" fmla="*/ 1532484 h 1532484"/>
                <a:gd name="connsiteX5" fmla="*/ 255419 w 2457887"/>
                <a:gd name="connsiteY5" fmla="*/ 1532484 h 1532484"/>
                <a:gd name="connsiteX6" fmla="*/ 0 w 2457887"/>
                <a:gd name="connsiteY6" fmla="*/ 1277065 h 1532484"/>
                <a:gd name="connsiteX7" fmla="*/ 0 w 2457887"/>
                <a:gd name="connsiteY7" fmla="*/ 255419 h 1532484"/>
                <a:gd name="connsiteX0" fmla="*/ 2202468 w 2457887"/>
                <a:gd name="connsiteY0" fmla="*/ 0 h 1532484"/>
                <a:gd name="connsiteX1" fmla="*/ 2457887 w 2457887"/>
                <a:gd name="connsiteY1" fmla="*/ 255419 h 1532484"/>
                <a:gd name="connsiteX2" fmla="*/ 2457887 w 2457887"/>
                <a:gd name="connsiteY2" fmla="*/ 1277065 h 1532484"/>
                <a:gd name="connsiteX3" fmla="*/ 2202468 w 2457887"/>
                <a:gd name="connsiteY3" fmla="*/ 1532484 h 1532484"/>
                <a:gd name="connsiteX4" fmla="*/ 255419 w 2457887"/>
                <a:gd name="connsiteY4" fmla="*/ 1532484 h 1532484"/>
                <a:gd name="connsiteX5" fmla="*/ 0 w 2457887"/>
                <a:gd name="connsiteY5" fmla="*/ 1277065 h 1532484"/>
                <a:gd name="connsiteX6" fmla="*/ 0 w 2457887"/>
                <a:gd name="connsiteY6" fmla="*/ 255419 h 1532484"/>
                <a:gd name="connsiteX7" fmla="*/ 2293908 w 2457887"/>
                <a:gd name="connsiteY7" fmla="*/ 91440 h 1532484"/>
                <a:gd name="connsiteX0" fmla="*/ 2457887 w 2457887"/>
                <a:gd name="connsiteY0" fmla="*/ 209424 h 1486489"/>
                <a:gd name="connsiteX1" fmla="*/ 2457887 w 2457887"/>
                <a:gd name="connsiteY1" fmla="*/ 1231070 h 1486489"/>
                <a:gd name="connsiteX2" fmla="*/ 2202468 w 2457887"/>
                <a:gd name="connsiteY2" fmla="*/ 1486489 h 1486489"/>
                <a:gd name="connsiteX3" fmla="*/ 255419 w 2457887"/>
                <a:gd name="connsiteY3" fmla="*/ 1486489 h 1486489"/>
                <a:gd name="connsiteX4" fmla="*/ 0 w 2457887"/>
                <a:gd name="connsiteY4" fmla="*/ 1231070 h 1486489"/>
                <a:gd name="connsiteX5" fmla="*/ 0 w 2457887"/>
                <a:gd name="connsiteY5" fmla="*/ 209424 h 1486489"/>
                <a:gd name="connsiteX6" fmla="*/ 2293908 w 2457887"/>
                <a:gd name="connsiteY6" fmla="*/ 45445 h 1486489"/>
                <a:gd name="connsiteX0" fmla="*/ 2457887 w 2457887"/>
                <a:gd name="connsiteY0" fmla="*/ 0 h 1277065"/>
                <a:gd name="connsiteX1" fmla="*/ 2457887 w 2457887"/>
                <a:gd name="connsiteY1" fmla="*/ 1021646 h 1277065"/>
                <a:gd name="connsiteX2" fmla="*/ 2202468 w 2457887"/>
                <a:gd name="connsiteY2" fmla="*/ 1277065 h 1277065"/>
                <a:gd name="connsiteX3" fmla="*/ 255419 w 2457887"/>
                <a:gd name="connsiteY3" fmla="*/ 1277065 h 1277065"/>
                <a:gd name="connsiteX4" fmla="*/ 0 w 2457887"/>
                <a:gd name="connsiteY4" fmla="*/ 1021646 h 1277065"/>
                <a:gd name="connsiteX5" fmla="*/ 0 w 2457887"/>
                <a:gd name="connsiteY5" fmla="*/ 0 h 1277065"/>
                <a:gd name="connsiteX0" fmla="*/ 2457887 w 2457887"/>
                <a:gd name="connsiteY0" fmla="*/ 1021646 h 1277065"/>
                <a:gd name="connsiteX1" fmla="*/ 2202468 w 2457887"/>
                <a:gd name="connsiteY1" fmla="*/ 1277065 h 1277065"/>
                <a:gd name="connsiteX2" fmla="*/ 255419 w 2457887"/>
                <a:gd name="connsiteY2" fmla="*/ 1277065 h 1277065"/>
                <a:gd name="connsiteX3" fmla="*/ 0 w 2457887"/>
                <a:gd name="connsiteY3" fmla="*/ 1021646 h 1277065"/>
                <a:gd name="connsiteX4" fmla="*/ 0 w 2457887"/>
                <a:gd name="connsiteY4" fmla="*/ 0 h 1277065"/>
                <a:gd name="connsiteX0" fmla="*/ 2202468 w 2202468"/>
                <a:gd name="connsiteY0" fmla="*/ 1277065 h 1277065"/>
                <a:gd name="connsiteX1" fmla="*/ 255419 w 2202468"/>
                <a:gd name="connsiteY1" fmla="*/ 1277065 h 1277065"/>
                <a:gd name="connsiteX2" fmla="*/ 0 w 2202468"/>
                <a:gd name="connsiteY2" fmla="*/ 1021646 h 1277065"/>
                <a:gd name="connsiteX3" fmla="*/ 0 w 2202468"/>
                <a:gd name="connsiteY3" fmla="*/ 0 h 1277065"/>
                <a:gd name="connsiteX0" fmla="*/ 2743792 w 2743792"/>
                <a:gd name="connsiteY0" fmla="*/ 1269750 h 1269750"/>
                <a:gd name="connsiteX1" fmla="*/ 796743 w 2743792"/>
                <a:gd name="connsiteY1" fmla="*/ 1269750 h 1269750"/>
                <a:gd name="connsiteX2" fmla="*/ 541324 w 2743792"/>
                <a:gd name="connsiteY2" fmla="*/ 1014331 h 1269750"/>
                <a:gd name="connsiteX3" fmla="*/ 0 w 2743792"/>
                <a:gd name="connsiteY3" fmla="*/ 0 h 1269750"/>
                <a:gd name="connsiteX0" fmla="*/ 2743792 w 2743792"/>
                <a:gd name="connsiteY0" fmla="*/ 1269750 h 1269750"/>
                <a:gd name="connsiteX1" fmla="*/ 796743 w 2743792"/>
                <a:gd name="connsiteY1" fmla="*/ 1269750 h 1269750"/>
                <a:gd name="connsiteX2" fmla="*/ 541324 w 2743792"/>
                <a:gd name="connsiteY2" fmla="*/ 1014331 h 1269750"/>
                <a:gd name="connsiteX3" fmla="*/ 0 w 2743792"/>
                <a:gd name="connsiteY3" fmla="*/ 0 h 1269750"/>
              </a:gdLst>
              <a:ahLst/>
              <a:cxnLst>
                <a:cxn ang="0">
                  <a:pos x="connsiteX0" y="connsiteY0"/>
                </a:cxn>
                <a:cxn ang="0">
                  <a:pos x="connsiteX1" y="connsiteY1"/>
                </a:cxn>
                <a:cxn ang="0">
                  <a:pos x="connsiteX2" y="connsiteY2"/>
                </a:cxn>
                <a:cxn ang="0">
                  <a:pos x="connsiteX3" y="connsiteY3"/>
                </a:cxn>
              </a:cxnLst>
              <a:rect l="l" t="t" r="r" b="b"/>
              <a:pathLst>
                <a:path w="2743792" h="1269750">
                  <a:moveTo>
                    <a:pt x="2743792" y="1269750"/>
                  </a:moveTo>
                  <a:lnTo>
                    <a:pt x="796743" y="1269750"/>
                  </a:lnTo>
                  <a:cubicBezTo>
                    <a:pt x="655679" y="1269750"/>
                    <a:pt x="607160" y="1155395"/>
                    <a:pt x="541324" y="1014331"/>
                  </a:cubicBezTo>
                  <a:lnTo>
                    <a:pt x="0" y="0"/>
                  </a:lnTo>
                </a:path>
              </a:pathLst>
            </a:custGeom>
            <a:noFill/>
            <a:ln w="57150" cmpd="dbl">
              <a:solidFill>
                <a:srgbClr val="FF8B8B">
                  <a:alpha val="51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Oval 38"/>
          <p:cNvSpPr/>
          <p:nvPr/>
        </p:nvSpPr>
        <p:spPr>
          <a:xfrm>
            <a:off x="3058160" y="4718224"/>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3173902" y="3246009"/>
            <a:ext cx="2264656" cy="438582"/>
          </a:xfrm>
          <a:prstGeom prst="rect">
            <a:avLst/>
          </a:prstGeom>
          <a:solidFill>
            <a:schemeClr val="bg1"/>
          </a:solidFill>
          <a:effectLst>
            <a:softEdge rad="31750"/>
          </a:effectLst>
        </p:spPr>
        <p:txBody>
          <a:bodyPr wrap="square" rtlCol="0">
            <a:spAutoFit/>
          </a:bodyPr>
          <a:lstStyle/>
          <a:p>
            <a:pPr lvl="0" algn="l"/>
            <a:r>
              <a:rPr lang="en-US" sz="1200" b="1" i="1" dirty="0" smtClean="0">
                <a:solidFill>
                  <a:schemeClr val="accent1">
                    <a:lumMod val="75000"/>
                  </a:schemeClr>
                </a:solidFill>
              </a:rPr>
              <a:t>You are here.</a:t>
            </a:r>
            <a:br>
              <a:rPr lang="en-US" sz="1200" b="1" i="1" dirty="0" smtClean="0">
                <a:solidFill>
                  <a:schemeClr val="accent1">
                    <a:lumMod val="75000"/>
                  </a:schemeClr>
                </a:solidFill>
              </a:rPr>
            </a:br>
            <a:r>
              <a:rPr lang="en-CA" sz="1050" i="1" dirty="0" smtClean="0"/>
              <a:t>Find Information in the Enterprise</a:t>
            </a:r>
            <a:endParaRPr lang="en-US" sz="1050" i="1" dirty="0" smtClean="0"/>
          </a:p>
        </p:txBody>
      </p:sp>
      <p:sp>
        <p:nvSpPr>
          <p:cNvPr id="87" name="TextBox 86"/>
          <p:cNvSpPr txBox="1"/>
          <p:nvPr/>
        </p:nvSpPr>
        <p:spPr>
          <a:xfrm>
            <a:off x="1477183" y="2940476"/>
            <a:ext cx="1196141" cy="415498"/>
          </a:xfrm>
          <a:prstGeom prst="rect">
            <a:avLst/>
          </a:prstGeom>
          <a:solidFill>
            <a:schemeClr val="bg1"/>
          </a:solidFill>
          <a:effectLst>
            <a:softEdge rad="31750"/>
          </a:effectLst>
        </p:spPr>
        <p:txBody>
          <a:bodyPr wrap="square" rtlCol="0">
            <a:spAutoFit/>
          </a:bodyPr>
          <a:lstStyle/>
          <a:p>
            <a:pPr algn="r"/>
            <a:r>
              <a:rPr lang="en-US" sz="1050" i="1" dirty="0" smtClean="0">
                <a:solidFill>
                  <a:schemeClr val="accent1">
                    <a:lumMod val="75000"/>
                  </a:schemeClr>
                </a:solidFill>
                <a:hlinkClick r:id="rId5"/>
              </a:rPr>
              <a:t>Use SharePoint for ECM</a:t>
            </a:r>
            <a:endParaRPr lang="en-US" sz="1050" i="1" dirty="0">
              <a:solidFill>
                <a:schemeClr val="accent1">
                  <a:lumMod val="75000"/>
                </a:schemeClr>
              </a:solidFill>
            </a:endParaRPr>
          </a:p>
        </p:txBody>
      </p:sp>
      <p:sp>
        <p:nvSpPr>
          <p:cNvPr id="2" name="Text Placeholder 1"/>
          <p:cNvSpPr>
            <a:spLocks noGrp="1"/>
          </p:cNvSpPr>
          <p:nvPr>
            <p:ph type="body" sz="quarter" idx="19"/>
          </p:nvPr>
        </p:nvSpPr>
        <p:spPr>
          <a:xfrm>
            <a:off x="299979" y="1140897"/>
            <a:ext cx="5282045" cy="864096"/>
          </a:xfrm>
          <a:solidFill>
            <a:schemeClr val="bg1">
              <a:alpha val="75000"/>
            </a:schemeClr>
          </a:solidFill>
          <a:effectLst>
            <a:softEdge rad="63500"/>
          </a:effectLst>
        </p:spPr>
        <p:txBody>
          <a:bodyPr/>
          <a:lstStyle/>
          <a:p>
            <a:r>
              <a:rPr lang="en-US" sz="1600" dirty="0" smtClean="0"/>
              <a:t>Info-Tech offers a variety of resources. This research will show you how to make information easier to find across your enterprise.</a:t>
            </a:r>
            <a:endParaRPr lang="en-US" sz="1600" dirty="0"/>
          </a:p>
        </p:txBody>
      </p:sp>
      <p:sp>
        <p:nvSpPr>
          <p:cNvPr id="81" name="TextBox 80"/>
          <p:cNvSpPr txBox="1"/>
          <p:nvPr/>
        </p:nvSpPr>
        <p:spPr>
          <a:xfrm>
            <a:off x="1295636" y="4597416"/>
            <a:ext cx="1737088" cy="577081"/>
          </a:xfrm>
          <a:prstGeom prst="rect">
            <a:avLst/>
          </a:prstGeom>
          <a:solidFill>
            <a:schemeClr val="bg1"/>
          </a:solidFill>
          <a:effectLst>
            <a:softEdge rad="31750"/>
          </a:effectLst>
        </p:spPr>
        <p:txBody>
          <a:bodyPr wrap="square" rtlCol="0">
            <a:spAutoFit/>
          </a:bodyPr>
          <a:lstStyle/>
          <a:p>
            <a:pPr algn="r"/>
            <a:r>
              <a:rPr lang="en-US" sz="1050" i="1" dirty="0" smtClean="0">
                <a:solidFill>
                  <a:schemeClr val="accent1">
                    <a:lumMod val="75000"/>
                  </a:schemeClr>
                </a:solidFill>
                <a:hlinkClick r:id="rId6"/>
              </a:rPr>
              <a:t>Extend SharePoint to Overcome Key Challenges</a:t>
            </a:r>
            <a:endParaRPr lang="en-US" sz="1050" i="1" dirty="0">
              <a:solidFill>
                <a:schemeClr val="accent1">
                  <a:lumMod val="75000"/>
                </a:schemeClr>
              </a:solidFill>
            </a:endParaRPr>
          </a:p>
        </p:txBody>
      </p:sp>
      <p:sp>
        <p:nvSpPr>
          <p:cNvPr id="88" name="Oval 87"/>
          <p:cNvSpPr/>
          <p:nvPr/>
        </p:nvSpPr>
        <p:spPr>
          <a:xfrm>
            <a:off x="3428004" y="5420749"/>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ounded Rectangle 68"/>
          <p:cNvSpPr/>
          <p:nvPr/>
        </p:nvSpPr>
        <p:spPr>
          <a:xfrm rot="3134606" flipH="1">
            <a:off x="4637780" y="3157168"/>
            <a:ext cx="2104333" cy="2467049"/>
          </a:xfrm>
          <a:custGeom>
            <a:avLst/>
            <a:gdLst>
              <a:gd name="connsiteX0" fmla="*/ 0 w 2722116"/>
              <a:gd name="connsiteY0" fmla="*/ 200822 h 1204907"/>
              <a:gd name="connsiteX1" fmla="*/ 200822 w 2722116"/>
              <a:gd name="connsiteY1" fmla="*/ 0 h 1204907"/>
              <a:gd name="connsiteX2" fmla="*/ 2521294 w 2722116"/>
              <a:gd name="connsiteY2" fmla="*/ 0 h 1204907"/>
              <a:gd name="connsiteX3" fmla="*/ 2722116 w 2722116"/>
              <a:gd name="connsiteY3" fmla="*/ 200822 h 1204907"/>
              <a:gd name="connsiteX4" fmla="*/ 2722116 w 2722116"/>
              <a:gd name="connsiteY4" fmla="*/ 1004085 h 1204907"/>
              <a:gd name="connsiteX5" fmla="*/ 2521294 w 2722116"/>
              <a:gd name="connsiteY5" fmla="*/ 1204907 h 1204907"/>
              <a:gd name="connsiteX6" fmla="*/ 200822 w 2722116"/>
              <a:gd name="connsiteY6" fmla="*/ 1204907 h 1204907"/>
              <a:gd name="connsiteX7" fmla="*/ 0 w 2722116"/>
              <a:gd name="connsiteY7" fmla="*/ 1004085 h 1204907"/>
              <a:gd name="connsiteX8" fmla="*/ 0 w 2722116"/>
              <a:gd name="connsiteY8" fmla="*/ 200822 h 1204907"/>
              <a:gd name="connsiteX0" fmla="*/ 0 w 2722116"/>
              <a:gd name="connsiteY0" fmla="*/ 200822 h 1976803"/>
              <a:gd name="connsiteX1" fmla="*/ 200822 w 2722116"/>
              <a:gd name="connsiteY1" fmla="*/ 0 h 1976803"/>
              <a:gd name="connsiteX2" fmla="*/ 2521294 w 2722116"/>
              <a:gd name="connsiteY2" fmla="*/ 0 h 1976803"/>
              <a:gd name="connsiteX3" fmla="*/ 2722116 w 2722116"/>
              <a:gd name="connsiteY3" fmla="*/ 200822 h 1976803"/>
              <a:gd name="connsiteX4" fmla="*/ 2722116 w 2722116"/>
              <a:gd name="connsiteY4" fmla="*/ 1004085 h 1976803"/>
              <a:gd name="connsiteX5" fmla="*/ 2580670 w 2722116"/>
              <a:gd name="connsiteY5" fmla="*/ 1976803 h 1976803"/>
              <a:gd name="connsiteX6" fmla="*/ 200822 w 2722116"/>
              <a:gd name="connsiteY6" fmla="*/ 1204907 h 1976803"/>
              <a:gd name="connsiteX7" fmla="*/ 0 w 2722116"/>
              <a:gd name="connsiteY7" fmla="*/ 1004085 h 1976803"/>
              <a:gd name="connsiteX8" fmla="*/ 0 w 2722116"/>
              <a:gd name="connsiteY8" fmla="*/ 200822 h 1976803"/>
              <a:gd name="connsiteX0" fmla="*/ 0 w 2722116"/>
              <a:gd name="connsiteY0" fmla="*/ 652084 h 2428065"/>
              <a:gd name="connsiteX1" fmla="*/ 200822 w 2722116"/>
              <a:gd name="connsiteY1" fmla="*/ 451262 h 2428065"/>
              <a:gd name="connsiteX2" fmla="*/ 2521294 w 2722116"/>
              <a:gd name="connsiteY2" fmla="*/ 0 h 2428065"/>
              <a:gd name="connsiteX3" fmla="*/ 2722116 w 2722116"/>
              <a:gd name="connsiteY3" fmla="*/ 652084 h 2428065"/>
              <a:gd name="connsiteX4" fmla="*/ 2722116 w 2722116"/>
              <a:gd name="connsiteY4" fmla="*/ 1455347 h 2428065"/>
              <a:gd name="connsiteX5" fmla="*/ 2580670 w 2722116"/>
              <a:gd name="connsiteY5" fmla="*/ 2428065 h 2428065"/>
              <a:gd name="connsiteX6" fmla="*/ 200822 w 2722116"/>
              <a:gd name="connsiteY6" fmla="*/ 1656169 h 2428065"/>
              <a:gd name="connsiteX7" fmla="*/ 0 w 2722116"/>
              <a:gd name="connsiteY7" fmla="*/ 1455347 h 2428065"/>
              <a:gd name="connsiteX8" fmla="*/ 0 w 2722116"/>
              <a:gd name="connsiteY8" fmla="*/ 652084 h 2428065"/>
              <a:gd name="connsiteX0" fmla="*/ 2722116 w 2813556"/>
              <a:gd name="connsiteY0" fmla="*/ 652084 h 2428065"/>
              <a:gd name="connsiteX1" fmla="*/ 2722116 w 2813556"/>
              <a:gd name="connsiteY1" fmla="*/ 1455347 h 2428065"/>
              <a:gd name="connsiteX2" fmla="*/ 2580670 w 2813556"/>
              <a:gd name="connsiteY2" fmla="*/ 2428065 h 2428065"/>
              <a:gd name="connsiteX3" fmla="*/ 200822 w 2813556"/>
              <a:gd name="connsiteY3" fmla="*/ 1656169 h 2428065"/>
              <a:gd name="connsiteX4" fmla="*/ 0 w 2813556"/>
              <a:gd name="connsiteY4" fmla="*/ 1455347 h 2428065"/>
              <a:gd name="connsiteX5" fmla="*/ 0 w 2813556"/>
              <a:gd name="connsiteY5" fmla="*/ 652084 h 2428065"/>
              <a:gd name="connsiteX6" fmla="*/ 200822 w 2813556"/>
              <a:gd name="connsiteY6" fmla="*/ 451262 h 2428065"/>
              <a:gd name="connsiteX7" fmla="*/ 2521294 w 2813556"/>
              <a:gd name="connsiteY7" fmla="*/ 0 h 2428065"/>
              <a:gd name="connsiteX8" fmla="*/ 2813556 w 2813556"/>
              <a:gd name="connsiteY8" fmla="*/ 743524 h 2428065"/>
              <a:gd name="connsiteX0" fmla="*/ 2722116 w 2813556"/>
              <a:gd name="connsiteY0" fmla="*/ 1455347 h 2428065"/>
              <a:gd name="connsiteX1" fmla="*/ 2580670 w 2813556"/>
              <a:gd name="connsiteY1" fmla="*/ 2428065 h 2428065"/>
              <a:gd name="connsiteX2" fmla="*/ 200822 w 2813556"/>
              <a:gd name="connsiteY2" fmla="*/ 1656169 h 2428065"/>
              <a:gd name="connsiteX3" fmla="*/ 0 w 2813556"/>
              <a:gd name="connsiteY3" fmla="*/ 1455347 h 2428065"/>
              <a:gd name="connsiteX4" fmla="*/ 0 w 2813556"/>
              <a:gd name="connsiteY4" fmla="*/ 652084 h 2428065"/>
              <a:gd name="connsiteX5" fmla="*/ 200822 w 2813556"/>
              <a:gd name="connsiteY5" fmla="*/ 451262 h 2428065"/>
              <a:gd name="connsiteX6" fmla="*/ 2521294 w 2813556"/>
              <a:gd name="connsiteY6" fmla="*/ 0 h 2428065"/>
              <a:gd name="connsiteX7" fmla="*/ 2813556 w 2813556"/>
              <a:gd name="connsiteY7" fmla="*/ 743524 h 2428065"/>
              <a:gd name="connsiteX0" fmla="*/ 2722116 w 2722116"/>
              <a:gd name="connsiteY0" fmla="*/ 1455347 h 2428065"/>
              <a:gd name="connsiteX1" fmla="*/ 2580670 w 2722116"/>
              <a:gd name="connsiteY1" fmla="*/ 2428065 h 2428065"/>
              <a:gd name="connsiteX2" fmla="*/ 200822 w 2722116"/>
              <a:gd name="connsiteY2" fmla="*/ 1656169 h 2428065"/>
              <a:gd name="connsiteX3" fmla="*/ 0 w 2722116"/>
              <a:gd name="connsiteY3" fmla="*/ 1455347 h 2428065"/>
              <a:gd name="connsiteX4" fmla="*/ 0 w 2722116"/>
              <a:gd name="connsiteY4" fmla="*/ 652084 h 2428065"/>
              <a:gd name="connsiteX5" fmla="*/ 200822 w 2722116"/>
              <a:gd name="connsiteY5" fmla="*/ 451262 h 2428065"/>
              <a:gd name="connsiteX6" fmla="*/ 2521294 w 2722116"/>
              <a:gd name="connsiteY6" fmla="*/ 0 h 2428065"/>
              <a:gd name="connsiteX0" fmla="*/ 2580670 w 2580670"/>
              <a:gd name="connsiteY0" fmla="*/ 2428065 h 2428065"/>
              <a:gd name="connsiteX1" fmla="*/ 200822 w 2580670"/>
              <a:gd name="connsiteY1" fmla="*/ 1656169 h 2428065"/>
              <a:gd name="connsiteX2" fmla="*/ 0 w 2580670"/>
              <a:gd name="connsiteY2" fmla="*/ 1455347 h 2428065"/>
              <a:gd name="connsiteX3" fmla="*/ 0 w 2580670"/>
              <a:gd name="connsiteY3" fmla="*/ 652084 h 2428065"/>
              <a:gd name="connsiteX4" fmla="*/ 200822 w 2580670"/>
              <a:gd name="connsiteY4" fmla="*/ 451262 h 2428065"/>
              <a:gd name="connsiteX5" fmla="*/ 2521294 w 2580670"/>
              <a:gd name="connsiteY5" fmla="*/ 0 h 2428065"/>
              <a:gd name="connsiteX0" fmla="*/ 2580670 w 2580670"/>
              <a:gd name="connsiteY0" fmla="*/ 2428065 h 2428065"/>
              <a:gd name="connsiteX1" fmla="*/ 200822 w 2580670"/>
              <a:gd name="connsiteY1" fmla="*/ 1656169 h 2428065"/>
              <a:gd name="connsiteX2" fmla="*/ 0 w 2580670"/>
              <a:gd name="connsiteY2" fmla="*/ 1455347 h 2428065"/>
              <a:gd name="connsiteX3" fmla="*/ 0 w 2580670"/>
              <a:gd name="connsiteY3" fmla="*/ 652084 h 2428065"/>
              <a:gd name="connsiteX4" fmla="*/ 2521294 w 2580670"/>
              <a:gd name="connsiteY4" fmla="*/ 0 h 2428065"/>
              <a:gd name="connsiteX0" fmla="*/ 2580670 w 2580670"/>
              <a:gd name="connsiteY0" fmla="*/ 2428065 h 2428065"/>
              <a:gd name="connsiteX1" fmla="*/ 200822 w 2580670"/>
              <a:gd name="connsiteY1" fmla="*/ 1656169 h 2428065"/>
              <a:gd name="connsiteX2" fmla="*/ 0 w 2580670"/>
              <a:gd name="connsiteY2" fmla="*/ 1455347 h 2428065"/>
              <a:gd name="connsiteX3" fmla="*/ 2521294 w 2580670"/>
              <a:gd name="connsiteY3" fmla="*/ 0 h 2428065"/>
              <a:gd name="connsiteX0" fmla="*/ 2389744 w 2389744"/>
              <a:gd name="connsiteY0" fmla="*/ 2428065 h 2428065"/>
              <a:gd name="connsiteX1" fmla="*/ 9896 w 2389744"/>
              <a:gd name="connsiteY1" fmla="*/ 1656169 h 2428065"/>
              <a:gd name="connsiteX2" fmla="*/ 2330368 w 2389744"/>
              <a:gd name="connsiteY2" fmla="*/ 0 h 2428065"/>
              <a:gd name="connsiteX0" fmla="*/ 59376 w 59376"/>
              <a:gd name="connsiteY0" fmla="*/ 2428065 h 2428065"/>
              <a:gd name="connsiteX1" fmla="*/ 0 w 59376"/>
              <a:gd name="connsiteY1" fmla="*/ 0 h 2428065"/>
              <a:gd name="connsiteX0" fmla="*/ 73786 w 73786"/>
              <a:gd name="connsiteY0" fmla="*/ 3141421 h 3141421"/>
              <a:gd name="connsiteX1" fmla="*/ 0 w 73786"/>
              <a:gd name="connsiteY1" fmla="*/ 0 h 3141421"/>
              <a:gd name="connsiteX0" fmla="*/ 73786 w 73786"/>
              <a:gd name="connsiteY0" fmla="*/ 3141421 h 3141421"/>
              <a:gd name="connsiteX1" fmla="*/ 67066 w 73786"/>
              <a:gd name="connsiteY1" fmla="*/ 2990128 h 3141421"/>
              <a:gd name="connsiteX2" fmla="*/ 0 w 73786"/>
              <a:gd name="connsiteY2" fmla="*/ 0 h 3141421"/>
              <a:gd name="connsiteX0" fmla="*/ 73786 w 73786"/>
              <a:gd name="connsiteY0" fmla="*/ 3141421 h 3141421"/>
              <a:gd name="connsiteX1" fmla="*/ 67066 w 73786"/>
              <a:gd name="connsiteY1" fmla="*/ 2990128 h 3141421"/>
              <a:gd name="connsiteX2" fmla="*/ 0 w 73786"/>
              <a:gd name="connsiteY2" fmla="*/ 0 h 3141421"/>
            </a:gdLst>
            <a:ahLst/>
            <a:cxnLst>
              <a:cxn ang="0">
                <a:pos x="connsiteX0" y="connsiteY0"/>
              </a:cxn>
              <a:cxn ang="0">
                <a:pos x="connsiteX1" y="connsiteY1"/>
              </a:cxn>
              <a:cxn ang="0">
                <a:pos x="connsiteX2" y="connsiteY2"/>
              </a:cxn>
            </a:cxnLst>
            <a:rect l="l" t="t" r="r" b="b"/>
            <a:pathLst>
              <a:path w="73786" h="3141421">
                <a:moveTo>
                  <a:pt x="73786" y="3141421"/>
                </a:moveTo>
                <a:lnTo>
                  <a:pt x="67066" y="2990128"/>
                </a:lnTo>
                <a:cubicBezTo>
                  <a:pt x="48751" y="2204310"/>
                  <a:pt x="24595" y="1047140"/>
                  <a:pt x="0" y="0"/>
                </a:cubicBezTo>
              </a:path>
            </a:pathLst>
          </a:custGeom>
          <a:noFill/>
          <a:ln w="63500" cmpd="dbl">
            <a:solidFill>
              <a:srgbClr val="7030A0">
                <a:alpha val="2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ounded Rectangle 68"/>
          <p:cNvSpPr/>
          <p:nvPr/>
        </p:nvSpPr>
        <p:spPr>
          <a:xfrm rot="21343717" flipH="1">
            <a:off x="3648334" y="1801599"/>
            <a:ext cx="2022536" cy="428086"/>
          </a:xfrm>
          <a:custGeom>
            <a:avLst/>
            <a:gdLst>
              <a:gd name="connsiteX0" fmla="*/ 0 w 2722116"/>
              <a:gd name="connsiteY0" fmla="*/ 200822 h 1204907"/>
              <a:gd name="connsiteX1" fmla="*/ 200822 w 2722116"/>
              <a:gd name="connsiteY1" fmla="*/ 0 h 1204907"/>
              <a:gd name="connsiteX2" fmla="*/ 2521294 w 2722116"/>
              <a:gd name="connsiteY2" fmla="*/ 0 h 1204907"/>
              <a:gd name="connsiteX3" fmla="*/ 2722116 w 2722116"/>
              <a:gd name="connsiteY3" fmla="*/ 200822 h 1204907"/>
              <a:gd name="connsiteX4" fmla="*/ 2722116 w 2722116"/>
              <a:gd name="connsiteY4" fmla="*/ 1004085 h 1204907"/>
              <a:gd name="connsiteX5" fmla="*/ 2521294 w 2722116"/>
              <a:gd name="connsiteY5" fmla="*/ 1204907 h 1204907"/>
              <a:gd name="connsiteX6" fmla="*/ 200822 w 2722116"/>
              <a:gd name="connsiteY6" fmla="*/ 1204907 h 1204907"/>
              <a:gd name="connsiteX7" fmla="*/ 0 w 2722116"/>
              <a:gd name="connsiteY7" fmla="*/ 1004085 h 1204907"/>
              <a:gd name="connsiteX8" fmla="*/ 0 w 2722116"/>
              <a:gd name="connsiteY8" fmla="*/ 200822 h 1204907"/>
              <a:gd name="connsiteX0" fmla="*/ 0 w 2722116"/>
              <a:gd name="connsiteY0" fmla="*/ 200822 h 1976803"/>
              <a:gd name="connsiteX1" fmla="*/ 200822 w 2722116"/>
              <a:gd name="connsiteY1" fmla="*/ 0 h 1976803"/>
              <a:gd name="connsiteX2" fmla="*/ 2521294 w 2722116"/>
              <a:gd name="connsiteY2" fmla="*/ 0 h 1976803"/>
              <a:gd name="connsiteX3" fmla="*/ 2722116 w 2722116"/>
              <a:gd name="connsiteY3" fmla="*/ 200822 h 1976803"/>
              <a:gd name="connsiteX4" fmla="*/ 2722116 w 2722116"/>
              <a:gd name="connsiteY4" fmla="*/ 1004085 h 1976803"/>
              <a:gd name="connsiteX5" fmla="*/ 2580670 w 2722116"/>
              <a:gd name="connsiteY5" fmla="*/ 1976803 h 1976803"/>
              <a:gd name="connsiteX6" fmla="*/ 200822 w 2722116"/>
              <a:gd name="connsiteY6" fmla="*/ 1204907 h 1976803"/>
              <a:gd name="connsiteX7" fmla="*/ 0 w 2722116"/>
              <a:gd name="connsiteY7" fmla="*/ 1004085 h 1976803"/>
              <a:gd name="connsiteX8" fmla="*/ 0 w 2722116"/>
              <a:gd name="connsiteY8" fmla="*/ 200822 h 1976803"/>
              <a:gd name="connsiteX0" fmla="*/ 0 w 2722116"/>
              <a:gd name="connsiteY0" fmla="*/ 652084 h 2428065"/>
              <a:gd name="connsiteX1" fmla="*/ 200822 w 2722116"/>
              <a:gd name="connsiteY1" fmla="*/ 451262 h 2428065"/>
              <a:gd name="connsiteX2" fmla="*/ 2521294 w 2722116"/>
              <a:gd name="connsiteY2" fmla="*/ 0 h 2428065"/>
              <a:gd name="connsiteX3" fmla="*/ 2722116 w 2722116"/>
              <a:gd name="connsiteY3" fmla="*/ 652084 h 2428065"/>
              <a:gd name="connsiteX4" fmla="*/ 2722116 w 2722116"/>
              <a:gd name="connsiteY4" fmla="*/ 1455347 h 2428065"/>
              <a:gd name="connsiteX5" fmla="*/ 2580670 w 2722116"/>
              <a:gd name="connsiteY5" fmla="*/ 2428065 h 2428065"/>
              <a:gd name="connsiteX6" fmla="*/ 200822 w 2722116"/>
              <a:gd name="connsiteY6" fmla="*/ 1656169 h 2428065"/>
              <a:gd name="connsiteX7" fmla="*/ 0 w 2722116"/>
              <a:gd name="connsiteY7" fmla="*/ 1455347 h 2428065"/>
              <a:gd name="connsiteX8" fmla="*/ 0 w 2722116"/>
              <a:gd name="connsiteY8" fmla="*/ 652084 h 2428065"/>
              <a:gd name="connsiteX0" fmla="*/ 2722116 w 2813556"/>
              <a:gd name="connsiteY0" fmla="*/ 652084 h 2428065"/>
              <a:gd name="connsiteX1" fmla="*/ 2722116 w 2813556"/>
              <a:gd name="connsiteY1" fmla="*/ 1455347 h 2428065"/>
              <a:gd name="connsiteX2" fmla="*/ 2580670 w 2813556"/>
              <a:gd name="connsiteY2" fmla="*/ 2428065 h 2428065"/>
              <a:gd name="connsiteX3" fmla="*/ 200822 w 2813556"/>
              <a:gd name="connsiteY3" fmla="*/ 1656169 h 2428065"/>
              <a:gd name="connsiteX4" fmla="*/ 0 w 2813556"/>
              <a:gd name="connsiteY4" fmla="*/ 1455347 h 2428065"/>
              <a:gd name="connsiteX5" fmla="*/ 0 w 2813556"/>
              <a:gd name="connsiteY5" fmla="*/ 652084 h 2428065"/>
              <a:gd name="connsiteX6" fmla="*/ 200822 w 2813556"/>
              <a:gd name="connsiteY6" fmla="*/ 451262 h 2428065"/>
              <a:gd name="connsiteX7" fmla="*/ 2521294 w 2813556"/>
              <a:gd name="connsiteY7" fmla="*/ 0 h 2428065"/>
              <a:gd name="connsiteX8" fmla="*/ 2813556 w 2813556"/>
              <a:gd name="connsiteY8" fmla="*/ 743524 h 2428065"/>
              <a:gd name="connsiteX0" fmla="*/ 2722116 w 2813556"/>
              <a:gd name="connsiteY0" fmla="*/ 1455347 h 2428065"/>
              <a:gd name="connsiteX1" fmla="*/ 2580670 w 2813556"/>
              <a:gd name="connsiteY1" fmla="*/ 2428065 h 2428065"/>
              <a:gd name="connsiteX2" fmla="*/ 200822 w 2813556"/>
              <a:gd name="connsiteY2" fmla="*/ 1656169 h 2428065"/>
              <a:gd name="connsiteX3" fmla="*/ 0 w 2813556"/>
              <a:gd name="connsiteY3" fmla="*/ 1455347 h 2428065"/>
              <a:gd name="connsiteX4" fmla="*/ 0 w 2813556"/>
              <a:gd name="connsiteY4" fmla="*/ 652084 h 2428065"/>
              <a:gd name="connsiteX5" fmla="*/ 200822 w 2813556"/>
              <a:gd name="connsiteY5" fmla="*/ 451262 h 2428065"/>
              <a:gd name="connsiteX6" fmla="*/ 2521294 w 2813556"/>
              <a:gd name="connsiteY6" fmla="*/ 0 h 2428065"/>
              <a:gd name="connsiteX7" fmla="*/ 2813556 w 2813556"/>
              <a:gd name="connsiteY7" fmla="*/ 743524 h 2428065"/>
              <a:gd name="connsiteX0" fmla="*/ 2722116 w 2722116"/>
              <a:gd name="connsiteY0" fmla="*/ 1455347 h 2428065"/>
              <a:gd name="connsiteX1" fmla="*/ 2580670 w 2722116"/>
              <a:gd name="connsiteY1" fmla="*/ 2428065 h 2428065"/>
              <a:gd name="connsiteX2" fmla="*/ 200822 w 2722116"/>
              <a:gd name="connsiteY2" fmla="*/ 1656169 h 2428065"/>
              <a:gd name="connsiteX3" fmla="*/ 0 w 2722116"/>
              <a:gd name="connsiteY3" fmla="*/ 1455347 h 2428065"/>
              <a:gd name="connsiteX4" fmla="*/ 0 w 2722116"/>
              <a:gd name="connsiteY4" fmla="*/ 652084 h 2428065"/>
              <a:gd name="connsiteX5" fmla="*/ 200822 w 2722116"/>
              <a:gd name="connsiteY5" fmla="*/ 451262 h 2428065"/>
              <a:gd name="connsiteX6" fmla="*/ 2521294 w 2722116"/>
              <a:gd name="connsiteY6" fmla="*/ 0 h 2428065"/>
              <a:gd name="connsiteX0" fmla="*/ 2580670 w 2580670"/>
              <a:gd name="connsiteY0" fmla="*/ 2428065 h 2428065"/>
              <a:gd name="connsiteX1" fmla="*/ 200822 w 2580670"/>
              <a:gd name="connsiteY1" fmla="*/ 1656169 h 2428065"/>
              <a:gd name="connsiteX2" fmla="*/ 0 w 2580670"/>
              <a:gd name="connsiteY2" fmla="*/ 1455347 h 2428065"/>
              <a:gd name="connsiteX3" fmla="*/ 0 w 2580670"/>
              <a:gd name="connsiteY3" fmla="*/ 652084 h 2428065"/>
              <a:gd name="connsiteX4" fmla="*/ 200822 w 2580670"/>
              <a:gd name="connsiteY4" fmla="*/ 451262 h 2428065"/>
              <a:gd name="connsiteX5" fmla="*/ 2521294 w 2580670"/>
              <a:gd name="connsiteY5" fmla="*/ 0 h 2428065"/>
              <a:gd name="connsiteX0" fmla="*/ 2580670 w 2580670"/>
              <a:gd name="connsiteY0" fmla="*/ 2428065 h 2428065"/>
              <a:gd name="connsiteX1" fmla="*/ 200822 w 2580670"/>
              <a:gd name="connsiteY1" fmla="*/ 1656169 h 2428065"/>
              <a:gd name="connsiteX2" fmla="*/ 0 w 2580670"/>
              <a:gd name="connsiteY2" fmla="*/ 1455347 h 2428065"/>
              <a:gd name="connsiteX3" fmla="*/ 0 w 2580670"/>
              <a:gd name="connsiteY3" fmla="*/ 652084 h 2428065"/>
              <a:gd name="connsiteX4" fmla="*/ 200822 w 2580670"/>
              <a:gd name="connsiteY4" fmla="*/ 451262 h 2428065"/>
              <a:gd name="connsiteX5" fmla="*/ 2521294 w 2580670"/>
              <a:gd name="connsiteY5" fmla="*/ 0 h 2428065"/>
              <a:gd name="connsiteX0" fmla="*/ 2580670 w 2580670"/>
              <a:gd name="connsiteY0" fmla="*/ 2428065 h 2428735"/>
              <a:gd name="connsiteX1" fmla="*/ 1864053 w 2580670"/>
              <a:gd name="connsiteY1" fmla="*/ 2289447 h 2428735"/>
              <a:gd name="connsiteX2" fmla="*/ 200822 w 2580670"/>
              <a:gd name="connsiteY2" fmla="*/ 1656169 h 2428735"/>
              <a:gd name="connsiteX3" fmla="*/ 0 w 2580670"/>
              <a:gd name="connsiteY3" fmla="*/ 1455347 h 2428735"/>
              <a:gd name="connsiteX4" fmla="*/ 0 w 2580670"/>
              <a:gd name="connsiteY4" fmla="*/ 652084 h 2428735"/>
              <a:gd name="connsiteX5" fmla="*/ 200822 w 2580670"/>
              <a:gd name="connsiteY5" fmla="*/ 451262 h 2428735"/>
              <a:gd name="connsiteX6" fmla="*/ 2521294 w 2580670"/>
              <a:gd name="connsiteY6" fmla="*/ 0 h 2428735"/>
              <a:gd name="connsiteX0" fmla="*/ 2580670 w 2580670"/>
              <a:gd name="connsiteY0" fmla="*/ 2428065 h 2428065"/>
              <a:gd name="connsiteX1" fmla="*/ 200822 w 2580670"/>
              <a:gd name="connsiteY1" fmla="*/ 1656169 h 2428065"/>
              <a:gd name="connsiteX2" fmla="*/ 0 w 2580670"/>
              <a:gd name="connsiteY2" fmla="*/ 1455347 h 2428065"/>
              <a:gd name="connsiteX3" fmla="*/ 0 w 2580670"/>
              <a:gd name="connsiteY3" fmla="*/ 652084 h 2428065"/>
              <a:gd name="connsiteX4" fmla="*/ 200822 w 2580670"/>
              <a:gd name="connsiteY4" fmla="*/ 451262 h 2428065"/>
              <a:gd name="connsiteX5" fmla="*/ 2521294 w 2580670"/>
              <a:gd name="connsiteY5" fmla="*/ 0 h 2428065"/>
              <a:gd name="connsiteX0" fmla="*/ 2580670 w 2580670"/>
              <a:gd name="connsiteY0" fmla="*/ 2428065 h 2428065"/>
              <a:gd name="connsiteX1" fmla="*/ 0 w 2580670"/>
              <a:gd name="connsiteY1" fmla="*/ 1455347 h 2428065"/>
              <a:gd name="connsiteX2" fmla="*/ 0 w 2580670"/>
              <a:gd name="connsiteY2" fmla="*/ 652084 h 2428065"/>
              <a:gd name="connsiteX3" fmla="*/ 200822 w 2580670"/>
              <a:gd name="connsiteY3" fmla="*/ 451262 h 2428065"/>
              <a:gd name="connsiteX4" fmla="*/ 2521294 w 2580670"/>
              <a:gd name="connsiteY4" fmla="*/ 0 h 2428065"/>
              <a:gd name="connsiteX0" fmla="*/ 2580670 w 2580670"/>
              <a:gd name="connsiteY0" fmla="*/ 2428065 h 2428065"/>
              <a:gd name="connsiteX1" fmla="*/ 0 w 2580670"/>
              <a:gd name="connsiteY1" fmla="*/ 652084 h 2428065"/>
              <a:gd name="connsiteX2" fmla="*/ 200822 w 2580670"/>
              <a:gd name="connsiteY2" fmla="*/ 451262 h 2428065"/>
              <a:gd name="connsiteX3" fmla="*/ 2521294 w 2580670"/>
              <a:gd name="connsiteY3" fmla="*/ 0 h 2428065"/>
              <a:gd name="connsiteX0" fmla="*/ 2379848 w 2379848"/>
              <a:gd name="connsiteY0" fmla="*/ 2428065 h 2428065"/>
              <a:gd name="connsiteX1" fmla="*/ 0 w 2379848"/>
              <a:gd name="connsiteY1" fmla="*/ 451262 h 2428065"/>
              <a:gd name="connsiteX2" fmla="*/ 2320472 w 2379848"/>
              <a:gd name="connsiteY2" fmla="*/ 0 h 2428065"/>
              <a:gd name="connsiteX0" fmla="*/ 59376 w 59376"/>
              <a:gd name="connsiteY0" fmla="*/ 2428065 h 2428065"/>
              <a:gd name="connsiteX1" fmla="*/ 0 w 59376"/>
              <a:gd name="connsiteY1" fmla="*/ 0 h 2428065"/>
            </a:gdLst>
            <a:ahLst/>
            <a:cxnLst>
              <a:cxn ang="0">
                <a:pos x="connsiteX0" y="connsiteY0"/>
              </a:cxn>
              <a:cxn ang="0">
                <a:pos x="connsiteX1" y="connsiteY1"/>
              </a:cxn>
            </a:cxnLst>
            <a:rect l="l" t="t" r="r" b="b"/>
            <a:pathLst>
              <a:path w="59376" h="2428065">
                <a:moveTo>
                  <a:pt x="59376" y="2428065"/>
                </a:moveTo>
                <a:lnTo>
                  <a:pt x="0" y="0"/>
                </a:lnTo>
              </a:path>
            </a:pathLst>
          </a:custGeom>
          <a:noFill/>
          <a:ln w="63500" cmpd="dbl">
            <a:solidFill>
              <a:srgbClr val="7030A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ounded Rectangle 68"/>
          <p:cNvSpPr/>
          <p:nvPr/>
        </p:nvSpPr>
        <p:spPr>
          <a:xfrm>
            <a:off x="2987823" y="2290524"/>
            <a:ext cx="3715651" cy="3802772"/>
          </a:xfrm>
          <a:custGeom>
            <a:avLst/>
            <a:gdLst>
              <a:gd name="connsiteX0" fmla="*/ 0 w 2722116"/>
              <a:gd name="connsiteY0" fmla="*/ 200822 h 1204907"/>
              <a:gd name="connsiteX1" fmla="*/ 200822 w 2722116"/>
              <a:gd name="connsiteY1" fmla="*/ 0 h 1204907"/>
              <a:gd name="connsiteX2" fmla="*/ 2521294 w 2722116"/>
              <a:gd name="connsiteY2" fmla="*/ 0 h 1204907"/>
              <a:gd name="connsiteX3" fmla="*/ 2722116 w 2722116"/>
              <a:gd name="connsiteY3" fmla="*/ 200822 h 1204907"/>
              <a:gd name="connsiteX4" fmla="*/ 2722116 w 2722116"/>
              <a:gd name="connsiteY4" fmla="*/ 1004085 h 1204907"/>
              <a:gd name="connsiteX5" fmla="*/ 2521294 w 2722116"/>
              <a:gd name="connsiteY5" fmla="*/ 1204907 h 1204907"/>
              <a:gd name="connsiteX6" fmla="*/ 200822 w 2722116"/>
              <a:gd name="connsiteY6" fmla="*/ 1204907 h 1204907"/>
              <a:gd name="connsiteX7" fmla="*/ 0 w 2722116"/>
              <a:gd name="connsiteY7" fmla="*/ 1004085 h 1204907"/>
              <a:gd name="connsiteX8" fmla="*/ 0 w 2722116"/>
              <a:gd name="connsiteY8" fmla="*/ 200822 h 1204907"/>
              <a:gd name="connsiteX0" fmla="*/ 0 w 2722116"/>
              <a:gd name="connsiteY0" fmla="*/ 200822 h 1976803"/>
              <a:gd name="connsiteX1" fmla="*/ 200822 w 2722116"/>
              <a:gd name="connsiteY1" fmla="*/ 0 h 1976803"/>
              <a:gd name="connsiteX2" fmla="*/ 2521294 w 2722116"/>
              <a:gd name="connsiteY2" fmla="*/ 0 h 1976803"/>
              <a:gd name="connsiteX3" fmla="*/ 2722116 w 2722116"/>
              <a:gd name="connsiteY3" fmla="*/ 200822 h 1976803"/>
              <a:gd name="connsiteX4" fmla="*/ 2722116 w 2722116"/>
              <a:gd name="connsiteY4" fmla="*/ 1004085 h 1976803"/>
              <a:gd name="connsiteX5" fmla="*/ 2580670 w 2722116"/>
              <a:gd name="connsiteY5" fmla="*/ 1976803 h 1976803"/>
              <a:gd name="connsiteX6" fmla="*/ 200822 w 2722116"/>
              <a:gd name="connsiteY6" fmla="*/ 1204907 h 1976803"/>
              <a:gd name="connsiteX7" fmla="*/ 0 w 2722116"/>
              <a:gd name="connsiteY7" fmla="*/ 1004085 h 1976803"/>
              <a:gd name="connsiteX8" fmla="*/ 0 w 2722116"/>
              <a:gd name="connsiteY8" fmla="*/ 200822 h 1976803"/>
              <a:gd name="connsiteX0" fmla="*/ 0 w 2722116"/>
              <a:gd name="connsiteY0" fmla="*/ 652084 h 2428065"/>
              <a:gd name="connsiteX1" fmla="*/ 200822 w 2722116"/>
              <a:gd name="connsiteY1" fmla="*/ 451262 h 2428065"/>
              <a:gd name="connsiteX2" fmla="*/ 2521294 w 2722116"/>
              <a:gd name="connsiteY2" fmla="*/ 0 h 2428065"/>
              <a:gd name="connsiteX3" fmla="*/ 2722116 w 2722116"/>
              <a:gd name="connsiteY3" fmla="*/ 652084 h 2428065"/>
              <a:gd name="connsiteX4" fmla="*/ 2722116 w 2722116"/>
              <a:gd name="connsiteY4" fmla="*/ 1455347 h 2428065"/>
              <a:gd name="connsiteX5" fmla="*/ 2580670 w 2722116"/>
              <a:gd name="connsiteY5" fmla="*/ 2428065 h 2428065"/>
              <a:gd name="connsiteX6" fmla="*/ 200822 w 2722116"/>
              <a:gd name="connsiteY6" fmla="*/ 1656169 h 2428065"/>
              <a:gd name="connsiteX7" fmla="*/ 0 w 2722116"/>
              <a:gd name="connsiteY7" fmla="*/ 1455347 h 2428065"/>
              <a:gd name="connsiteX8" fmla="*/ 0 w 2722116"/>
              <a:gd name="connsiteY8" fmla="*/ 652084 h 2428065"/>
              <a:gd name="connsiteX0" fmla="*/ 2722116 w 2813556"/>
              <a:gd name="connsiteY0" fmla="*/ 652084 h 2428065"/>
              <a:gd name="connsiteX1" fmla="*/ 2722116 w 2813556"/>
              <a:gd name="connsiteY1" fmla="*/ 1455347 h 2428065"/>
              <a:gd name="connsiteX2" fmla="*/ 2580670 w 2813556"/>
              <a:gd name="connsiteY2" fmla="*/ 2428065 h 2428065"/>
              <a:gd name="connsiteX3" fmla="*/ 200822 w 2813556"/>
              <a:gd name="connsiteY3" fmla="*/ 1656169 h 2428065"/>
              <a:gd name="connsiteX4" fmla="*/ 0 w 2813556"/>
              <a:gd name="connsiteY4" fmla="*/ 1455347 h 2428065"/>
              <a:gd name="connsiteX5" fmla="*/ 0 w 2813556"/>
              <a:gd name="connsiteY5" fmla="*/ 652084 h 2428065"/>
              <a:gd name="connsiteX6" fmla="*/ 200822 w 2813556"/>
              <a:gd name="connsiteY6" fmla="*/ 451262 h 2428065"/>
              <a:gd name="connsiteX7" fmla="*/ 2521294 w 2813556"/>
              <a:gd name="connsiteY7" fmla="*/ 0 h 2428065"/>
              <a:gd name="connsiteX8" fmla="*/ 2813556 w 2813556"/>
              <a:gd name="connsiteY8" fmla="*/ 743524 h 2428065"/>
              <a:gd name="connsiteX0" fmla="*/ 2722116 w 2813556"/>
              <a:gd name="connsiteY0" fmla="*/ 1455347 h 2428065"/>
              <a:gd name="connsiteX1" fmla="*/ 2580670 w 2813556"/>
              <a:gd name="connsiteY1" fmla="*/ 2428065 h 2428065"/>
              <a:gd name="connsiteX2" fmla="*/ 200822 w 2813556"/>
              <a:gd name="connsiteY2" fmla="*/ 1656169 h 2428065"/>
              <a:gd name="connsiteX3" fmla="*/ 0 w 2813556"/>
              <a:gd name="connsiteY3" fmla="*/ 1455347 h 2428065"/>
              <a:gd name="connsiteX4" fmla="*/ 0 w 2813556"/>
              <a:gd name="connsiteY4" fmla="*/ 652084 h 2428065"/>
              <a:gd name="connsiteX5" fmla="*/ 200822 w 2813556"/>
              <a:gd name="connsiteY5" fmla="*/ 451262 h 2428065"/>
              <a:gd name="connsiteX6" fmla="*/ 2521294 w 2813556"/>
              <a:gd name="connsiteY6" fmla="*/ 0 h 2428065"/>
              <a:gd name="connsiteX7" fmla="*/ 2813556 w 2813556"/>
              <a:gd name="connsiteY7" fmla="*/ 743524 h 2428065"/>
              <a:gd name="connsiteX0" fmla="*/ 2722116 w 2722116"/>
              <a:gd name="connsiteY0" fmla="*/ 1455347 h 2428065"/>
              <a:gd name="connsiteX1" fmla="*/ 2580670 w 2722116"/>
              <a:gd name="connsiteY1" fmla="*/ 2428065 h 2428065"/>
              <a:gd name="connsiteX2" fmla="*/ 200822 w 2722116"/>
              <a:gd name="connsiteY2" fmla="*/ 1656169 h 2428065"/>
              <a:gd name="connsiteX3" fmla="*/ 0 w 2722116"/>
              <a:gd name="connsiteY3" fmla="*/ 1455347 h 2428065"/>
              <a:gd name="connsiteX4" fmla="*/ 0 w 2722116"/>
              <a:gd name="connsiteY4" fmla="*/ 652084 h 2428065"/>
              <a:gd name="connsiteX5" fmla="*/ 200822 w 2722116"/>
              <a:gd name="connsiteY5" fmla="*/ 451262 h 2428065"/>
              <a:gd name="connsiteX6" fmla="*/ 2521294 w 2722116"/>
              <a:gd name="connsiteY6" fmla="*/ 0 h 2428065"/>
              <a:gd name="connsiteX0" fmla="*/ 2580670 w 2580670"/>
              <a:gd name="connsiteY0" fmla="*/ 2428065 h 2428065"/>
              <a:gd name="connsiteX1" fmla="*/ 200822 w 2580670"/>
              <a:gd name="connsiteY1" fmla="*/ 1656169 h 2428065"/>
              <a:gd name="connsiteX2" fmla="*/ 0 w 2580670"/>
              <a:gd name="connsiteY2" fmla="*/ 1455347 h 2428065"/>
              <a:gd name="connsiteX3" fmla="*/ 0 w 2580670"/>
              <a:gd name="connsiteY3" fmla="*/ 652084 h 2428065"/>
              <a:gd name="connsiteX4" fmla="*/ 200822 w 2580670"/>
              <a:gd name="connsiteY4" fmla="*/ 451262 h 2428065"/>
              <a:gd name="connsiteX5" fmla="*/ 2521294 w 2580670"/>
              <a:gd name="connsiteY5" fmla="*/ 0 h 2428065"/>
              <a:gd name="connsiteX0" fmla="*/ 2580670 w 2580670"/>
              <a:gd name="connsiteY0" fmla="*/ 1991443 h 1991443"/>
              <a:gd name="connsiteX1" fmla="*/ 200822 w 2580670"/>
              <a:gd name="connsiteY1" fmla="*/ 1219547 h 1991443"/>
              <a:gd name="connsiteX2" fmla="*/ 0 w 2580670"/>
              <a:gd name="connsiteY2" fmla="*/ 1018725 h 1991443"/>
              <a:gd name="connsiteX3" fmla="*/ 0 w 2580670"/>
              <a:gd name="connsiteY3" fmla="*/ 215462 h 1991443"/>
              <a:gd name="connsiteX4" fmla="*/ 200822 w 2580670"/>
              <a:gd name="connsiteY4" fmla="*/ 14640 h 1991443"/>
              <a:gd name="connsiteX5" fmla="*/ 365740 w 2580670"/>
              <a:gd name="connsiteY5" fmla="*/ 0 h 1991443"/>
              <a:gd name="connsiteX0" fmla="*/ 2580670 w 2580670"/>
              <a:gd name="connsiteY0" fmla="*/ 2081196 h 2081196"/>
              <a:gd name="connsiteX1" fmla="*/ 200822 w 2580670"/>
              <a:gd name="connsiteY1" fmla="*/ 1309300 h 2081196"/>
              <a:gd name="connsiteX2" fmla="*/ 0 w 2580670"/>
              <a:gd name="connsiteY2" fmla="*/ 1108478 h 2081196"/>
              <a:gd name="connsiteX3" fmla="*/ 0 w 2580670"/>
              <a:gd name="connsiteY3" fmla="*/ 305215 h 2081196"/>
              <a:gd name="connsiteX4" fmla="*/ 200822 w 2580670"/>
              <a:gd name="connsiteY4" fmla="*/ 104393 h 2081196"/>
              <a:gd name="connsiteX5" fmla="*/ 469520 w 2580670"/>
              <a:gd name="connsiteY5" fmla="*/ 0 h 2081196"/>
              <a:gd name="connsiteX0" fmla="*/ 2580670 w 2580670"/>
              <a:gd name="connsiteY0" fmla="*/ 2081196 h 2081196"/>
              <a:gd name="connsiteX1" fmla="*/ 200822 w 2580670"/>
              <a:gd name="connsiteY1" fmla="*/ 1309300 h 2081196"/>
              <a:gd name="connsiteX2" fmla="*/ 0 w 2580670"/>
              <a:gd name="connsiteY2" fmla="*/ 1108478 h 2081196"/>
              <a:gd name="connsiteX3" fmla="*/ 0 w 2580670"/>
              <a:gd name="connsiteY3" fmla="*/ 305215 h 2081196"/>
              <a:gd name="connsiteX4" fmla="*/ 200822 w 2580670"/>
              <a:gd name="connsiteY4" fmla="*/ 104393 h 2081196"/>
              <a:gd name="connsiteX5" fmla="*/ 469520 w 2580670"/>
              <a:gd name="connsiteY5" fmla="*/ 0 h 2081196"/>
              <a:gd name="connsiteX0" fmla="*/ 2580670 w 2580670"/>
              <a:gd name="connsiteY0" fmla="*/ 2081196 h 2081196"/>
              <a:gd name="connsiteX1" fmla="*/ 200822 w 2580670"/>
              <a:gd name="connsiteY1" fmla="*/ 1309300 h 2081196"/>
              <a:gd name="connsiteX2" fmla="*/ 0 w 2580670"/>
              <a:gd name="connsiteY2" fmla="*/ 1108478 h 2081196"/>
              <a:gd name="connsiteX3" fmla="*/ 0 w 2580670"/>
              <a:gd name="connsiteY3" fmla="*/ 305215 h 2081196"/>
              <a:gd name="connsiteX4" fmla="*/ 252533 w 2580670"/>
              <a:gd name="connsiteY4" fmla="*/ 89753 h 2081196"/>
              <a:gd name="connsiteX5" fmla="*/ 469520 w 2580670"/>
              <a:gd name="connsiteY5" fmla="*/ 0 h 2081196"/>
              <a:gd name="connsiteX0" fmla="*/ 2369241 w 2369241"/>
              <a:gd name="connsiteY0" fmla="*/ 2818179 h 2818179"/>
              <a:gd name="connsiteX1" fmla="*/ 200822 w 2369241"/>
              <a:gd name="connsiteY1" fmla="*/ 1309300 h 2818179"/>
              <a:gd name="connsiteX2" fmla="*/ 0 w 2369241"/>
              <a:gd name="connsiteY2" fmla="*/ 1108478 h 2818179"/>
              <a:gd name="connsiteX3" fmla="*/ 0 w 2369241"/>
              <a:gd name="connsiteY3" fmla="*/ 305215 h 2818179"/>
              <a:gd name="connsiteX4" fmla="*/ 252533 w 2369241"/>
              <a:gd name="connsiteY4" fmla="*/ 89753 h 2818179"/>
              <a:gd name="connsiteX5" fmla="*/ 469520 w 2369241"/>
              <a:gd name="connsiteY5" fmla="*/ 0 h 281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69241" h="2818179">
                <a:moveTo>
                  <a:pt x="2369241" y="2818179"/>
                </a:moveTo>
                <a:cubicBezTo>
                  <a:pt x="1595750" y="2818179"/>
                  <a:pt x="974313" y="1309300"/>
                  <a:pt x="200822" y="1309300"/>
                </a:cubicBezTo>
                <a:cubicBezTo>
                  <a:pt x="89911" y="1309300"/>
                  <a:pt x="0" y="1219389"/>
                  <a:pt x="0" y="1108478"/>
                </a:cubicBezTo>
                <a:lnTo>
                  <a:pt x="0" y="305215"/>
                </a:lnTo>
                <a:cubicBezTo>
                  <a:pt x="0" y="194304"/>
                  <a:pt x="141622" y="89753"/>
                  <a:pt x="252533" y="89753"/>
                </a:cubicBezTo>
                <a:cubicBezTo>
                  <a:pt x="342099" y="54955"/>
                  <a:pt x="345615" y="39074"/>
                  <a:pt x="469520" y="0"/>
                </a:cubicBezTo>
              </a:path>
            </a:pathLst>
          </a:custGeom>
          <a:noFill/>
          <a:ln w="63500" cmpd="dbl">
            <a:solidFill>
              <a:srgbClr val="7030A0">
                <a:alpha val="2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53"/>
          <p:cNvGrpSpPr/>
          <p:nvPr/>
        </p:nvGrpSpPr>
        <p:grpSpPr>
          <a:xfrm>
            <a:off x="2756496" y="2708920"/>
            <a:ext cx="339340" cy="186940"/>
            <a:chOff x="3437017" y="2200040"/>
            <a:chExt cx="339340" cy="186940"/>
          </a:xfrm>
        </p:grpSpPr>
        <p:sp>
          <p:nvSpPr>
            <p:cNvPr id="55" name="Oval 54"/>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3" name="Oval 92"/>
          <p:cNvSpPr/>
          <p:nvPr/>
        </p:nvSpPr>
        <p:spPr>
          <a:xfrm>
            <a:off x="5465180" y="5474308"/>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p:cNvSpPr/>
          <p:nvPr/>
        </p:nvSpPr>
        <p:spPr>
          <a:xfrm>
            <a:off x="5688124" y="5301208"/>
            <a:ext cx="1594202" cy="299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i="1" dirty="0" smtClean="0">
                <a:solidFill>
                  <a:schemeClr val="tx1"/>
                </a:solidFill>
                <a:hlinkClick r:id="rId7"/>
              </a:rPr>
              <a:t>VL: Web Content Management</a:t>
            </a:r>
            <a:endParaRPr lang="en-US" sz="1000" i="1" dirty="0">
              <a:solidFill>
                <a:schemeClr val="tx1"/>
              </a:solidFill>
            </a:endParaRPr>
          </a:p>
        </p:txBody>
      </p:sp>
      <p:sp>
        <p:nvSpPr>
          <p:cNvPr id="96" name="Oval 95"/>
          <p:cNvSpPr/>
          <p:nvPr/>
        </p:nvSpPr>
        <p:spPr>
          <a:xfrm>
            <a:off x="6370060" y="5957451"/>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p:cNvSpPr/>
          <p:nvPr/>
        </p:nvSpPr>
        <p:spPr>
          <a:xfrm>
            <a:off x="6692604" y="5729319"/>
            <a:ext cx="1895826" cy="3017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i="1" dirty="0" smtClean="0">
                <a:solidFill>
                  <a:schemeClr val="tx1"/>
                </a:solidFill>
                <a:hlinkClick r:id="rId8"/>
              </a:rPr>
              <a:t>VL: Web Experience Management</a:t>
            </a:r>
            <a:endParaRPr lang="en-US" sz="1000" i="1" dirty="0">
              <a:solidFill>
                <a:schemeClr val="tx1"/>
              </a:solidFill>
            </a:endParaRPr>
          </a:p>
        </p:txBody>
      </p:sp>
      <p:sp>
        <p:nvSpPr>
          <p:cNvPr id="66" name="Rectangle 65"/>
          <p:cNvSpPr/>
          <p:nvPr/>
        </p:nvSpPr>
        <p:spPr>
          <a:xfrm>
            <a:off x="6094387" y="1792644"/>
            <a:ext cx="960497" cy="358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50" dirty="0" smtClean="0">
                <a:solidFill>
                  <a:schemeClr val="bg1">
                    <a:lumMod val="65000"/>
                  </a:schemeClr>
                </a:solidFill>
              </a:rPr>
              <a:t>Data Integration</a:t>
            </a:r>
            <a:endParaRPr lang="en-US" sz="1050" dirty="0">
              <a:solidFill>
                <a:schemeClr val="bg1">
                  <a:lumMod val="65000"/>
                </a:schemeClr>
              </a:solidFill>
            </a:endParaRPr>
          </a:p>
        </p:txBody>
      </p:sp>
      <p:sp>
        <p:nvSpPr>
          <p:cNvPr id="67" name="Oval 66"/>
          <p:cNvSpPr/>
          <p:nvPr/>
        </p:nvSpPr>
        <p:spPr>
          <a:xfrm>
            <a:off x="5879596" y="2488024"/>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5976156" y="3386076"/>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p:nvPr/>
        </p:nvSpPr>
        <p:spPr>
          <a:xfrm>
            <a:off x="5879596" y="1916832"/>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p:cNvSpPr/>
          <p:nvPr/>
        </p:nvSpPr>
        <p:spPr>
          <a:xfrm>
            <a:off x="7445368" y="3166891"/>
            <a:ext cx="960497" cy="2794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50" dirty="0" smtClean="0">
                <a:solidFill>
                  <a:schemeClr val="bg1">
                    <a:lumMod val="65000"/>
                  </a:schemeClr>
                </a:solidFill>
              </a:rPr>
              <a:t>Productivity</a:t>
            </a:r>
            <a:endParaRPr lang="en-US" sz="1050" dirty="0">
              <a:solidFill>
                <a:schemeClr val="bg1">
                  <a:lumMod val="65000"/>
                </a:schemeClr>
              </a:solidFill>
            </a:endParaRPr>
          </a:p>
        </p:txBody>
      </p:sp>
      <p:sp>
        <p:nvSpPr>
          <p:cNvPr id="77" name="Rectangle 76"/>
          <p:cNvSpPr/>
          <p:nvPr/>
        </p:nvSpPr>
        <p:spPr>
          <a:xfrm>
            <a:off x="6105546" y="2376852"/>
            <a:ext cx="960497" cy="3584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50" dirty="0" smtClean="0">
                <a:solidFill>
                  <a:schemeClr val="bg1">
                    <a:lumMod val="65000"/>
                  </a:schemeClr>
                </a:solidFill>
              </a:rPr>
              <a:t>ERP</a:t>
            </a:r>
            <a:endParaRPr lang="en-US" sz="1050" dirty="0">
              <a:solidFill>
                <a:schemeClr val="bg1">
                  <a:lumMod val="65000"/>
                </a:schemeClr>
              </a:solidFill>
            </a:endParaRPr>
          </a:p>
        </p:txBody>
      </p:sp>
      <p:sp>
        <p:nvSpPr>
          <p:cNvPr id="80" name="Rectangle 79"/>
          <p:cNvSpPr/>
          <p:nvPr/>
        </p:nvSpPr>
        <p:spPr>
          <a:xfrm>
            <a:off x="6118275" y="2904790"/>
            <a:ext cx="1082661" cy="4876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50" dirty="0" smtClean="0">
                <a:solidFill>
                  <a:schemeClr val="bg1">
                    <a:lumMod val="65000"/>
                  </a:schemeClr>
                </a:solidFill>
              </a:rPr>
              <a:t>Business Process Management</a:t>
            </a:r>
            <a:endParaRPr lang="en-US" sz="1050" dirty="0">
              <a:solidFill>
                <a:schemeClr val="bg1">
                  <a:lumMod val="65000"/>
                </a:schemeClr>
              </a:solidFill>
            </a:endParaRPr>
          </a:p>
        </p:txBody>
      </p:sp>
      <p:grpSp>
        <p:nvGrpSpPr>
          <p:cNvPr id="31" name="Group 97"/>
          <p:cNvGrpSpPr/>
          <p:nvPr/>
        </p:nvGrpSpPr>
        <p:grpSpPr>
          <a:xfrm>
            <a:off x="7080668" y="1726872"/>
            <a:ext cx="1550123" cy="796225"/>
            <a:chOff x="-684582" y="5503278"/>
            <a:chExt cx="1826544" cy="825788"/>
          </a:xfrm>
        </p:grpSpPr>
        <p:sp>
          <p:nvSpPr>
            <p:cNvPr id="74" name="Rounded Rectangle 73"/>
            <p:cNvSpPr/>
            <p:nvPr/>
          </p:nvSpPr>
          <p:spPr>
            <a:xfrm>
              <a:off x="-684582" y="5503278"/>
              <a:ext cx="1826544" cy="825788"/>
            </a:xfrm>
            <a:prstGeom prst="round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6" name="Straight Connector 75"/>
            <p:cNvCxnSpPr/>
            <p:nvPr/>
          </p:nvCxnSpPr>
          <p:spPr>
            <a:xfrm>
              <a:off x="-537767" y="6056805"/>
              <a:ext cx="371227" cy="0"/>
            </a:xfrm>
            <a:prstGeom prst="line">
              <a:avLst/>
            </a:prstGeom>
            <a:noFill/>
            <a:ln w="57150" cmpd="dbl">
              <a:solidFill>
                <a:srgbClr val="FF8B8B"/>
              </a:solidFill>
            </a:ln>
          </p:spPr>
          <p:style>
            <a:lnRef idx="2">
              <a:schemeClr val="accent1">
                <a:shade val="50000"/>
              </a:schemeClr>
            </a:lnRef>
            <a:fillRef idx="1">
              <a:schemeClr val="accent1"/>
            </a:fillRef>
            <a:effectRef idx="0">
              <a:schemeClr val="accent1"/>
            </a:effectRef>
            <a:fontRef idx="minor">
              <a:schemeClr val="lt1"/>
            </a:fontRef>
          </p:style>
        </p:cxnSp>
        <p:cxnSp>
          <p:nvCxnSpPr>
            <p:cNvPr id="78" name="Straight Connector 77"/>
            <p:cNvCxnSpPr/>
            <p:nvPr/>
          </p:nvCxnSpPr>
          <p:spPr>
            <a:xfrm>
              <a:off x="-543626" y="5791724"/>
              <a:ext cx="371227" cy="0"/>
            </a:xfrm>
            <a:prstGeom prst="line">
              <a:avLst/>
            </a:prstGeom>
            <a:noFill/>
            <a:ln w="63500" cmpd="dbl">
              <a:solidFill>
                <a:srgbClr val="7030A0"/>
              </a:solidFill>
            </a:ln>
          </p:spPr>
          <p:style>
            <a:lnRef idx="2">
              <a:schemeClr val="accent1">
                <a:shade val="50000"/>
              </a:schemeClr>
            </a:lnRef>
            <a:fillRef idx="1">
              <a:schemeClr val="accent1"/>
            </a:fillRef>
            <a:effectRef idx="0">
              <a:schemeClr val="accent1"/>
            </a:effectRef>
            <a:fontRef idx="minor">
              <a:schemeClr val="lt1"/>
            </a:fontRef>
          </p:style>
        </p:cxnSp>
        <p:sp>
          <p:nvSpPr>
            <p:cNvPr id="79" name="TextBox 78"/>
            <p:cNvSpPr txBox="1"/>
            <p:nvPr/>
          </p:nvSpPr>
          <p:spPr>
            <a:xfrm>
              <a:off x="-65128" y="5905331"/>
              <a:ext cx="1071126" cy="307777"/>
            </a:xfrm>
            <a:prstGeom prst="rect">
              <a:avLst/>
            </a:prstGeom>
            <a:noFill/>
          </p:spPr>
          <p:txBody>
            <a:bodyPr wrap="none" rtlCol="0">
              <a:spAutoFit/>
            </a:bodyPr>
            <a:lstStyle/>
            <a:p>
              <a:r>
                <a:rPr lang="en-US" sz="1400" dirty="0" smtClean="0"/>
                <a:t>SharePoint</a:t>
              </a:r>
              <a:endParaRPr lang="en-US" sz="1400" dirty="0"/>
            </a:p>
          </p:txBody>
        </p:sp>
        <p:sp>
          <p:nvSpPr>
            <p:cNvPr id="83" name="TextBox 82"/>
            <p:cNvSpPr txBox="1"/>
            <p:nvPr/>
          </p:nvSpPr>
          <p:spPr>
            <a:xfrm>
              <a:off x="-112627" y="5640250"/>
              <a:ext cx="583814" cy="307777"/>
            </a:xfrm>
            <a:prstGeom prst="rect">
              <a:avLst/>
            </a:prstGeom>
            <a:noFill/>
          </p:spPr>
          <p:txBody>
            <a:bodyPr wrap="none" rtlCol="0">
              <a:spAutoFit/>
            </a:bodyPr>
            <a:lstStyle/>
            <a:p>
              <a:r>
                <a:rPr lang="en-US" sz="1400" dirty="0" smtClean="0"/>
                <a:t>ECM</a:t>
              </a:r>
              <a:endParaRPr lang="en-US" sz="1400" dirty="0"/>
            </a:p>
          </p:txBody>
        </p:sp>
      </p:grpSp>
      <p:sp>
        <p:nvSpPr>
          <p:cNvPr id="89" name="TextBox 88"/>
          <p:cNvSpPr txBox="1"/>
          <p:nvPr/>
        </p:nvSpPr>
        <p:spPr>
          <a:xfrm>
            <a:off x="1691680" y="5408203"/>
            <a:ext cx="1737088" cy="577081"/>
          </a:xfrm>
          <a:prstGeom prst="rect">
            <a:avLst/>
          </a:prstGeom>
          <a:solidFill>
            <a:schemeClr val="bg1"/>
          </a:solidFill>
          <a:effectLst>
            <a:softEdge rad="31750"/>
          </a:effectLst>
        </p:spPr>
        <p:txBody>
          <a:bodyPr wrap="square" rtlCol="0">
            <a:spAutoFit/>
          </a:bodyPr>
          <a:lstStyle/>
          <a:p>
            <a:pPr algn="r"/>
            <a:r>
              <a:rPr lang="en-US" sz="1050" i="1" dirty="0" smtClean="0">
                <a:solidFill>
                  <a:schemeClr val="accent1">
                    <a:lumMod val="75000"/>
                  </a:schemeClr>
                </a:solidFill>
                <a:hlinkClick r:id="rId9"/>
              </a:rPr>
              <a:t>Manage a SharePoint Customization &amp; Development Team</a:t>
            </a:r>
            <a:endParaRPr lang="en-US" sz="1050" i="1" dirty="0">
              <a:solidFill>
                <a:schemeClr val="accent1">
                  <a:lumMod val="75000"/>
                </a:schemeClr>
              </a:solidFill>
            </a:endParaRPr>
          </a:p>
        </p:txBody>
      </p:sp>
      <p:grpSp>
        <p:nvGrpSpPr>
          <p:cNvPr id="32" name="Group 30"/>
          <p:cNvGrpSpPr/>
          <p:nvPr/>
        </p:nvGrpSpPr>
        <p:grpSpPr>
          <a:xfrm>
            <a:off x="2743578" y="3208208"/>
            <a:ext cx="430324" cy="585600"/>
            <a:chOff x="7175305" y="4543290"/>
            <a:chExt cx="430324" cy="585600"/>
          </a:xfrm>
          <a:effectLst>
            <a:glow rad="127000">
              <a:schemeClr val="bg1"/>
            </a:glow>
          </a:effectLst>
        </p:grpSpPr>
        <p:sp>
          <p:nvSpPr>
            <p:cNvPr id="4" name="Oval 3"/>
            <p:cNvSpPr/>
            <p:nvPr/>
          </p:nvSpPr>
          <p:spPr>
            <a:xfrm>
              <a:off x="7175305" y="4543290"/>
              <a:ext cx="430324" cy="585600"/>
            </a:xfrm>
            <a:custGeom>
              <a:avLst/>
              <a:gdLst>
                <a:gd name="connsiteX0" fmla="*/ 0 w 430324"/>
                <a:gd name="connsiteY0" fmla="*/ 215162 h 430324"/>
                <a:gd name="connsiteX1" fmla="*/ 215162 w 430324"/>
                <a:gd name="connsiteY1" fmla="*/ 0 h 430324"/>
                <a:gd name="connsiteX2" fmla="*/ 430324 w 430324"/>
                <a:gd name="connsiteY2" fmla="*/ 215162 h 430324"/>
                <a:gd name="connsiteX3" fmla="*/ 215162 w 430324"/>
                <a:gd name="connsiteY3" fmla="*/ 430324 h 430324"/>
                <a:gd name="connsiteX4" fmla="*/ 0 w 430324"/>
                <a:gd name="connsiteY4" fmla="*/ 215162 h 430324"/>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 name="connsiteX0" fmla="*/ 0 w 430324"/>
                <a:gd name="connsiteY0" fmla="*/ 215162 h 585600"/>
                <a:gd name="connsiteX1" fmla="*/ 215162 w 430324"/>
                <a:gd name="connsiteY1" fmla="*/ 0 h 585600"/>
                <a:gd name="connsiteX2" fmla="*/ 430324 w 430324"/>
                <a:gd name="connsiteY2" fmla="*/ 215162 h 585600"/>
                <a:gd name="connsiteX3" fmla="*/ 215162 w 430324"/>
                <a:gd name="connsiteY3" fmla="*/ 585600 h 585600"/>
                <a:gd name="connsiteX4" fmla="*/ 0 w 430324"/>
                <a:gd name="connsiteY4" fmla="*/ 215162 h 58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0324" h="585600">
                  <a:moveTo>
                    <a:pt x="0" y="215162"/>
                  </a:moveTo>
                  <a:cubicBezTo>
                    <a:pt x="0" y="117562"/>
                    <a:pt x="96331" y="0"/>
                    <a:pt x="215162" y="0"/>
                  </a:cubicBezTo>
                  <a:cubicBezTo>
                    <a:pt x="333993" y="0"/>
                    <a:pt x="430324" y="96331"/>
                    <a:pt x="430324" y="215162"/>
                  </a:cubicBezTo>
                  <a:cubicBezTo>
                    <a:pt x="430324" y="333993"/>
                    <a:pt x="275679" y="430324"/>
                    <a:pt x="215162" y="585600"/>
                  </a:cubicBezTo>
                  <a:cubicBezTo>
                    <a:pt x="148090" y="438951"/>
                    <a:pt x="0" y="312762"/>
                    <a:pt x="0" y="215162"/>
                  </a:cubicBezTo>
                  <a:close/>
                </a:path>
              </a:pathLst>
            </a:custGeom>
            <a:solidFill>
              <a:srgbClr val="FF8181"/>
            </a:solidFill>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7214778" y="4576050"/>
              <a:ext cx="351379" cy="369332"/>
            </a:xfrm>
            <a:prstGeom prst="rect">
              <a:avLst/>
            </a:prstGeom>
            <a:noFill/>
          </p:spPr>
          <p:txBody>
            <a:bodyPr wrap="none" rtlCol="0">
              <a:spAutoFit/>
            </a:bodyPr>
            <a:lstStyle/>
            <a:p>
              <a:r>
                <a:rPr lang="en-US" b="1" dirty="0" smtClean="0"/>
                <a:t>A</a:t>
              </a:r>
              <a:endParaRPr lang="en-US" b="1" dirty="0"/>
            </a:p>
          </p:txBody>
        </p:sp>
      </p:grpSp>
      <p:sp>
        <p:nvSpPr>
          <p:cNvPr id="84" name="Oval 83"/>
          <p:cNvSpPr/>
          <p:nvPr/>
        </p:nvSpPr>
        <p:spPr>
          <a:xfrm>
            <a:off x="1079612" y="4416141"/>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p:cNvSpPr txBox="1"/>
          <p:nvPr/>
        </p:nvSpPr>
        <p:spPr>
          <a:xfrm>
            <a:off x="402321" y="3985610"/>
            <a:ext cx="1577256" cy="415498"/>
          </a:xfrm>
          <a:prstGeom prst="rect">
            <a:avLst/>
          </a:prstGeom>
          <a:solidFill>
            <a:schemeClr val="bg1"/>
          </a:solidFill>
          <a:effectLst>
            <a:softEdge rad="31750"/>
          </a:effectLst>
        </p:spPr>
        <p:txBody>
          <a:bodyPr wrap="square" rtlCol="0">
            <a:spAutoFit/>
          </a:bodyPr>
          <a:lstStyle/>
          <a:p>
            <a:pPr algn="r"/>
            <a:r>
              <a:rPr lang="en-US" sz="1050" i="1" dirty="0" smtClean="0">
                <a:solidFill>
                  <a:schemeClr val="accent1">
                    <a:lumMod val="75000"/>
                  </a:schemeClr>
                </a:solidFill>
                <a:hlinkClick r:id="rId10"/>
              </a:rPr>
              <a:t>Develop a SharePoint Governance Strategy</a:t>
            </a:r>
            <a:endParaRPr lang="en-US" sz="1050" i="1" dirty="0">
              <a:solidFill>
                <a:schemeClr val="accent1">
                  <a:lumMod val="75000"/>
                </a:schemeClr>
              </a:solidFill>
            </a:endParaRPr>
          </a:p>
        </p:txBody>
      </p:sp>
      <p:grpSp>
        <p:nvGrpSpPr>
          <p:cNvPr id="33" name="Group 53"/>
          <p:cNvGrpSpPr/>
          <p:nvPr/>
        </p:nvGrpSpPr>
        <p:grpSpPr>
          <a:xfrm>
            <a:off x="2756496" y="2996952"/>
            <a:ext cx="339340" cy="186940"/>
            <a:chOff x="3437017" y="2200040"/>
            <a:chExt cx="339340" cy="186940"/>
          </a:xfrm>
        </p:grpSpPr>
        <p:sp>
          <p:nvSpPr>
            <p:cNvPr id="98" name="Oval 97"/>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99"/>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2" name="Oval 101"/>
          <p:cNvSpPr/>
          <p:nvPr/>
        </p:nvSpPr>
        <p:spPr>
          <a:xfrm>
            <a:off x="4429847" y="1940432"/>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p:cNvSpPr/>
          <p:nvPr/>
        </p:nvSpPr>
        <p:spPr>
          <a:xfrm>
            <a:off x="7409396" y="3442519"/>
            <a:ext cx="186940" cy="186940"/>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5" name="Group 53"/>
          <p:cNvGrpSpPr/>
          <p:nvPr/>
        </p:nvGrpSpPr>
        <p:grpSpPr>
          <a:xfrm>
            <a:off x="2771800" y="3710112"/>
            <a:ext cx="339340" cy="186940"/>
            <a:chOff x="3437017" y="2200040"/>
            <a:chExt cx="339340" cy="186940"/>
          </a:xfrm>
        </p:grpSpPr>
        <p:sp>
          <p:nvSpPr>
            <p:cNvPr id="106" name="Oval 105"/>
            <p:cNvSpPr/>
            <p:nvPr/>
          </p:nvSpPr>
          <p:spPr>
            <a:xfrm>
              <a:off x="34370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p:cNvSpPr/>
            <p:nvPr/>
          </p:nvSpPr>
          <p:spPr>
            <a:xfrm>
              <a:off x="3589417" y="2200040"/>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val 107"/>
            <p:cNvSpPr/>
            <p:nvPr/>
          </p:nvSpPr>
          <p:spPr>
            <a:xfrm>
              <a:off x="3530487" y="2256553"/>
              <a:ext cx="152400" cy="7681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0" name="Oval 69"/>
          <p:cNvSpPr/>
          <p:nvPr/>
        </p:nvSpPr>
        <p:spPr>
          <a:xfrm>
            <a:off x="4813437" y="4902029"/>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p:cNvSpPr/>
          <p:nvPr/>
        </p:nvSpPr>
        <p:spPr>
          <a:xfrm>
            <a:off x="5715243" y="4329885"/>
            <a:ext cx="186940" cy="18694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a:xfrm>
            <a:off x="5872023" y="4524390"/>
            <a:ext cx="1365426" cy="426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dirty="0" smtClean="0">
                <a:solidFill>
                  <a:schemeClr val="tx1"/>
                </a:solidFill>
                <a:hlinkClick r:id="rId11"/>
              </a:rPr>
              <a:t>VL:ECM for Process Workers</a:t>
            </a:r>
            <a:endParaRPr lang="en-US" sz="1000" dirty="0">
              <a:solidFill>
                <a:schemeClr val="tx1"/>
              </a:solidFill>
            </a:endParaRPr>
          </a:p>
        </p:txBody>
      </p:sp>
      <p:pic>
        <p:nvPicPr>
          <p:cNvPr id="82" name="Picture 81" descr="sample_linkbar-itrgNEW.gif">
            <a:hlinkClick r:id="rId12"/>
          </p:cNvPr>
          <p:cNvPicPr>
            <a:picLocks noChangeAspect="1"/>
          </p:cNvPicPr>
          <p:nvPr/>
        </p:nvPicPr>
        <p:blipFill>
          <a:blip r:embed="rId13"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1183497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22441"/>
            <a:ext cx="8620124" cy="1111169"/>
          </a:xfrm>
        </p:spPr>
        <p:txBody>
          <a:bodyPr/>
          <a:lstStyle/>
          <a:p>
            <a:r>
              <a:rPr lang="en-CA" dirty="0" smtClean="0"/>
              <a:t>You can’t just </a:t>
            </a:r>
            <a:r>
              <a:rPr lang="en-CA" i="1" dirty="0" smtClean="0"/>
              <a:t>buy</a:t>
            </a:r>
            <a:r>
              <a:rPr lang="en-CA" dirty="0" smtClean="0"/>
              <a:t> findability through a search engine. Align your information organization with how your workers manage their own information. </a:t>
            </a:r>
            <a:endParaRPr lang="en-CA" i="1"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636912"/>
            <a:ext cx="4034665" cy="2988332"/>
          </a:xfrm>
        </p:spPr>
        <p:txBody>
          <a:bodyPr/>
          <a:lstStyle/>
          <a:p>
            <a:r>
              <a:rPr lang="en-CA" dirty="0" smtClean="0"/>
              <a:t>CIOs with a mandate to improve employees’ access to information.</a:t>
            </a:r>
          </a:p>
          <a:p>
            <a:r>
              <a:rPr lang="en-CA" dirty="0" smtClean="0"/>
              <a:t>IT leaders looking to make a business case for improved findability.</a:t>
            </a:r>
          </a:p>
          <a:p>
            <a:r>
              <a:rPr lang="en-CA" dirty="0" smtClean="0"/>
              <a:t>IT managers tasked with implementing better information organization processes.</a:t>
            </a:r>
          </a:p>
          <a:p>
            <a:r>
              <a:rPr lang="en-CA" dirty="0" smtClean="0"/>
              <a:t>Applications managers tasked with choosing an application to support Enterprise Search.</a:t>
            </a:r>
          </a:p>
          <a:p>
            <a:r>
              <a:rPr lang="en-CA" dirty="0" smtClean="0"/>
              <a:t>IT managers launching projects to improve findability.</a:t>
            </a:r>
          </a:p>
        </p:txBody>
      </p:sp>
      <p:sp>
        <p:nvSpPr>
          <p:cNvPr id="12" name="Text Placeholder 11"/>
          <p:cNvSpPr>
            <a:spLocks noGrp="1"/>
          </p:cNvSpPr>
          <p:nvPr>
            <p:ph type="body" sz="quarter" idx="23"/>
          </p:nvPr>
        </p:nvSpPr>
        <p:spPr>
          <a:xfrm>
            <a:off x="4860032" y="2636912"/>
            <a:ext cx="4032448" cy="2988332"/>
          </a:xfrm>
        </p:spPr>
        <p:txBody>
          <a:bodyPr/>
          <a:lstStyle/>
          <a:p>
            <a:r>
              <a:rPr lang="en-CA" dirty="0" smtClean="0"/>
              <a:t>Understand how the enterprise context impacts your ability to find information.</a:t>
            </a:r>
          </a:p>
          <a:p>
            <a:r>
              <a:rPr lang="en-CA" dirty="0" smtClean="0"/>
              <a:t>Learn how people in your organization manage information and how to support them.</a:t>
            </a:r>
          </a:p>
          <a:p>
            <a:r>
              <a:rPr lang="en-CA" dirty="0" smtClean="0"/>
              <a:t>Develop and implement information organization processes to support findability.</a:t>
            </a:r>
          </a:p>
          <a:p>
            <a:r>
              <a:rPr lang="en-CA" dirty="0" smtClean="0"/>
              <a:t>Know how technology can help you improve the findability of information in your organization.</a:t>
            </a:r>
          </a:p>
          <a:p>
            <a:r>
              <a:rPr lang="en-CA" dirty="0" smtClean="0"/>
              <a:t>Get to action, take the first steps to improving findability.</a:t>
            </a:r>
          </a:p>
        </p:txBody>
      </p:sp>
      <p:sp>
        <p:nvSpPr>
          <p:cNvPr id="8" name="TextBox 7"/>
          <p:cNvSpPr txBox="1"/>
          <p:nvPr/>
        </p:nvSpPr>
        <p:spPr>
          <a:xfrm>
            <a:off x="249302" y="2312876"/>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312876"/>
            <a:ext cx="4032448" cy="307777"/>
          </a:xfrm>
          <a:prstGeom prst="rect">
            <a:avLst/>
          </a:prstGeom>
          <a:noFill/>
        </p:spPr>
        <p:txBody>
          <a:bodyPr wrap="square" rtlCol="0">
            <a:spAutoFit/>
          </a:bodyPr>
          <a:lstStyle/>
          <a:p>
            <a:pPr algn="l"/>
            <a:r>
              <a:rPr lang="en-CA" sz="1400" b="1" dirty="0" smtClean="0"/>
              <a:t>This Research Will Help You:</a:t>
            </a:r>
            <a:endParaRPr lang="en-CA" sz="1400" b="1" dirty="0"/>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605423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4" name="Text Placeholder 2"/>
          <p:cNvSpPr>
            <a:spLocks noGrp="1"/>
          </p:cNvSpPr>
          <p:nvPr>
            <p:ph type="body" sz="quarter" idx="16"/>
          </p:nvPr>
        </p:nvSpPr>
        <p:spPr>
          <a:xfrm>
            <a:off x="435102" y="1345349"/>
            <a:ext cx="8627997" cy="4603048"/>
          </a:xfrm>
        </p:spPr>
        <p:txBody>
          <a:bodyPr/>
          <a:lstStyle/>
          <a:p>
            <a:r>
              <a:rPr lang="en-CA" b="1" dirty="0" smtClean="0"/>
              <a:t>Enterprise </a:t>
            </a:r>
            <a:r>
              <a:rPr lang="en-CA" b="1" i="1" dirty="0" smtClean="0"/>
              <a:t>Intra</a:t>
            </a:r>
            <a:r>
              <a:rPr lang="en-CA" b="1" dirty="0" smtClean="0"/>
              <a:t>nets are not small </a:t>
            </a:r>
            <a:r>
              <a:rPr lang="en-CA" b="1" i="1" dirty="0" smtClean="0"/>
              <a:t>Inter</a:t>
            </a:r>
            <a:r>
              <a:rPr lang="en-CA" b="1" dirty="0" smtClean="0"/>
              <a:t>nets</a:t>
            </a:r>
          </a:p>
          <a:p>
            <a:pPr lvl="1"/>
            <a:r>
              <a:rPr lang="en-CA" dirty="0" smtClean="0"/>
              <a:t>The enterprise context makes finding information a problem that search alone can’t solve.</a:t>
            </a:r>
          </a:p>
          <a:p>
            <a:pPr lvl="1"/>
            <a:r>
              <a:rPr lang="en-CA" dirty="0" smtClean="0"/>
              <a:t>The scope, size, and focus of enterprise search are not the same as Web search.</a:t>
            </a:r>
          </a:p>
          <a:p>
            <a:pPr lvl="1">
              <a:buNone/>
            </a:pPr>
            <a:endParaRPr lang="en-CA" b="1" dirty="0" smtClean="0"/>
          </a:p>
          <a:p>
            <a:r>
              <a:rPr lang="en-CA" b="1" dirty="0" smtClean="0"/>
              <a:t>In the enterprise, the ability to find information – </a:t>
            </a:r>
            <a:r>
              <a:rPr lang="en-CA" b="1" i="1" dirty="0" smtClean="0"/>
              <a:t>findability</a:t>
            </a:r>
            <a:r>
              <a:rPr lang="en-CA" b="1" dirty="0" smtClean="0"/>
              <a:t> – is about:</a:t>
            </a:r>
          </a:p>
          <a:p>
            <a:pPr lvl="1"/>
            <a:r>
              <a:rPr lang="en-CA" dirty="0" smtClean="0"/>
              <a:t>Focusing on training  people to organize their personal content to align with enterprise organization.</a:t>
            </a:r>
          </a:p>
          <a:p>
            <a:pPr lvl="1"/>
            <a:r>
              <a:rPr lang="en-CA" dirty="0" smtClean="0"/>
              <a:t>Findability requires dedication and an internal champion.</a:t>
            </a:r>
          </a:p>
          <a:p>
            <a:pPr lvl="1"/>
            <a:r>
              <a:rPr lang="en-CA" dirty="0" smtClean="0"/>
              <a:t>Information organization starts at the level of individual content objects.</a:t>
            </a:r>
          </a:p>
          <a:p>
            <a:pPr lvl="1"/>
            <a:r>
              <a:rPr lang="en-CA" dirty="0" smtClean="0"/>
              <a:t>Supporting the people and processes with the appropriate technology.</a:t>
            </a:r>
            <a:endParaRPr lang="en-CA" b="1" dirty="0" smtClean="0"/>
          </a:p>
          <a:p>
            <a:endParaRPr lang="en-CA" b="1" dirty="0" smtClean="0"/>
          </a:p>
          <a:p>
            <a:r>
              <a:rPr lang="en-CA" b="1" dirty="0" smtClean="0"/>
              <a:t>If you’re implementing a new search technology, be aware of the following:</a:t>
            </a:r>
          </a:p>
          <a:p>
            <a:pPr lvl="1"/>
            <a:r>
              <a:rPr lang="en-CA" dirty="0" smtClean="0"/>
              <a:t>Thorough Proof-of-Concept testing and dedicated project management are critical.</a:t>
            </a:r>
          </a:p>
          <a:p>
            <a:pPr lvl="1"/>
            <a:r>
              <a:rPr lang="en-CA" dirty="0" smtClean="0"/>
              <a:t>Continual maintenance of search tech is a </a:t>
            </a:r>
            <a:r>
              <a:rPr lang="en-CA" i="1" dirty="0" smtClean="0"/>
              <a:t>must</a:t>
            </a:r>
            <a:r>
              <a:rPr lang="en-CA" dirty="0" smtClean="0"/>
              <a:t> for proper functionality.</a:t>
            </a:r>
          </a:p>
          <a:p>
            <a:pPr lvl="1"/>
            <a:r>
              <a:rPr lang="en-CA" dirty="0" smtClean="0"/>
              <a:t>Open-source products are a great option for cost-savings.</a:t>
            </a:r>
          </a:p>
          <a:p>
            <a:pPr>
              <a:buNone/>
            </a:pPr>
            <a:endParaRPr lang="en-CA" dirty="0" smtClean="0"/>
          </a:p>
          <a:p>
            <a:r>
              <a:rPr lang="en-CA" b="1" dirty="0" smtClean="0"/>
              <a:t>The problem’s not going to go away.</a:t>
            </a:r>
          </a:p>
          <a:p>
            <a:pPr lvl="1"/>
            <a:r>
              <a:rPr lang="en-CA" dirty="0" smtClean="0"/>
              <a:t>The content explosion will only decrease users ability to find specific content. Build the framework to organize content now to deal with the mounting problem.</a:t>
            </a:r>
          </a:p>
        </p:txBody>
      </p:sp>
      <p:pic>
        <p:nvPicPr>
          <p:cNvPr id="5" name="Picture 4"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984485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1" name="Chevron 10"/>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2" name="Text Placeholder 11"/>
          <p:cNvSpPr>
            <a:spLocks noGrp="1"/>
          </p:cNvSpPr>
          <p:nvPr>
            <p:ph type="body" sz="quarter" idx="15"/>
          </p:nvPr>
        </p:nvSpPr>
        <p:spPr/>
        <p:txBody>
          <a:bodyPr/>
          <a:lstStyle/>
          <a:p>
            <a:r>
              <a:rPr lang="en-CA" dirty="0" smtClean="0"/>
              <a:t>Understand the Enterprise Context</a:t>
            </a:r>
            <a:endParaRPr lang="en-CA" dirty="0"/>
          </a:p>
        </p:txBody>
      </p:sp>
      <p:sp>
        <p:nvSpPr>
          <p:cNvPr id="13" name="Text Placeholder 12"/>
          <p:cNvSpPr>
            <a:spLocks noGrp="1"/>
          </p:cNvSpPr>
          <p:nvPr>
            <p:ph type="body" sz="quarter" idx="18"/>
          </p:nvPr>
        </p:nvSpPr>
        <p:spPr>
          <a:xfrm>
            <a:off x="6336196" y="4298777"/>
            <a:ext cx="2807804" cy="1938535"/>
          </a:xfrm>
        </p:spPr>
        <p:txBody>
          <a:bodyPr/>
          <a:lstStyle/>
          <a:p>
            <a:r>
              <a:rPr lang="en-CA" b="1" dirty="0"/>
              <a:t>Understand the Enterprise Context</a:t>
            </a:r>
          </a:p>
          <a:p>
            <a:r>
              <a:rPr lang="en-CA" dirty="0"/>
              <a:t>Learn How People Manage Information</a:t>
            </a:r>
          </a:p>
          <a:p>
            <a:r>
              <a:rPr lang="en-CA" dirty="0"/>
              <a:t>Develop Information Organization Processes</a:t>
            </a:r>
          </a:p>
          <a:p>
            <a:r>
              <a:rPr lang="en-CA" dirty="0"/>
              <a:t>Know How Technology Can </a:t>
            </a:r>
            <a:r>
              <a:rPr lang="en-CA" dirty="0" smtClean="0"/>
              <a:t>Help</a:t>
            </a:r>
            <a:endParaRPr lang="en-CA" dirty="0"/>
          </a:p>
        </p:txBody>
      </p:sp>
      <p:sp>
        <p:nvSpPr>
          <p:cNvPr id="14" name="Text Placeholder 13"/>
          <p:cNvSpPr>
            <a:spLocks noGrp="1"/>
          </p:cNvSpPr>
          <p:nvPr>
            <p:ph type="body" sz="quarter" idx="21"/>
          </p:nvPr>
        </p:nvSpPr>
        <p:spPr/>
        <p:txBody>
          <a:bodyPr/>
          <a:lstStyle/>
          <a:p>
            <a:r>
              <a:rPr lang="en-CA" dirty="0" smtClean="0"/>
              <a:t>Finding information in the enterprise is different from finding information on the Web</a:t>
            </a:r>
          </a:p>
          <a:p>
            <a:r>
              <a:rPr lang="en-CA" dirty="0" smtClean="0"/>
              <a:t>Enterprise users have unique information needs</a:t>
            </a:r>
          </a:p>
          <a:p>
            <a:r>
              <a:rPr lang="en-CA" dirty="0" smtClean="0"/>
              <a:t>Finding information in the enterprise is </a:t>
            </a:r>
            <a:r>
              <a:rPr lang="en-CA" i="1" dirty="0" smtClean="0"/>
              <a:t>not</a:t>
            </a:r>
            <a:r>
              <a:rPr lang="en-CA" dirty="0" smtClean="0"/>
              <a:t> just about Enterprise Search</a:t>
            </a:r>
          </a:p>
        </p:txBody>
      </p:sp>
      <p:pic>
        <p:nvPicPr>
          <p:cNvPr id="7" name="Picture 2"/>
          <p:cNvPicPr>
            <a:picLocks noChangeAspect="1" noChangeArrowheads="1"/>
          </p:cNvPicPr>
          <p:nvPr/>
        </p:nvPicPr>
        <p:blipFill>
          <a:blip r:embed="rId3" cstate="print"/>
          <a:srcRect/>
          <a:stretch>
            <a:fillRect/>
          </a:stretch>
        </p:blipFill>
        <p:spPr bwMode="auto">
          <a:xfrm>
            <a:off x="-8934" y="1006035"/>
            <a:ext cx="8865409" cy="1774893"/>
          </a:xfrm>
          <a:prstGeom prst="rect">
            <a:avLst/>
          </a:prstGeom>
          <a:noFill/>
          <a:ln w="9525">
            <a:noFill/>
            <a:miter lim="800000"/>
            <a:headEnd/>
            <a:tailEnd/>
          </a:ln>
        </p:spPr>
      </p:pic>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1634001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9"/>
          </p:nvPr>
        </p:nvSpPr>
        <p:spPr/>
        <p:txBody>
          <a:bodyPr/>
          <a:lstStyle/>
          <a:p>
            <a:r>
              <a:rPr lang="en-US" dirty="0" smtClean="0"/>
              <a:t>Focus on what makes the enterprise different.</a:t>
            </a:r>
            <a:endParaRPr lang="en-US" dirty="0"/>
          </a:p>
        </p:txBody>
      </p:sp>
      <p:sp>
        <p:nvSpPr>
          <p:cNvPr id="4" name="Title 3"/>
          <p:cNvSpPr>
            <a:spLocks noGrp="1"/>
          </p:cNvSpPr>
          <p:nvPr>
            <p:ph type="title"/>
          </p:nvPr>
        </p:nvSpPr>
        <p:spPr/>
        <p:txBody>
          <a:bodyPr/>
          <a:lstStyle/>
          <a:p>
            <a:r>
              <a:rPr lang="en-US" dirty="0" smtClean="0"/>
              <a:t>The enterprise is not a small Internet</a:t>
            </a:r>
            <a:endParaRPr lang="en-US" dirty="0"/>
          </a:p>
        </p:txBody>
      </p:sp>
      <p:grpSp>
        <p:nvGrpSpPr>
          <p:cNvPr id="13" name="Group 12"/>
          <p:cNvGrpSpPr/>
          <p:nvPr/>
        </p:nvGrpSpPr>
        <p:grpSpPr>
          <a:xfrm>
            <a:off x="236782" y="1916832"/>
            <a:ext cx="2052228" cy="4104456"/>
            <a:chOff x="215516" y="1916832"/>
            <a:chExt cx="2052228" cy="4104456"/>
          </a:xfrm>
        </p:grpSpPr>
        <p:sp>
          <p:nvSpPr>
            <p:cNvPr id="18" name="AutoShape 3"/>
            <p:cNvSpPr>
              <a:spLocks noChangeAspect="1" noChangeArrowheads="1" noTextEdit="1"/>
            </p:cNvSpPr>
            <p:nvPr/>
          </p:nvSpPr>
          <p:spPr bwMode="auto">
            <a:xfrm>
              <a:off x="215516" y="2770167"/>
              <a:ext cx="960897"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CA" dirty="0">
                <a:latin typeface="+mn-lt"/>
              </a:endParaRPr>
            </a:p>
          </p:txBody>
        </p:sp>
        <p:sp>
          <p:nvSpPr>
            <p:cNvPr id="34" name="Rectangle 33"/>
            <p:cNvSpPr/>
            <p:nvPr/>
          </p:nvSpPr>
          <p:spPr>
            <a:xfrm>
              <a:off x="237112" y="2237867"/>
              <a:ext cx="2030632" cy="3783421"/>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gn="l">
                <a:buFont typeface="Arial" pitchFamily="34" charset="0"/>
                <a:buChar char="•"/>
              </a:pPr>
              <a:r>
                <a:rPr lang="en-CA" sz="1200" dirty="0" smtClean="0">
                  <a:solidFill>
                    <a:schemeClr val="tx1"/>
                  </a:solidFill>
                </a:rPr>
                <a:t>Information is organized in </a:t>
              </a:r>
              <a:r>
                <a:rPr lang="en-CA" sz="1200" b="1" dirty="0" smtClean="0">
                  <a:solidFill>
                    <a:schemeClr val="tx1"/>
                  </a:solidFill>
                </a:rPr>
                <a:t>multiple content repositories</a:t>
              </a:r>
              <a:r>
                <a:rPr lang="en-CA" sz="1200" dirty="0" smtClean="0">
                  <a:solidFill>
                    <a:schemeClr val="tx1"/>
                  </a:solidFill>
                </a:rPr>
                <a:t> that are isolated from one another.</a:t>
              </a:r>
            </a:p>
            <a:p>
              <a:pPr marL="171450" indent="-171450" algn="l">
                <a:buFont typeface="Arial" pitchFamily="34" charset="0"/>
                <a:buChar char="•"/>
              </a:pPr>
              <a:r>
                <a:rPr lang="en-CA" sz="1200" b="1" dirty="0" smtClean="0">
                  <a:solidFill>
                    <a:schemeClr val="tx1"/>
                  </a:solidFill>
                </a:rPr>
                <a:t>Each repository </a:t>
              </a:r>
              <a:r>
                <a:rPr lang="en-CA" sz="1200" dirty="0" smtClean="0">
                  <a:solidFill>
                    <a:schemeClr val="tx1"/>
                  </a:solidFill>
                </a:rPr>
                <a:t>has</a:t>
              </a:r>
              <a:r>
                <a:rPr lang="en-CA" sz="1200" b="1" dirty="0" smtClean="0">
                  <a:solidFill>
                    <a:schemeClr val="tx1"/>
                  </a:solidFill>
                </a:rPr>
                <a:t> its own search engine. </a:t>
              </a:r>
              <a:r>
                <a:rPr lang="en-CA" sz="1200" dirty="0" smtClean="0">
                  <a:solidFill>
                    <a:schemeClr val="tx1"/>
                  </a:solidFill>
                </a:rPr>
                <a:t>Each engine may have a different indexing algorithm.</a:t>
              </a:r>
            </a:p>
            <a:p>
              <a:pPr marL="171450" indent="-171450" algn="l">
                <a:buFont typeface="Arial" pitchFamily="34" charset="0"/>
                <a:buChar char="•"/>
              </a:pPr>
              <a:r>
                <a:rPr lang="en-CA" sz="1200" b="1" dirty="0" smtClean="0">
                  <a:solidFill>
                    <a:schemeClr val="tx1"/>
                  </a:solidFill>
                </a:rPr>
                <a:t>Related Content </a:t>
              </a:r>
              <a:r>
                <a:rPr lang="en-CA" sz="1200" dirty="0" smtClean="0">
                  <a:solidFill>
                    <a:schemeClr val="tx1"/>
                  </a:solidFill>
                </a:rPr>
                <a:t>may exist across multiple databases.</a:t>
              </a:r>
            </a:p>
            <a:p>
              <a:pPr marL="171450" indent="-171450" algn="l">
                <a:buFont typeface="Arial" pitchFamily="34" charset="0"/>
                <a:buChar char="•"/>
              </a:pPr>
              <a:r>
                <a:rPr lang="en-CA" sz="1200" dirty="0" smtClean="0">
                  <a:solidFill>
                    <a:schemeClr val="tx1"/>
                  </a:solidFill>
                </a:rPr>
                <a:t>Typical Internet search engines have a vast number of descriptors to index and rank content. In the enterprise, </a:t>
              </a:r>
              <a:r>
                <a:rPr lang="en-CA" sz="1200" b="1" dirty="0" smtClean="0">
                  <a:solidFill>
                    <a:schemeClr val="tx1"/>
                  </a:solidFill>
                </a:rPr>
                <a:t>content </a:t>
              </a:r>
              <a:r>
                <a:rPr lang="en-CA" sz="1200" dirty="0" smtClean="0">
                  <a:solidFill>
                    <a:schemeClr val="tx1"/>
                  </a:solidFill>
                </a:rPr>
                <a:t>may have one or two descriptors.</a:t>
              </a:r>
            </a:p>
            <a:p>
              <a:pPr marL="171450" indent="-171450" algn="l">
                <a:buFont typeface="Wingdings" charset="2"/>
                <a:buChar char="Ø"/>
              </a:pPr>
              <a:endParaRPr lang="en-CA" sz="1200" dirty="0" smtClean="0">
                <a:solidFill>
                  <a:schemeClr val="tx1"/>
                </a:solidFill>
              </a:endParaRPr>
            </a:p>
            <a:p>
              <a:pPr marL="171450" indent="-171450" algn="l">
                <a:buFont typeface="Wingdings" charset="2"/>
                <a:buChar char="Ø"/>
              </a:pPr>
              <a:endParaRPr lang="en-CA" sz="1200" dirty="0" smtClean="0">
                <a:solidFill>
                  <a:schemeClr val="tx1"/>
                </a:solidFill>
              </a:endParaRPr>
            </a:p>
            <a:p>
              <a:pPr marL="171450" indent="-171450" algn="l">
                <a:buFont typeface="Wingdings" charset="2"/>
                <a:buChar char="Ø"/>
              </a:pPr>
              <a:endParaRPr lang="en-CA" sz="1200" dirty="0" smtClean="0">
                <a:solidFill>
                  <a:schemeClr val="tx1"/>
                </a:solidFill>
              </a:endParaRPr>
            </a:p>
          </p:txBody>
        </p:sp>
        <p:sp>
          <p:nvSpPr>
            <p:cNvPr id="35" name="Round Same Side Corner Rectangle 34"/>
            <p:cNvSpPr/>
            <p:nvPr/>
          </p:nvSpPr>
          <p:spPr>
            <a:xfrm>
              <a:off x="237112" y="1916832"/>
              <a:ext cx="2030631" cy="321035"/>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Database Structure</a:t>
              </a:r>
              <a:endParaRPr lang="en-CA" sz="1200" b="1" dirty="0">
                <a:solidFill>
                  <a:schemeClr val="bg1"/>
                </a:solidFill>
              </a:endParaRPr>
            </a:p>
          </p:txBody>
        </p:sp>
      </p:grpSp>
      <p:grpSp>
        <p:nvGrpSpPr>
          <p:cNvPr id="15" name="Group 14"/>
          <p:cNvGrpSpPr/>
          <p:nvPr/>
        </p:nvGrpSpPr>
        <p:grpSpPr>
          <a:xfrm>
            <a:off x="4645198" y="1916832"/>
            <a:ext cx="2037489" cy="4104456"/>
            <a:chOff x="4822931" y="1916832"/>
            <a:chExt cx="1837301" cy="4104456"/>
          </a:xfrm>
        </p:grpSpPr>
        <p:sp>
          <p:nvSpPr>
            <p:cNvPr id="40" name="Rectangle 39"/>
            <p:cNvSpPr/>
            <p:nvPr/>
          </p:nvSpPr>
          <p:spPr>
            <a:xfrm>
              <a:off x="4822931" y="2242629"/>
              <a:ext cx="1837301" cy="3778659"/>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gn="l">
                <a:buFont typeface="Arial" pitchFamily="34" charset="0"/>
                <a:buChar char="•"/>
              </a:pPr>
              <a:r>
                <a:rPr lang="en-CA" sz="1200" dirty="0" smtClean="0">
                  <a:solidFill>
                    <a:schemeClr val="tx1"/>
                  </a:solidFill>
                </a:rPr>
                <a:t>On the Internet, there are thousands of pages relevant to any search. In the enterprise, there is </a:t>
              </a:r>
              <a:r>
                <a:rPr lang="en-CA" sz="1200" b="1" dirty="0" smtClean="0">
                  <a:solidFill>
                    <a:schemeClr val="tx1"/>
                  </a:solidFill>
                </a:rPr>
                <a:t>often one </a:t>
              </a:r>
              <a:r>
                <a:rPr lang="en-CA" sz="1200" b="1" i="1" dirty="0" smtClean="0">
                  <a:solidFill>
                    <a:schemeClr val="tx1"/>
                  </a:solidFill>
                </a:rPr>
                <a:t>right</a:t>
              </a:r>
              <a:r>
                <a:rPr lang="en-CA" sz="1200" b="1" dirty="0" smtClean="0">
                  <a:solidFill>
                    <a:schemeClr val="tx1"/>
                  </a:solidFill>
                </a:rPr>
                <a:t> document. </a:t>
              </a:r>
            </a:p>
            <a:p>
              <a:pPr marL="171450" indent="-171450" algn="l">
                <a:buFont typeface="Arial" pitchFamily="34" charset="0"/>
                <a:buChar char="•"/>
              </a:pPr>
              <a:r>
                <a:rPr lang="en-CA" sz="1200" b="1" dirty="0" smtClean="0">
                  <a:solidFill>
                    <a:schemeClr val="tx1"/>
                  </a:solidFill>
                </a:rPr>
                <a:t>Dates carry added value </a:t>
              </a:r>
              <a:r>
                <a:rPr lang="en-CA" sz="1200" dirty="0" smtClean="0">
                  <a:solidFill>
                    <a:schemeClr val="tx1"/>
                  </a:solidFill>
                </a:rPr>
                <a:t>(e.g. 2012 annual report). Websites are designed to stay current.</a:t>
              </a:r>
            </a:p>
            <a:p>
              <a:pPr marL="171450" indent="-171450" algn="l">
                <a:buFont typeface="Arial" pitchFamily="34" charset="0"/>
                <a:buChar char="•"/>
              </a:pPr>
              <a:r>
                <a:rPr lang="en-CA" sz="1200" b="1" dirty="0" smtClean="0">
                  <a:solidFill>
                    <a:schemeClr val="tx1"/>
                  </a:solidFill>
                </a:rPr>
                <a:t>Security is critical </a:t>
              </a:r>
              <a:r>
                <a:rPr lang="en-CA" sz="1200" dirty="0" smtClean="0">
                  <a:solidFill>
                    <a:schemeClr val="tx1"/>
                  </a:solidFill>
                </a:rPr>
                <a:t>– on the Internet, information is publicly available. In the enterprise, there may be multiple levels of security clearance.</a:t>
              </a:r>
            </a:p>
          </p:txBody>
        </p:sp>
        <p:sp>
          <p:nvSpPr>
            <p:cNvPr id="41" name="Round Same Side Corner Rectangle 40"/>
            <p:cNvSpPr/>
            <p:nvPr/>
          </p:nvSpPr>
          <p:spPr>
            <a:xfrm>
              <a:off x="4822932" y="1916832"/>
              <a:ext cx="1837300" cy="325797"/>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Enterprise Context</a:t>
              </a:r>
              <a:endParaRPr lang="en-CA" sz="1200" b="1" dirty="0">
                <a:solidFill>
                  <a:schemeClr val="bg1"/>
                </a:solidFill>
              </a:endParaRPr>
            </a:p>
          </p:txBody>
        </p:sp>
      </p:grpSp>
      <p:grpSp>
        <p:nvGrpSpPr>
          <p:cNvPr id="16" name="Group 15"/>
          <p:cNvGrpSpPr/>
          <p:nvPr/>
        </p:nvGrpSpPr>
        <p:grpSpPr>
          <a:xfrm>
            <a:off x="6845466" y="1916832"/>
            <a:ext cx="2031834" cy="4104456"/>
            <a:chOff x="6983171" y="1916832"/>
            <a:chExt cx="1909309" cy="4104456"/>
          </a:xfrm>
        </p:grpSpPr>
        <p:sp>
          <p:nvSpPr>
            <p:cNvPr id="43" name="Rectangle 42"/>
            <p:cNvSpPr/>
            <p:nvPr/>
          </p:nvSpPr>
          <p:spPr>
            <a:xfrm>
              <a:off x="6983171" y="2242629"/>
              <a:ext cx="1909309" cy="3778659"/>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gn="l">
                <a:buFont typeface="Arial" pitchFamily="34" charset="0"/>
                <a:buChar char="•"/>
              </a:pPr>
              <a:r>
                <a:rPr lang="en-CA" sz="1200" dirty="0" smtClean="0">
                  <a:solidFill>
                    <a:schemeClr val="tx1"/>
                  </a:solidFill>
                </a:rPr>
                <a:t>Most enterprises view search as a tool within their applications rather than a full application with all of the associated decisions and maintenance. </a:t>
              </a:r>
            </a:p>
            <a:p>
              <a:pPr marL="171450" indent="-171450" algn="l">
                <a:buFont typeface="Arial" pitchFamily="34" charset="0"/>
                <a:buChar char="•"/>
              </a:pPr>
              <a:r>
                <a:rPr lang="en-CA" sz="1200" dirty="0" smtClean="0">
                  <a:solidFill>
                    <a:schemeClr val="tx1"/>
                  </a:solidFill>
                </a:rPr>
                <a:t>Websites, in contrast, focus on how users access their content via search and navigation through appropriate staffing.</a:t>
              </a:r>
            </a:p>
            <a:p>
              <a:pPr marL="171450" indent="-171450" algn="l">
                <a:buFont typeface="Arial" pitchFamily="34" charset="0"/>
                <a:buChar char="•"/>
              </a:pPr>
              <a:r>
                <a:rPr lang="en-CA" sz="1200" dirty="0" smtClean="0">
                  <a:solidFill>
                    <a:schemeClr val="tx1"/>
                  </a:solidFill>
                </a:rPr>
                <a:t>The Internet benefits from the </a:t>
              </a:r>
              <a:r>
                <a:rPr lang="en-CA" sz="1200" b="1" dirty="0" smtClean="0">
                  <a:solidFill>
                    <a:schemeClr val="tx1"/>
                  </a:solidFill>
                </a:rPr>
                <a:t>crowd sourcing</a:t>
              </a:r>
              <a:r>
                <a:rPr lang="en-CA" sz="1200" dirty="0" smtClean="0">
                  <a:solidFill>
                    <a:schemeClr val="tx1"/>
                  </a:solidFill>
                </a:rPr>
                <a:t> to index website popularity and user tags. Enterprises don’t benefit from the same economy of scale.</a:t>
              </a:r>
            </a:p>
            <a:p>
              <a:pPr marL="171450" indent="-171450" algn="l">
                <a:buFont typeface="Arial" pitchFamily="34" charset="0"/>
                <a:buChar char="•"/>
              </a:pPr>
              <a:endParaRPr lang="en-CA" sz="1200" dirty="0" smtClean="0">
                <a:solidFill>
                  <a:schemeClr val="tx1"/>
                </a:solidFill>
              </a:endParaRPr>
            </a:p>
          </p:txBody>
        </p:sp>
        <p:sp>
          <p:nvSpPr>
            <p:cNvPr id="44" name="Round Same Side Corner Rectangle 43"/>
            <p:cNvSpPr/>
            <p:nvPr/>
          </p:nvSpPr>
          <p:spPr>
            <a:xfrm>
              <a:off x="6983172" y="1916832"/>
              <a:ext cx="1909308" cy="325797"/>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People Power</a:t>
              </a:r>
              <a:endParaRPr lang="en-CA" sz="1200" b="1" dirty="0">
                <a:solidFill>
                  <a:schemeClr val="bg1"/>
                </a:solidFill>
              </a:endParaRPr>
            </a:p>
          </p:txBody>
        </p:sp>
      </p:grpSp>
      <p:grpSp>
        <p:nvGrpSpPr>
          <p:cNvPr id="14" name="Group 13"/>
          <p:cNvGrpSpPr/>
          <p:nvPr/>
        </p:nvGrpSpPr>
        <p:grpSpPr>
          <a:xfrm>
            <a:off x="2451788" y="1916832"/>
            <a:ext cx="2030632" cy="4104456"/>
            <a:chOff x="2591780" y="1916832"/>
            <a:chExt cx="1909309" cy="4104456"/>
          </a:xfrm>
        </p:grpSpPr>
        <p:sp>
          <p:nvSpPr>
            <p:cNvPr id="37" name="Rectangle 36"/>
            <p:cNvSpPr/>
            <p:nvPr/>
          </p:nvSpPr>
          <p:spPr>
            <a:xfrm>
              <a:off x="2591780" y="2242629"/>
              <a:ext cx="1909309" cy="3778659"/>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gn="l">
                <a:buFont typeface="Arial" pitchFamily="34" charset="0"/>
                <a:buChar char="•"/>
              </a:pPr>
              <a:r>
                <a:rPr lang="en-CA" sz="1200" dirty="0" smtClean="0">
                  <a:solidFill>
                    <a:schemeClr val="tx1"/>
                  </a:solidFill>
                </a:rPr>
                <a:t>Content value and purpose cannot be discerned by its object type (.</a:t>
              </a:r>
              <a:r>
                <a:rPr lang="en-CA" sz="1200" dirty="0" err="1" smtClean="0">
                  <a:solidFill>
                    <a:schemeClr val="tx1"/>
                  </a:solidFill>
                </a:rPr>
                <a:t>xls</a:t>
              </a:r>
              <a:r>
                <a:rPr lang="en-CA" sz="1200" dirty="0" smtClean="0">
                  <a:solidFill>
                    <a:schemeClr val="tx1"/>
                  </a:solidFill>
                </a:rPr>
                <a:t>, .doc, CAD).</a:t>
              </a:r>
            </a:p>
            <a:p>
              <a:pPr marL="171450" indent="-171450" algn="l">
                <a:buFont typeface="Arial" pitchFamily="34" charset="0"/>
                <a:buChar char="•"/>
              </a:pPr>
              <a:r>
                <a:rPr lang="en-CA" sz="1200" b="1" dirty="0" smtClean="0">
                  <a:solidFill>
                    <a:schemeClr val="tx1"/>
                  </a:solidFill>
                </a:rPr>
                <a:t>Each piece of content has a context </a:t>
              </a:r>
              <a:r>
                <a:rPr lang="en-CA" sz="1200" dirty="0" smtClean="0">
                  <a:solidFill>
                    <a:schemeClr val="tx1"/>
                  </a:solidFill>
                </a:rPr>
                <a:t>(e.g. the department it was created for), which provides additional information and can be used in search.</a:t>
              </a:r>
            </a:p>
            <a:p>
              <a:pPr marL="171450" indent="-171450" algn="l">
                <a:buFont typeface="Arial" pitchFamily="34" charset="0"/>
                <a:buChar char="•"/>
              </a:pPr>
              <a:r>
                <a:rPr lang="en-CA" sz="1200" dirty="0" smtClean="0">
                  <a:solidFill>
                    <a:schemeClr val="tx1"/>
                  </a:solidFill>
                </a:rPr>
                <a:t>Enterprise documents should include </a:t>
              </a:r>
              <a:r>
                <a:rPr lang="en-CA" sz="1200" b="1" dirty="0" smtClean="0">
                  <a:solidFill>
                    <a:schemeClr val="tx1"/>
                  </a:solidFill>
                </a:rPr>
                <a:t>metadata</a:t>
              </a:r>
              <a:r>
                <a:rPr lang="en-CA" sz="1200" dirty="0" smtClean="0">
                  <a:solidFill>
                    <a:schemeClr val="tx1"/>
                  </a:solidFill>
                </a:rPr>
                <a:t> that is </a:t>
              </a:r>
              <a:r>
                <a:rPr lang="en-CA" sz="1200" b="1" dirty="0" smtClean="0">
                  <a:solidFill>
                    <a:schemeClr val="tx1"/>
                  </a:solidFill>
                </a:rPr>
                <a:t>specifically</a:t>
              </a:r>
              <a:r>
                <a:rPr lang="en-CA" sz="1200" dirty="0" smtClean="0">
                  <a:solidFill>
                    <a:schemeClr val="tx1"/>
                  </a:solidFill>
                </a:rPr>
                <a:t> </a:t>
              </a:r>
              <a:r>
                <a:rPr lang="en-CA" sz="1200" b="1" dirty="0" smtClean="0">
                  <a:solidFill>
                    <a:schemeClr val="tx1"/>
                  </a:solidFill>
                </a:rPr>
                <a:t>relevant</a:t>
              </a:r>
              <a:r>
                <a:rPr lang="en-CA" sz="1200" dirty="0" smtClean="0">
                  <a:solidFill>
                    <a:schemeClr val="tx1"/>
                  </a:solidFill>
                </a:rPr>
                <a:t> to the organization.</a:t>
              </a:r>
            </a:p>
            <a:p>
              <a:pPr marL="171450" indent="-171450" algn="l">
                <a:buFont typeface="Arial" pitchFamily="34" charset="0"/>
                <a:buChar char="•"/>
              </a:pPr>
              <a:endParaRPr lang="en-CA" sz="1200" dirty="0" smtClean="0">
                <a:solidFill>
                  <a:schemeClr val="tx1"/>
                </a:solidFill>
              </a:endParaRPr>
            </a:p>
          </p:txBody>
        </p:sp>
        <p:sp>
          <p:nvSpPr>
            <p:cNvPr id="38" name="Round Same Side Corner Rectangle 37"/>
            <p:cNvSpPr/>
            <p:nvPr/>
          </p:nvSpPr>
          <p:spPr>
            <a:xfrm>
              <a:off x="2591781" y="1916832"/>
              <a:ext cx="1909308" cy="325797"/>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chemeClr val="bg1"/>
                  </a:solidFill>
                </a:rPr>
                <a:t>Content Logic</a:t>
              </a:r>
              <a:endParaRPr lang="en-CA" sz="1200" b="1" dirty="0">
                <a:solidFill>
                  <a:schemeClr val="bg1"/>
                </a:solidFill>
              </a:endParaRPr>
            </a:p>
          </p:txBody>
        </p:sp>
      </p:grpSp>
      <p:pic>
        <p:nvPicPr>
          <p:cNvPr id="17" name="Picture 16"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1211769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9"/>
          </p:nvPr>
        </p:nvSpPr>
        <p:spPr/>
        <p:txBody>
          <a:bodyPr/>
          <a:lstStyle/>
          <a:p>
            <a:r>
              <a:rPr lang="en-US" dirty="0"/>
              <a:t>For many organizations today, knowledge workers constitute the majority of employees.</a:t>
            </a:r>
          </a:p>
          <a:p>
            <a:endParaRPr lang="en-US" dirty="0"/>
          </a:p>
        </p:txBody>
      </p:sp>
      <p:sp>
        <p:nvSpPr>
          <p:cNvPr id="3" name="Title 2"/>
          <p:cNvSpPr>
            <a:spLocks noGrp="1"/>
          </p:cNvSpPr>
          <p:nvPr>
            <p:ph type="title"/>
          </p:nvPr>
        </p:nvSpPr>
        <p:spPr/>
        <p:txBody>
          <a:bodyPr/>
          <a:lstStyle/>
          <a:p>
            <a:r>
              <a:rPr lang="en-US" dirty="0" smtClean="0"/>
              <a:t>Understand the needs of your workers</a:t>
            </a:r>
            <a:endParaRPr lang="en-US" dirty="0"/>
          </a:p>
        </p:txBody>
      </p:sp>
      <p:sp>
        <p:nvSpPr>
          <p:cNvPr id="7" name="Rounded Rectangle 6"/>
          <p:cNvSpPr/>
          <p:nvPr/>
        </p:nvSpPr>
        <p:spPr>
          <a:xfrm>
            <a:off x="251520" y="1916832"/>
            <a:ext cx="8625780" cy="2577114"/>
          </a:xfrm>
          <a:prstGeom prst="round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r>
              <a:rPr lang="en-CA" sz="1200" b="1" i="1" dirty="0">
                <a:solidFill>
                  <a:schemeClr val="tx1"/>
                </a:solidFill>
              </a:rPr>
              <a:t>What is a knowledge worker</a:t>
            </a:r>
            <a:r>
              <a:rPr lang="en-CA" sz="1200" b="1" i="1" dirty="0" smtClean="0">
                <a:solidFill>
                  <a:schemeClr val="tx1"/>
                </a:solidFill>
              </a:rPr>
              <a:t>?</a:t>
            </a:r>
            <a:endParaRPr lang="en-CA" sz="1200" dirty="0">
              <a:solidFill>
                <a:schemeClr val="tx1"/>
              </a:solidFill>
            </a:endParaRPr>
          </a:p>
          <a:p>
            <a:pPr algn="l"/>
            <a:r>
              <a:rPr lang="en-CA" sz="1200" dirty="0">
                <a:solidFill>
                  <a:schemeClr val="tx1"/>
                </a:solidFill>
              </a:rPr>
              <a:t>A knowledge worker is someone who’s main capital is knowledge, someone who thinks and does non-routine problem solving for a living. These could be financial analysts, IT programmers, marketing </a:t>
            </a:r>
            <a:r>
              <a:rPr lang="en-CA" sz="1200" dirty="0" smtClean="0">
                <a:solidFill>
                  <a:schemeClr val="tx1"/>
                </a:solidFill>
              </a:rPr>
              <a:t>managers, </a:t>
            </a:r>
            <a:r>
              <a:rPr lang="en-CA" sz="1200" dirty="0">
                <a:solidFill>
                  <a:schemeClr val="tx1"/>
                </a:solidFill>
              </a:rPr>
              <a:t>or any other employee who is charged with understanding and working with data.</a:t>
            </a:r>
          </a:p>
          <a:p>
            <a:pPr algn="l"/>
            <a:endParaRPr lang="en-CA" sz="1200" dirty="0">
              <a:solidFill>
                <a:schemeClr val="tx1"/>
              </a:solidFill>
            </a:endParaRPr>
          </a:p>
          <a:p>
            <a:pPr marL="531813" algn="l"/>
            <a:r>
              <a:rPr lang="en-CA" sz="1200" b="1" i="1" dirty="0">
                <a:solidFill>
                  <a:schemeClr val="tx1"/>
                </a:solidFill>
              </a:rPr>
              <a:t>Why is finding information so important to knowledge workers</a:t>
            </a:r>
            <a:r>
              <a:rPr lang="en-CA" sz="1200" b="1" i="1" dirty="0" smtClean="0">
                <a:solidFill>
                  <a:schemeClr val="tx1"/>
                </a:solidFill>
              </a:rPr>
              <a:t>?</a:t>
            </a:r>
            <a:endParaRPr lang="en-CA" sz="1200" dirty="0">
              <a:solidFill>
                <a:schemeClr val="tx1"/>
              </a:solidFill>
            </a:endParaRPr>
          </a:p>
          <a:p>
            <a:pPr marL="531813" algn="l"/>
            <a:r>
              <a:rPr lang="en-CA" sz="1200" dirty="0">
                <a:solidFill>
                  <a:schemeClr val="tx1"/>
                </a:solidFill>
              </a:rPr>
              <a:t>A large part of a knowledge worker’s job is finding and working with information. Not being able to find the right information quickly enough is a </a:t>
            </a:r>
            <a:r>
              <a:rPr lang="en-CA" sz="1200" i="1" dirty="0">
                <a:solidFill>
                  <a:schemeClr val="tx1"/>
                </a:solidFill>
              </a:rPr>
              <a:t>serious</a:t>
            </a:r>
            <a:r>
              <a:rPr lang="en-CA" sz="1200" dirty="0">
                <a:solidFill>
                  <a:schemeClr val="tx1"/>
                </a:solidFill>
              </a:rPr>
              <a:t> productivity concern</a:t>
            </a:r>
            <a:r>
              <a:rPr lang="en-CA" sz="1200" dirty="0" smtClean="0">
                <a:solidFill>
                  <a:schemeClr val="tx1"/>
                </a:solidFill>
              </a:rPr>
              <a:t>.</a:t>
            </a:r>
          </a:p>
          <a:p>
            <a:pPr marL="531813" algn="l"/>
            <a:endParaRPr lang="en-CA" sz="1200" dirty="0">
              <a:solidFill>
                <a:schemeClr val="tx1"/>
              </a:solidFill>
            </a:endParaRPr>
          </a:p>
          <a:p>
            <a:pPr marL="1169988" algn="l"/>
            <a:r>
              <a:rPr lang="en-CA" sz="1200" b="1" i="1" dirty="0" smtClean="0">
                <a:solidFill>
                  <a:schemeClr val="tx1"/>
                </a:solidFill>
              </a:rPr>
              <a:t>What do knowledge workers need?</a:t>
            </a:r>
          </a:p>
          <a:p>
            <a:pPr marL="1169988" algn="l"/>
            <a:r>
              <a:rPr lang="en-CA" sz="1200" dirty="0" smtClean="0">
                <a:solidFill>
                  <a:schemeClr val="tx1"/>
                </a:solidFill>
              </a:rPr>
              <a:t>When a knowledge worker needs to find corporate information quickly, they rely on search. </a:t>
            </a:r>
          </a:p>
          <a:p>
            <a:pPr marL="1169988" algn="l"/>
            <a:endParaRPr lang="en-CA" sz="1200" b="1" dirty="0" smtClean="0">
              <a:solidFill>
                <a:schemeClr val="tx1"/>
              </a:solidFill>
            </a:endParaRPr>
          </a:p>
          <a:p>
            <a:pPr marL="1627188" lvl="1" algn="l"/>
            <a:r>
              <a:rPr lang="en-CA" sz="1200" b="1" dirty="0" smtClean="0">
                <a:solidFill>
                  <a:schemeClr val="tx1"/>
                </a:solidFill>
              </a:rPr>
              <a:t>Knowledge workers expect search to be: </a:t>
            </a:r>
          </a:p>
          <a:p>
            <a:pPr marL="531813" algn="l"/>
            <a:endParaRPr lang="en-CA" sz="1200" dirty="0" smtClean="0">
              <a:solidFill>
                <a:schemeClr val="tx1"/>
              </a:solidFill>
              <a:latin typeface="+mj-lt"/>
            </a:endParaRPr>
          </a:p>
        </p:txBody>
      </p:sp>
      <p:sp>
        <p:nvSpPr>
          <p:cNvPr id="11" name="Rounded Rectangle 10"/>
          <p:cNvSpPr/>
          <p:nvPr/>
        </p:nvSpPr>
        <p:spPr>
          <a:xfrm>
            <a:off x="251520" y="4761148"/>
            <a:ext cx="1872208" cy="1692188"/>
          </a:xfrm>
          <a:prstGeom prst="roundRect">
            <a:avLst/>
          </a:prstGeom>
          <a:solidFill>
            <a:schemeClr val="bg1"/>
          </a:solidFill>
          <a:ln>
            <a:solidFill>
              <a:srgbClr val="C77709"/>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200" b="1" i="1" dirty="0" smtClean="0">
                <a:solidFill>
                  <a:schemeClr val="tx1"/>
                </a:solidFill>
              </a:rPr>
              <a:t>Conversational</a:t>
            </a:r>
            <a:endParaRPr lang="en-CA" sz="1200" dirty="0">
              <a:solidFill>
                <a:schemeClr val="tx1"/>
              </a:solidFill>
            </a:endParaRPr>
          </a:p>
          <a:p>
            <a:pPr algn="l"/>
            <a:endParaRPr lang="en-CA" sz="800" dirty="0" smtClean="0">
              <a:solidFill>
                <a:schemeClr val="tx1"/>
              </a:solidFill>
            </a:endParaRPr>
          </a:p>
          <a:p>
            <a:pPr algn="l"/>
            <a:r>
              <a:rPr lang="en-CA" sz="1200" dirty="0" smtClean="0">
                <a:solidFill>
                  <a:schemeClr val="tx1"/>
                </a:solidFill>
              </a:rPr>
              <a:t>Search is not a single shot query. Users can keep drilling down by using refiners like date, source, and document type.</a:t>
            </a:r>
            <a:endParaRPr lang="en-CA" sz="1200" dirty="0">
              <a:solidFill>
                <a:schemeClr val="tx1"/>
              </a:solidFill>
            </a:endParaRPr>
          </a:p>
        </p:txBody>
      </p:sp>
      <p:sp>
        <p:nvSpPr>
          <p:cNvPr id="12" name="Rounded Rectangle 11"/>
          <p:cNvSpPr/>
          <p:nvPr/>
        </p:nvSpPr>
        <p:spPr>
          <a:xfrm>
            <a:off x="2303748" y="4752506"/>
            <a:ext cx="2052228" cy="1692188"/>
          </a:xfrm>
          <a:prstGeom prst="roundRect">
            <a:avLst/>
          </a:prstGeom>
          <a:ln>
            <a:solidFill>
              <a:srgbClr val="D17D08"/>
            </a:solidFill>
          </a:ln>
        </p:spPr>
        <p:style>
          <a:lnRef idx="2">
            <a:schemeClr val="dk1"/>
          </a:lnRef>
          <a:fillRef idx="1">
            <a:schemeClr val="lt1"/>
          </a:fillRef>
          <a:effectRef idx="0">
            <a:schemeClr val="dk1"/>
          </a:effectRef>
          <a:fontRef idx="minor">
            <a:schemeClr val="dk1"/>
          </a:fontRef>
        </p:style>
        <p:txBody>
          <a:bodyPr rtlCol="0" anchor="t" anchorCtr="0"/>
          <a:lstStyle/>
          <a:p>
            <a:r>
              <a:rPr lang="en-CA" sz="1200" b="1" i="1" dirty="0" smtClean="0">
                <a:solidFill>
                  <a:schemeClr val="tx1"/>
                </a:solidFill>
              </a:rPr>
              <a:t>Contextual</a:t>
            </a:r>
          </a:p>
          <a:p>
            <a:endParaRPr lang="en-CA" sz="800" b="1" dirty="0" smtClean="0">
              <a:solidFill>
                <a:schemeClr val="tx1"/>
              </a:solidFill>
            </a:endParaRPr>
          </a:p>
          <a:p>
            <a:pPr algn="l"/>
            <a:r>
              <a:rPr lang="en-CA" sz="1200" dirty="0" smtClean="0">
                <a:solidFill>
                  <a:schemeClr val="tx1"/>
                </a:solidFill>
              </a:rPr>
              <a:t>Search should account for the context of the user – past search behavior, geographic location, etc.</a:t>
            </a:r>
            <a:endParaRPr lang="en-CA" sz="1200" dirty="0">
              <a:solidFill>
                <a:schemeClr val="tx1"/>
              </a:solidFill>
            </a:endParaRPr>
          </a:p>
          <a:p>
            <a:pPr algn="l"/>
            <a:endParaRPr lang="en-CA" sz="1200" dirty="0">
              <a:solidFill>
                <a:schemeClr val="tx1"/>
              </a:solidFill>
            </a:endParaRPr>
          </a:p>
        </p:txBody>
      </p:sp>
      <p:sp>
        <p:nvSpPr>
          <p:cNvPr id="13" name="Rounded Rectangle 12"/>
          <p:cNvSpPr/>
          <p:nvPr/>
        </p:nvSpPr>
        <p:spPr>
          <a:xfrm>
            <a:off x="4572000" y="4751623"/>
            <a:ext cx="2052228" cy="1692188"/>
          </a:xfrm>
          <a:prstGeom prst="roundRect">
            <a:avLst/>
          </a:prstGeom>
          <a:ln>
            <a:solidFill>
              <a:srgbClr val="D17D08"/>
            </a:solidFill>
          </a:ln>
        </p:spPr>
        <p:style>
          <a:lnRef idx="2">
            <a:schemeClr val="accent2"/>
          </a:lnRef>
          <a:fillRef idx="1">
            <a:schemeClr val="lt1"/>
          </a:fillRef>
          <a:effectRef idx="0">
            <a:schemeClr val="accent2"/>
          </a:effectRef>
          <a:fontRef idx="minor">
            <a:schemeClr val="dk1"/>
          </a:fontRef>
        </p:style>
        <p:txBody>
          <a:bodyPr rtlCol="0" anchor="t" anchorCtr="0"/>
          <a:lstStyle/>
          <a:p>
            <a:r>
              <a:rPr lang="en-CA" sz="1200" b="1" i="1" dirty="0" smtClean="0">
                <a:solidFill>
                  <a:schemeClr val="tx1"/>
                </a:solidFill>
              </a:rPr>
              <a:t>Easy to Understand</a:t>
            </a:r>
          </a:p>
          <a:p>
            <a:endParaRPr lang="en-CA" sz="800" b="1" i="1" dirty="0">
              <a:solidFill>
                <a:schemeClr val="tx1"/>
              </a:solidFill>
            </a:endParaRPr>
          </a:p>
          <a:p>
            <a:pPr algn="l"/>
            <a:r>
              <a:rPr lang="en-CA" sz="1200" dirty="0" smtClean="0">
                <a:solidFill>
                  <a:schemeClr val="tx1"/>
                </a:solidFill>
              </a:rPr>
              <a:t>It should be clear to the user </a:t>
            </a:r>
            <a:r>
              <a:rPr lang="en-CA" sz="1200" i="1" dirty="0" smtClean="0">
                <a:solidFill>
                  <a:schemeClr val="tx1"/>
                </a:solidFill>
              </a:rPr>
              <a:t>why</a:t>
            </a:r>
            <a:r>
              <a:rPr lang="en-CA" sz="1200" dirty="0" smtClean="0">
                <a:solidFill>
                  <a:schemeClr val="tx1"/>
                </a:solidFill>
              </a:rPr>
              <a:t> a given item is returned in the search results.</a:t>
            </a:r>
            <a:endParaRPr lang="en-CA" sz="1200" dirty="0">
              <a:solidFill>
                <a:schemeClr val="tx1"/>
              </a:solidFill>
            </a:endParaRPr>
          </a:p>
        </p:txBody>
      </p:sp>
      <p:sp>
        <p:nvSpPr>
          <p:cNvPr id="14" name="Rounded Rectangle 13"/>
          <p:cNvSpPr/>
          <p:nvPr/>
        </p:nvSpPr>
        <p:spPr>
          <a:xfrm>
            <a:off x="6804248" y="4735172"/>
            <a:ext cx="2053020" cy="1692188"/>
          </a:xfrm>
          <a:prstGeom prst="roundRect">
            <a:avLst/>
          </a:prstGeom>
          <a:ln>
            <a:solidFill>
              <a:srgbClr val="D17D08"/>
            </a:solidFill>
          </a:ln>
        </p:spPr>
        <p:style>
          <a:lnRef idx="2">
            <a:schemeClr val="dk1"/>
          </a:lnRef>
          <a:fillRef idx="1">
            <a:schemeClr val="lt1"/>
          </a:fillRef>
          <a:effectRef idx="0">
            <a:schemeClr val="dk1"/>
          </a:effectRef>
          <a:fontRef idx="minor">
            <a:schemeClr val="dk1"/>
          </a:fontRef>
        </p:style>
        <p:txBody>
          <a:bodyPr rtlCol="0" anchor="t" anchorCtr="0"/>
          <a:lstStyle/>
          <a:p>
            <a:r>
              <a:rPr lang="en-CA" sz="1200" b="1" i="1" dirty="0" smtClean="0">
                <a:solidFill>
                  <a:schemeClr val="tx1"/>
                </a:solidFill>
              </a:rPr>
              <a:t>Suggestive</a:t>
            </a:r>
          </a:p>
          <a:p>
            <a:endParaRPr lang="en-CA" sz="800" b="1" i="1" dirty="0">
              <a:solidFill>
                <a:schemeClr val="tx1"/>
              </a:solidFill>
            </a:endParaRPr>
          </a:p>
          <a:p>
            <a:pPr algn="l"/>
            <a:r>
              <a:rPr lang="en-CA" sz="1200" dirty="0" smtClean="0">
                <a:solidFill>
                  <a:schemeClr val="tx1"/>
                </a:solidFill>
              </a:rPr>
              <a:t>Search should recognize the names of business reports/people/locations. Search should be facilitated through suggestion.</a:t>
            </a:r>
            <a:endParaRPr lang="en-CA" sz="1200" dirty="0">
              <a:solidFill>
                <a:schemeClr val="tx1"/>
              </a:solidFill>
            </a:endParaRPr>
          </a:p>
        </p:txBody>
      </p:sp>
      <p:sp>
        <p:nvSpPr>
          <p:cNvPr id="15" name="Oval 14"/>
          <p:cNvSpPr/>
          <p:nvPr/>
        </p:nvSpPr>
        <p:spPr>
          <a:xfrm>
            <a:off x="257176" y="4601958"/>
            <a:ext cx="318380" cy="318380"/>
          </a:xfrm>
          <a:prstGeom prst="ellipse">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1</a:t>
            </a:r>
            <a:endParaRPr lang="en-CA" dirty="0"/>
          </a:p>
        </p:txBody>
      </p:sp>
      <p:sp>
        <p:nvSpPr>
          <p:cNvPr id="16" name="Oval 15"/>
          <p:cNvSpPr/>
          <p:nvPr/>
        </p:nvSpPr>
        <p:spPr>
          <a:xfrm>
            <a:off x="2267744" y="4601958"/>
            <a:ext cx="318380" cy="318380"/>
          </a:xfrm>
          <a:prstGeom prst="ellipse">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2</a:t>
            </a:r>
            <a:endParaRPr lang="en-CA" dirty="0"/>
          </a:p>
        </p:txBody>
      </p:sp>
      <p:sp>
        <p:nvSpPr>
          <p:cNvPr id="17" name="Oval 16"/>
          <p:cNvSpPr/>
          <p:nvPr/>
        </p:nvSpPr>
        <p:spPr>
          <a:xfrm>
            <a:off x="6804248" y="4601958"/>
            <a:ext cx="318380" cy="318380"/>
          </a:xfrm>
          <a:prstGeom prst="ellipse">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4</a:t>
            </a:r>
            <a:endParaRPr lang="en-CA" dirty="0"/>
          </a:p>
        </p:txBody>
      </p:sp>
      <p:sp>
        <p:nvSpPr>
          <p:cNvPr id="18" name="Oval 17"/>
          <p:cNvSpPr/>
          <p:nvPr/>
        </p:nvSpPr>
        <p:spPr>
          <a:xfrm>
            <a:off x="4505648" y="4613513"/>
            <a:ext cx="318380" cy="318380"/>
          </a:xfrm>
          <a:prstGeom prst="ellipse">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3</a:t>
            </a:r>
            <a:endParaRPr lang="en-CA" dirty="0"/>
          </a:p>
        </p:txBody>
      </p:sp>
      <p:pic>
        <p:nvPicPr>
          <p:cNvPr id="19" name="Picture 18"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3124988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quarter" idx="19"/>
          </p:nvPr>
        </p:nvSpPr>
        <p:spPr/>
        <p:txBody>
          <a:bodyPr/>
          <a:lstStyle/>
          <a:p>
            <a:r>
              <a:rPr lang="en-CA" dirty="0" smtClean="0"/>
              <a:t>Don’t just think about search, think about how the information you’re searching for is organized. Think </a:t>
            </a:r>
            <a:r>
              <a:rPr lang="en-CA" i="1" dirty="0" smtClean="0"/>
              <a:t>findability</a:t>
            </a:r>
            <a:r>
              <a:rPr lang="en-CA" dirty="0" smtClean="0"/>
              <a:t>.</a:t>
            </a:r>
            <a:endParaRPr lang="en-CA" dirty="0"/>
          </a:p>
        </p:txBody>
      </p:sp>
      <p:sp>
        <p:nvSpPr>
          <p:cNvPr id="3" name="Title 2"/>
          <p:cNvSpPr>
            <a:spLocks noGrp="1"/>
          </p:cNvSpPr>
          <p:nvPr>
            <p:ph type="title"/>
          </p:nvPr>
        </p:nvSpPr>
        <p:spPr/>
        <p:txBody>
          <a:bodyPr/>
          <a:lstStyle/>
          <a:p>
            <a:r>
              <a:rPr lang="en-CA" dirty="0" smtClean="0"/>
              <a:t>People do not want to </a:t>
            </a:r>
            <a:r>
              <a:rPr lang="en-CA" i="1" dirty="0" smtClean="0"/>
              <a:t>search </a:t>
            </a:r>
            <a:r>
              <a:rPr lang="en-CA" dirty="0" smtClean="0"/>
              <a:t>–</a:t>
            </a:r>
            <a:r>
              <a:rPr lang="en-CA" i="1" dirty="0" smtClean="0"/>
              <a:t> </a:t>
            </a:r>
            <a:r>
              <a:rPr lang="en-CA" dirty="0" smtClean="0"/>
              <a:t>they want to </a:t>
            </a:r>
            <a:r>
              <a:rPr lang="en-CA" i="1" dirty="0" smtClean="0"/>
              <a:t>get</a:t>
            </a:r>
            <a:r>
              <a:rPr lang="en-CA" dirty="0" smtClean="0"/>
              <a:t> the needed content</a:t>
            </a:r>
            <a:endParaRPr lang="en-CA" dirty="0"/>
          </a:p>
        </p:txBody>
      </p:sp>
      <p:sp>
        <p:nvSpPr>
          <p:cNvPr id="11" name="Text Placeholder 10"/>
          <p:cNvSpPr>
            <a:spLocks noGrp="1"/>
          </p:cNvSpPr>
          <p:nvPr>
            <p:ph type="body" sz="quarter" idx="16"/>
          </p:nvPr>
        </p:nvSpPr>
        <p:spPr/>
        <p:txBody>
          <a:bodyPr/>
          <a:lstStyle/>
          <a:p>
            <a:pPr>
              <a:buNone/>
            </a:pPr>
            <a:r>
              <a:rPr lang="en-CA" sz="1400" b="1" dirty="0" smtClean="0">
                <a:solidFill>
                  <a:srgbClr val="C77709"/>
                </a:solidFill>
              </a:rPr>
              <a:t>Findability, n. </a:t>
            </a:r>
            <a:r>
              <a:rPr lang="en-CA" sz="1400" dirty="0" smtClean="0">
                <a:solidFill>
                  <a:srgbClr val="C77709"/>
                </a:solidFill>
              </a:rPr>
              <a:t>(</a:t>
            </a:r>
            <a:r>
              <a:rPr lang="en-CA" sz="1400" i="1" dirty="0" err="1" smtClean="0">
                <a:solidFill>
                  <a:srgbClr val="C77709"/>
                </a:solidFill>
              </a:rPr>
              <a:t>fahynd•uh•bil•i•tee</a:t>
            </a:r>
            <a:r>
              <a:rPr lang="en-CA" sz="1400" dirty="0" smtClean="0">
                <a:solidFill>
                  <a:srgbClr val="C77709"/>
                </a:solidFill>
              </a:rPr>
              <a:t>)</a:t>
            </a:r>
          </a:p>
          <a:p>
            <a:pPr>
              <a:buNone/>
            </a:pPr>
            <a:r>
              <a:rPr lang="en-CA" i="1" dirty="0" smtClean="0"/>
              <a:t>The property of being easy to find</a:t>
            </a:r>
            <a:r>
              <a:rPr lang="en-CA" dirty="0" smtClean="0"/>
              <a:t>. </a:t>
            </a:r>
          </a:p>
          <a:p>
            <a:pPr marL="0" indent="0">
              <a:buNone/>
            </a:pPr>
            <a:r>
              <a:rPr lang="en-CA" dirty="0" smtClean="0"/>
              <a:t>A key concept in search and marketing. Ensuring findability requires users to effectively tag documents, and engines that effectively index those tags. It is facilitated through appropriate user interfaces for content creation and discovery.</a:t>
            </a:r>
          </a:p>
          <a:p>
            <a:pPr>
              <a:buNone/>
            </a:pPr>
            <a:endParaRPr lang="en-CA" dirty="0"/>
          </a:p>
        </p:txBody>
      </p:sp>
      <p:sp>
        <p:nvSpPr>
          <p:cNvPr id="5" name="Rounded Rectangle 4"/>
          <p:cNvSpPr/>
          <p:nvPr/>
        </p:nvSpPr>
        <p:spPr>
          <a:xfrm>
            <a:off x="263395" y="2990369"/>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Take a broad perspective on information organization.</a:t>
            </a:r>
            <a:endParaRPr lang="en-CA" sz="1400" b="1" dirty="0">
              <a:solidFill>
                <a:schemeClr val="tx1"/>
              </a:solidFill>
            </a:endParaRPr>
          </a:p>
        </p:txBody>
      </p:sp>
      <p:sp>
        <p:nvSpPr>
          <p:cNvPr id="6" name="Rounded Rectangle 5"/>
          <p:cNvSpPr/>
          <p:nvPr/>
        </p:nvSpPr>
        <p:spPr>
          <a:xfrm>
            <a:off x="263395" y="4077072"/>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Your people are important!</a:t>
            </a:r>
            <a:endParaRPr lang="en-CA" sz="1400" b="1" dirty="0">
              <a:solidFill>
                <a:schemeClr val="tx1"/>
              </a:solidFill>
            </a:endParaRPr>
          </a:p>
        </p:txBody>
      </p:sp>
      <p:sp>
        <p:nvSpPr>
          <p:cNvPr id="7" name="Rounded Rectangle 6"/>
          <p:cNvSpPr/>
          <p:nvPr/>
        </p:nvSpPr>
        <p:spPr>
          <a:xfrm>
            <a:off x="263395" y="5229200"/>
            <a:ext cx="8620124"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Think about how information can be organized better to begin with.</a:t>
            </a:r>
            <a:endParaRPr lang="en-CA" sz="1400" b="1" dirty="0">
              <a:solidFill>
                <a:schemeClr val="tx1"/>
              </a:solidFill>
            </a:endParaRPr>
          </a:p>
        </p:txBody>
      </p:sp>
      <p:sp>
        <p:nvSpPr>
          <p:cNvPr id="17" name="TextBox 16"/>
          <p:cNvSpPr txBox="1"/>
          <p:nvPr/>
        </p:nvSpPr>
        <p:spPr>
          <a:xfrm>
            <a:off x="263395" y="3350409"/>
            <a:ext cx="8620124" cy="646331"/>
          </a:xfrm>
          <a:prstGeom prst="rect">
            <a:avLst/>
          </a:prstGeom>
          <a:noFill/>
        </p:spPr>
        <p:txBody>
          <a:bodyPr wrap="square" rtlCol="0">
            <a:spAutoFit/>
          </a:bodyPr>
          <a:lstStyle/>
          <a:p>
            <a:pPr marL="179388" indent="-12700" algn="l"/>
            <a:r>
              <a:rPr lang="en-CA" sz="1200" i="1" dirty="0" smtClean="0"/>
              <a:t>Search technology </a:t>
            </a:r>
            <a:r>
              <a:rPr lang="en-CA" sz="1200" dirty="0" smtClean="0"/>
              <a:t>is the first thing to come to mind when IT wants to help users find content. “Enterprise Search” solutions require quality indexes and organization of content to work. </a:t>
            </a:r>
            <a:r>
              <a:rPr lang="en-CA" sz="1200" b="1" dirty="0" smtClean="0"/>
              <a:t>No matter how you expect end users to get to the content, it needs to be described and organized.</a:t>
            </a:r>
            <a:endParaRPr lang="en-CA" sz="1200" b="1" dirty="0"/>
          </a:p>
        </p:txBody>
      </p:sp>
      <p:sp>
        <p:nvSpPr>
          <p:cNvPr id="18" name="TextBox 17"/>
          <p:cNvSpPr txBox="1"/>
          <p:nvPr/>
        </p:nvSpPr>
        <p:spPr>
          <a:xfrm>
            <a:off x="263395" y="4407691"/>
            <a:ext cx="8620124" cy="646331"/>
          </a:xfrm>
          <a:prstGeom prst="rect">
            <a:avLst/>
          </a:prstGeom>
          <a:noFill/>
        </p:spPr>
        <p:txBody>
          <a:bodyPr wrap="square" rtlCol="0">
            <a:spAutoFit/>
          </a:bodyPr>
          <a:lstStyle/>
          <a:p>
            <a:pPr marL="179388" indent="-12700" algn="l"/>
            <a:r>
              <a:rPr lang="en-CA" sz="1200" dirty="0" smtClean="0"/>
              <a:t>Findability is about enhancing productivity by reducing search time and stopping duplication of content. This means that the manner in which end users organize and search for content is a key variable for IT to understand. Understanding this behavior will allow you to develop solutions that will integrate well with your existing environment.</a:t>
            </a:r>
            <a:endParaRPr lang="en-CA" sz="1200" dirty="0"/>
          </a:p>
        </p:txBody>
      </p:sp>
      <p:sp>
        <p:nvSpPr>
          <p:cNvPr id="19" name="TextBox 18"/>
          <p:cNvSpPr txBox="1"/>
          <p:nvPr/>
        </p:nvSpPr>
        <p:spPr>
          <a:xfrm>
            <a:off x="263395" y="5523815"/>
            <a:ext cx="8726678" cy="646331"/>
          </a:xfrm>
          <a:prstGeom prst="rect">
            <a:avLst/>
          </a:prstGeom>
          <a:noFill/>
        </p:spPr>
        <p:txBody>
          <a:bodyPr wrap="square" rtlCol="0">
            <a:spAutoFit/>
          </a:bodyPr>
          <a:lstStyle/>
          <a:p>
            <a:pPr marL="179388" indent="-12700" algn="l"/>
            <a:r>
              <a:rPr lang="en-CA" sz="1200" dirty="0" smtClean="0"/>
              <a:t>Organize content as it enters the repository. The content creator is best poised to give an accurate description of the object. </a:t>
            </a:r>
          </a:p>
          <a:p>
            <a:pPr marL="636588" lvl="1" indent="-179388" algn="l">
              <a:buFont typeface="Courier New" pitchFamily="49" charset="0"/>
              <a:buChar char="o"/>
            </a:pPr>
            <a:r>
              <a:rPr lang="en-CA" sz="1200" dirty="0" smtClean="0"/>
              <a:t>Does the information fall under an organizational or departmental taxonomy (classification scheme)? </a:t>
            </a:r>
          </a:p>
          <a:p>
            <a:pPr marL="636588" lvl="1" indent="-179388" algn="l">
              <a:buFont typeface="Courier New" pitchFamily="49" charset="0"/>
              <a:buChar char="o"/>
            </a:pPr>
            <a:r>
              <a:rPr lang="en-CA" sz="1200" dirty="0" smtClean="0"/>
              <a:t>Can metadata be added to documents so that they are easier for a search engine to retrieve?</a:t>
            </a:r>
          </a:p>
        </p:txBody>
      </p:sp>
      <p:pic>
        <p:nvPicPr>
          <p:cNvPr id="13" name="Picture 12"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2850233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improve findability, focus on </a:t>
            </a:r>
            <a:r>
              <a:rPr lang="en-US" i="1" dirty="0" smtClean="0"/>
              <a:t>People</a:t>
            </a:r>
            <a:r>
              <a:rPr lang="en-US" dirty="0" smtClean="0"/>
              <a:t>, </a:t>
            </a:r>
            <a:r>
              <a:rPr lang="en-US" i="1" dirty="0" smtClean="0"/>
              <a:t>Process</a:t>
            </a:r>
            <a:r>
              <a:rPr lang="en-US" dirty="0" smtClean="0"/>
              <a:t>, and </a:t>
            </a:r>
            <a:r>
              <a:rPr lang="en-US" i="1" dirty="0" smtClean="0"/>
              <a:t>Technology</a:t>
            </a:r>
            <a:endParaRPr lang="en-US" i="1" dirty="0"/>
          </a:p>
        </p:txBody>
      </p:sp>
      <p:grpSp>
        <p:nvGrpSpPr>
          <p:cNvPr id="4" name="Group 3"/>
          <p:cNvGrpSpPr/>
          <p:nvPr/>
        </p:nvGrpSpPr>
        <p:grpSpPr>
          <a:xfrm>
            <a:off x="272344" y="2958444"/>
            <a:ext cx="2571569" cy="3240328"/>
            <a:chOff x="251520" y="3140999"/>
            <a:chExt cx="2571569" cy="3240328"/>
          </a:xfrm>
        </p:grpSpPr>
        <p:sp>
          <p:nvSpPr>
            <p:cNvPr id="5" name="Rectangle 4"/>
            <p:cNvSpPr/>
            <p:nvPr/>
          </p:nvSpPr>
          <p:spPr>
            <a:xfrm>
              <a:off x="251520" y="3428969"/>
              <a:ext cx="2571569" cy="29523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pPr>
              <a:endParaRPr lang="en-CA" sz="1200" dirty="0" smtClean="0">
                <a:solidFill>
                  <a:schemeClr val="tx1"/>
                </a:solidFill>
              </a:endParaRPr>
            </a:p>
            <a:p>
              <a:pPr algn="l">
                <a:spcBef>
                  <a:spcPts val="600"/>
                </a:spcBef>
              </a:pPr>
              <a:r>
                <a:rPr lang="en-CA" sz="1200" dirty="0" smtClean="0">
                  <a:solidFill>
                    <a:schemeClr val="tx1"/>
                  </a:solidFill>
                </a:rPr>
                <a:t>Learn How People Manage Information:</a:t>
              </a:r>
            </a:p>
            <a:p>
              <a:pPr marL="171450" indent="-171450" algn="l">
                <a:spcBef>
                  <a:spcPts val="600"/>
                </a:spcBef>
                <a:buSzPct val="110000"/>
                <a:buFont typeface="Arial" pitchFamily="34" charset="0"/>
                <a:buChar char="•"/>
              </a:pPr>
              <a:r>
                <a:rPr lang="en-CA" sz="1200" dirty="0" smtClean="0">
                  <a:solidFill>
                    <a:schemeClr val="tx1"/>
                  </a:solidFill>
                </a:rPr>
                <a:t>Understand and account for how people use information </a:t>
              </a:r>
            </a:p>
            <a:p>
              <a:pPr marL="171450" indent="-171450" algn="l">
                <a:spcBef>
                  <a:spcPts val="600"/>
                </a:spcBef>
                <a:buSzPct val="110000"/>
                <a:buFont typeface="Arial" pitchFamily="34" charset="0"/>
                <a:buChar char="•"/>
              </a:pPr>
              <a:r>
                <a:rPr lang="en-CA" sz="1200" dirty="0" smtClean="0">
                  <a:solidFill>
                    <a:schemeClr val="tx1"/>
                  </a:solidFill>
                </a:rPr>
                <a:t>Teach end users proper information management </a:t>
              </a:r>
            </a:p>
            <a:p>
              <a:pPr marL="171450" indent="-171450" algn="l">
                <a:spcBef>
                  <a:spcPts val="600"/>
                </a:spcBef>
                <a:buSzPct val="110000"/>
                <a:buFont typeface="Arial" pitchFamily="34" charset="0"/>
                <a:buChar char="•"/>
              </a:pPr>
              <a:r>
                <a:rPr lang="en-CA" sz="1200" dirty="0" smtClean="0">
                  <a:solidFill>
                    <a:schemeClr val="tx1"/>
                  </a:solidFill>
                </a:rPr>
                <a:t>Hire the right people to support finding information</a:t>
              </a:r>
            </a:p>
            <a:p>
              <a:pPr marL="171450" indent="-171450" algn="l">
                <a:spcBef>
                  <a:spcPts val="600"/>
                </a:spcBef>
                <a:buFont typeface="Wingdings" charset="2"/>
                <a:buChar char="Ø"/>
              </a:pPr>
              <a:endParaRPr lang="en-CA" sz="1200" dirty="0" smtClean="0">
                <a:solidFill>
                  <a:schemeClr val="tx1"/>
                </a:solidFill>
              </a:endParaRPr>
            </a:p>
            <a:p>
              <a:pPr algn="l">
                <a:spcBef>
                  <a:spcPts val="600"/>
                </a:spcBef>
              </a:pPr>
              <a:r>
                <a:rPr lang="en-CA" sz="1200" b="1" dirty="0" smtClean="0">
                  <a:solidFill>
                    <a:schemeClr val="tx1"/>
                  </a:solidFill>
                </a:rPr>
                <a:t>Know how people find and sort information. Help them do it better.</a:t>
              </a:r>
            </a:p>
          </p:txBody>
        </p:sp>
        <p:sp>
          <p:nvSpPr>
            <p:cNvPr id="6" name="Round Same Side Corner Rectangle 5"/>
            <p:cNvSpPr/>
            <p:nvPr/>
          </p:nvSpPr>
          <p:spPr>
            <a:xfrm>
              <a:off x="251521" y="3140999"/>
              <a:ext cx="2571568" cy="288001"/>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i="1" dirty="0" smtClean="0">
                  <a:solidFill>
                    <a:schemeClr val="bg1"/>
                  </a:solidFill>
                </a:rPr>
                <a:t>People</a:t>
              </a:r>
              <a:endParaRPr lang="en-CA" sz="1200" b="1" i="1" dirty="0">
                <a:solidFill>
                  <a:schemeClr val="bg1"/>
                </a:solidFill>
              </a:endParaRPr>
            </a:p>
          </p:txBody>
        </p:sp>
      </p:grpSp>
      <p:grpSp>
        <p:nvGrpSpPr>
          <p:cNvPr id="7" name="Group 33"/>
          <p:cNvGrpSpPr/>
          <p:nvPr/>
        </p:nvGrpSpPr>
        <p:grpSpPr>
          <a:xfrm>
            <a:off x="3201262" y="2958414"/>
            <a:ext cx="2777480" cy="3240358"/>
            <a:chOff x="5543549" y="2724151"/>
            <a:chExt cx="3298721" cy="1308437"/>
          </a:xfrm>
        </p:grpSpPr>
        <p:sp>
          <p:nvSpPr>
            <p:cNvPr id="8" name="Rectangle 7"/>
            <p:cNvSpPr/>
            <p:nvPr/>
          </p:nvSpPr>
          <p:spPr>
            <a:xfrm>
              <a:off x="5543549" y="2840443"/>
              <a:ext cx="3295651" cy="1192145"/>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pPr>
              <a:endParaRPr lang="en-CA" sz="1200" dirty="0" smtClean="0">
                <a:solidFill>
                  <a:schemeClr val="tx1"/>
                </a:solidFill>
              </a:endParaRPr>
            </a:p>
            <a:p>
              <a:pPr algn="l">
                <a:spcBef>
                  <a:spcPts val="600"/>
                </a:spcBef>
              </a:pPr>
              <a:r>
                <a:rPr lang="en-CA" sz="1200" dirty="0" smtClean="0">
                  <a:solidFill>
                    <a:schemeClr val="tx1"/>
                  </a:solidFill>
                </a:rPr>
                <a:t>Develop Information Organization Processes:</a:t>
              </a:r>
            </a:p>
            <a:p>
              <a:pPr marL="171450" indent="-171450" algn="l">
                <a:spcBef>
                  <a:spcPts val="600"/>
                </a:spcBef>
                <a:buSzPct val="110000"/>
                <a:buFont typeface="Arial" pitchFamily="34" charset="0"/>
                <a:buChar char="•"/>
              </a:pPr>
              <a:r>
                <a:rPr lang="en-CA" sz="1200" dirty="0" smtClean="0">
                  <a:solidFill>
                    <a:schemeClr val="tx1"/>
                  </a:solidFill>
                </a:rPr>
                <a:t>Understand the importance of metadata</a:t>
              </a:r>
            </a:p>
            <a:p>
              <a:pPr marL="171450" indent="-171450" algn="l">
                <a:spcBef>
                  <a:spcPts val="600"/>
                </a:spcBef>
                <a:buSzPct val="110000"/>
                <a:buFont typeface="Arial" pitchFamily="34" charset="0"/>
                <a:buChar char="•"/>
              </a:pPr>
              <a:r>
                <a:rPr lang="en-CA" sz="1200" dirty="0" smtClean="0">
                  <a:solidFill>
                    <a:schemeClr val="tx1"/>
                  </a:solidFill>
                </a:rPr>
                <a:t>Develop and implement a metadata strategy</a:t>
              </a:r>
            </a:p>
            <a:p>
              <a:pPr marL="171450" indent="-171450" algn="l">
                <a:spcBef>
                  <a:spcPts val="600"/>
                </a:spcBef>
                <a:buSzPct val="110000"/>
                <a:buFont typeface="Arial" pitchFamily="34" charset="0"/>
                <a:buChar char="•"/>
              </a:pPr>
              <a:r>
                <a:rPr lang="en-CA" sz="1200" dirty="0" smtClean="0">
                  <a:solidFill>
                    <a:schemeClr val="tx1"/>
                  </a:solidFill>
                </a:rPr>
                <a:t>Build an organizational taxonomy for filing information</a:t>
              </a:r>
            </a:p>
            <a:p>
              <a:pPr algn="l">
                <a:spcBef>
                  <a:spcPts val="600"/>
                </a:spcBef>
              </a:pPr>
              <a:endParaRPr lang="en-CA" sz="1200" b="1" dirty="0" smtClean="0">
                <a:solidFill>
                  <a:schemeClr val="tx1"/>
                </a:solidFill>
              </a:endParaRPr>
            </a:p>
            <a:p>
              <a:pPr algn="l">
                <a:spcBef>
                  <a:spcPts val="600"/>
                </a:spcBef>
              </a:pPr>
              <a:r>
                <a:rPr lang="en-CA" sz="1200" b="1" dirty="0" smtClean="0">
                  <a:solidFill>
                    <a:schemeClr val="tx1"/>
                  </a:solidFill>
                </a:rPr>
                <a:t>Enable processes that match end user habits.</a:t>
              </a:r>
            </a:p>
          </p:txBody>
        </p:sp>
        <p:sp>
          <p:nvSpPr>
            <p:cNvPr id="9" name="Round Same Side Corner Rectangle 8"/>
            <p:cNvSpPr/>
            <p:nvPr/>
          </p:nvSpPr>
          <p:spPr>
            <a:xfrm>
              <a:off x="554662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i="1" dirty="0" smtClean="0">
                  <a:solidFill>
                    <a:schemeClr val="bg1"/>
                  </a:solidFill>
                </a:rPr>
                <a:t>Process</a:t>
              </a:r>
              <a:endParaRPr lang="en-CA" sz="1200" b="1" i="1" dirty="0">
                <a:solidFill>
                  <a:schemeClr val="bg1"/>
                </a:solidFill>
              </a:endParaRPr>
            </a:p>
          </p:txBody>
        </p:sp>
      </p:grpSp>
      <p:grpSp>
        <p:nvGrpSpPr>
          <p:cNvPr id="10" name="Group 33"/>
          <p:cNvGrpSpPr/>
          <p:nvPr/>
        </p:nvGrpSpPr>
        <p:grpSpPr>
          <a:xfrm>
            <a:off x="6284907" y="2958415"/>
            <a:ext cx="2571569" cy="3236455"/>
            <a:chOff x="5543549" y="2724151"/>
            <a:chExt cx="3295651" cy="1324829"/>
          </a:xfrm>
        </p:grpSpPr>
        <p:sp>
          <p:nvSpPr>
            <p:cNvPr id="11" name="Rectangle 10"/>
            <p:cNvSpPr/>
            <p:nvPr/>
          </p:nvSpPr>
          <p:spPr>
            <a:xfrm>
              <a:off x="5543549" y="2827316"/>
              <a:ext cx="3295651" cy="1221664"/>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endParaRPr lang="en-CA" sz="1200" dirty="0" smtClean="0">
                <a:solidFill>
                  <a:schemeClr val="tx1"/>
                </a:solidFill>
              </a:endParaRPr>
            </a:p>
            <a:p>
              <a:pPr algn="l">
                <a:spcBef>
                  <a:spcPts val="600"/>
                </a:spcBef>
              </a:pPr>
              <a:r>
                <a:rPr lang="en-CA" sz="1200" dirty="0" smtClean="0">
                  <a:solidFill>
                    <a:schemeClr val="tx1"/>
                  </a:solidFill>
                </a:rPr>
                <a:t>Know How Technology Can Help:</a:t>
              </a:r>
            </a:p>
            <a:p>
              <a:pPr marL="171450" indent="-171450" algn="l">
                <a:spcBef>
                  <a:spcPts val="600"/>
                </a:spcBef>
                <a:buSzPct val="110000"/>
                <a:buFont typeface="Arial" pitchFamily="34" charset="0"/>
                <a:buChar char="•"/>
              </a:pPr>
              <a:r>
                <a:rPr lang="en-CA" sz="1200" dirty="0" smtClean="0">
                  <a:solidFill>
                    <a:schemeClr val="tx1"/>
                  </a:solidFill>
                </a:rPr>
                <a:t>Learn what technologies are available to support findability</a:t>
              </a:r>
            </a:p>
            <a:p>
              <a:pPr marL="171450" indent="-171450" algn="l">
                <a:spcBef>
                  <a:spcPts val="600"/>
                </a:spcBef>
                <a:buSzPct val="110000"/>
                <a:buFont typeface="Arial" pitchFamily="34" charset="0"/>
                <a:buChar char="•"/>
              </a:pPr>
              <a:r>
                <a:rPr lang="en-CA" sz="1200" dirty="0" smtClean="0">
                  <a:solidFill>
                    <a:schemeClr val="tx1"/>
                  </a:solidFill>
                </a:rPr>
                <a:t>Understand what the limitations of the technology are, and how to address them.</a:t>
              </a:r>
            </a:p>
            <a:p>
              <a:pPr marL="171450" indent="-171450" algn="l">
                <a:spcBef>
                  <a:spcPts val="600"/>
                </a:spcBef>
                <a:buSzPct val="110000"/>
                <a:buFont typeface="Arial" pitchFamily="34" charset="0"/>
                <a:buChar char="•"/>
              </a:pPr>
              <a:r>
                <a:rPr lang="en-CA" sz="1200" dirty="0" smtClean="0">
                  <a:solidFill>
                    <a:schemeClr val="tx1"/>
                  </a:solidFill>
                </a:rPr>
                <a:t>Know how to select a technology that will meet your requirements.</a:t>
              </a:r>
            </a:p>
            <a:p>
              <a:pPr marL="171450" indent="-171450" algn="l">
                <a:spcBef>
                  <a:spcPts val="600"/>
                </a:spcBef>
                <a:buFont typeface="Wingdings" charset="2"/>
                <a:buChar char="Ø"/>
              </a:pPr>
              <a:endParaRPr lang="en-CA" sz="1200" dirty="0" smtClean="0">
                <a:solidFill>
                  <a:schemeClr val="tx1"/>
                </a:solidFill>
              </a:endParaRPr>
            </a:p>
            <a:p>
              <a:pPr algn="l">
                <a:spcBef>
                  <a:spcPts val="600"/>
                </a:spcBef>
              </a:pPr>
              <a:r>
                <a:rPr lang="en-CA" sz="1200" b="1" dirty="0" smtClean="0">
                  <a:solidFill>
                    <a:schemeClr val="tx1"/>
                  </a:solidFill>
                </a:rPr>
                <a:t>Know how to pick a solution, and know how to tune it.</a:t>
              </a:r>
            </a:p>
          </p:txBody>
        </p:sp>
        <p:sp>
          <p:nvSpPr>
            <p:cNvPr id="12" name="Round Same Side Corner Rectangle 11"/>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i="1" dirty="0" smtClean="0">
                  <a:solidFill>
                    <a:schemeClr val="bg1"/>
                  </a:solidFill>
                </a:rPr>
                <a:t>Technology</a:t>
              </a:r>
              <a:endParaRPr lang="en-CA" sz="1200" b="1" i="1" dirty="0">
                <a:solidFill>
                  <a:schemeClr val="bg1"/>
                </a:solidFill>
              </a:endParaRPr>
            </a:p>
          </p:txBody>
        </p:sp>
      </p:grpSp>
      <p:pic>
        <p:nvPicPr>
          <p:cNvPr id="13" name="Picture 7" descr="People.JPG"/>
          <p:cNvPicPr>
            <a:picLocks noChangeAspect="1"/>
          </p:cNvPicPr>
          <p:nvPr>
            <p:custDataLst>
              <p:tags r:id="rId1"/>
            </p:custDataLst>
          </p:nvPr>
        </p:nvPicPr>
        <p:blipFill>
          <a:blip r:embed="rId6" cstate="print">
            <a:extLst>
              <a:ext uri="{28A0092B-C50C-407E-A947-70E740481C1C}">
                <a14:useLocalDpi xmlns:a14="http://schemas.microsoft.com/office/drawing/2010/main" xmlns="" val="0"/>
              </a:ext>
            </a:extLst>
          </a:blip>
          <a:srcRect/>
          <a:stretch>
            <a:fillRect/>
          </a:stretch>
        </p:blipFill>
        <p:spPr bwMode="auto">
          <a:xfrm>
            <a:off x="863588" y="1347759"/>
            <a:ext cx="1367400" cy="1358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8" descr="Process.JPG"/>
          <p:cNvPicPr>
            <a:picLocks noChangeAspect="1"/>
          </p:cNvPicPr>
          <p:nvPr>
            <p:custDataLst>
              <p:tags r:id="rId2"/>
            </p:custDataLst>
          </p:nvPr>
        </p:nvPicPr>
        <p:blipFill>
          <a:blip r:embed="rId7" cstate="print">
            <a:extLst>
              <a:ext uri="{28A0092B-C50C-407E-A947-70E740481C1C}">
                <a14:useLocalDpi xmlns:a14="http://schemas.microsoft.com/office/drawing/2010/main" xmlns="" val="0"/>
              </a:ext>
            </a:extLst>
          </a:blip>
          <a:srcRect/>
          <a:stretch>
            <a:fillRect/>
          </a:stretch>
        </p:blipFill>
        <p:spPr bwMode="auto">
          <a:xfrm>
            <a:off x="3887924" y="1347759"/>
            <a:ext cx="1367400" cy="1358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 name="Picture 9" descr="Technology.JPG"/>
          <p:cNvPicPr>
            <a:picLocks noChangeAspect="1"/>
          </p:cNvPicPr>
          <p:nvPr>
            <p:custDataLst>
              <p:tags r:id="rId3"/>
            </p:custDataLst>
          </p:nvPr>
        </p:nvPicPr>
        <p:blipFill>
          <a:blip r:embed="rId8" cstate="print">
            <a:extLst>
              <a:ext uri="{28A0092B-C50C-407E-A947-70E740481C1C}">
                <a14:useLocalDpi xmlns:a14="http://schemas.microsoft.com/office/drawing/2010/main" xmlns="" val="0"/>
              </a:ext>
            </a:extLst>
          </a:blip>
          <a:srcRect/>
          <a:stretch>
            <a:fillRect/>
          </a:stretch>
        </p:blipFill>
        <p:spPr bwMode="auto">
          <a:xfrm>
            <a:off x="6840252" y="1347759"/>
            <a:ext cx="1367401" cy="13586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15" descr="sample_linkbar-itrgNEW.gif">
            <a:hlinkClick r:id="rId9"/>
          </p:cNvPr>
          <p:cNvPicPr>
            <a:picLocks noChangeAspect="1"/>
          </p:cNvPicPr>
          <p:nvPr/>
        </p:nvPicPr>
        <p:blipFill>
          <a:blip r:embed="rId10"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xmlns="" val="25405254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0000"/>
  <p:tag name="ISPRING_RESOURCE_PATHS_HASH_2" val="a14f52bb4eb1f4282e146a43fbd59edcf12b65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Gbvxrn2z1kWbJn.aOhZac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66ynpQzzU6dYzFbmmACN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Y5aHVI9_0CrSNlrcCUFx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rX_wiCPN9Ui0eyAcj2y1z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1686</Words>
  <Application>Microsoft Office PowerPoint</Application>
  <PresentationFormat>On-screen Show (4:3)</PresentationFormat>
  <Paragraphs>201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Ask: Am I reading the right material?</vt:lpstr>
      <vt:lpstr>Introduction</vt:lpstr>
      <vt:lpstr>Executive Summary</vt:lpstr>
      <vt:lpstr>Slide 5</vt:lpstr>
      <vt:lpstr>The enterprise is not a small Internet</vt:lpstr>
      <vt:lpstr>Understand the needs of your workers</vt:lpstr>
      <vt:lpstr>People do not want to search – they want to get the needed content</vt:lpstr>
      <vt:lpstr>To improve findability, focus on People, Process, and Technology</vt:lpstr>
      <vt:lpstr>Slide 10</vt:lpstr>
      <vt:lpstr>No single approach to findability will solve the problem</vt:lpstr>
      <vt:lpstr>Info-Tech Research Group Helps IT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Find-info-in-the-enterprise-SB-Sample-flash.pptx</dc:title>
  <dc:creator/>
  <cp:lastModifiedBy/>
  <cp:revision>1</cp:revision>
  <dcterms:created xsi:type="dcterms:W3CDTF">2012-11-29T21:34:51Z</dcterms:created>
  <dcterms:modified xsi:type="dcterms:W3CDTF">2012-11-29T21:36:33Z</dcterms:modified>
</cp:coreProperties>
</file>