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charts/chart5.xml" ContentType="application/vnd.openxmlformats-officedocument.drawingml.chart+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4"/>
  </p:notesMasterIdLst>
  <p:handoutMasterIdLst>
    <p:handoutMasterId r:id="rId15"/>
  </p:handoutMasterIdLst>
  <p:sldIdLst>
    <p:sldId id="256" r:id="rId2"/>
    <p:sldId id="289" r:id="rId3"/>
    <p:sldId id="443" r:id="rId4"/>
    <p:sldId id="288" r:id="rId5"/>
    <p:sldId id="361" r:id="rId6"/>
    <p:sldId id="384" r:id="rId7"/>
    <p:sldId id="360" r:id="rId8"/>
    <p:sldId id="342" r:id="rId9"/>
    <p:sldId id="381" r:id="rId10"/>
    <p:sldId id="397" r:id="rId11"/>
    <p:sldId id="398" r:id="rId12"/>
    <p:sldId id="444" r:id="rId13"/>
  </p:sldIdLst>
  <p:sldSz cx="9144000" cy="6858000" type="screen4x3"/>
  <p:notesSz cx="6858000" cy="9144000"/>
  <p:custDataLst>
    <p:tags r:id="rId1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7455"/>
    <a:srgbClr val="902E2E"/>
    <a:srgbClr val="A50021"/>
    <a:srgbClr val="D17D08"/>
    <a:srgbClr val="F69B22"/>
    <a:srgbClr val="7FAC85"/>
    <a:srgbClr val="FAC176"/>
    <a:srgbClr val="C4D7E6"/>
    <a:srgbClr val="A1C0D7"/>
    <a:srgbClr val="FDE6C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31" autoAdjust="0"/>
    <p:restoredTop sz="65479" autoAdjust="0"/>
  </p:normalViewPr>
  <p:slideViewPr>
    <p:cSldViewPr snapToObjects="1">
      <p:cViewPr>
        <p:scale>
          <a:sx n="100" d="100"/>
          <a:sy n="100" d="100"/>
        </p:scale>
        <p:origin x="-894" y="-282"/>
      </p:cViewPr>
      <p:guideLst>
        <p:guide orient="horz"/>
        <p:guide pos="1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318"/>
    </p:cViewPr>
  </p:sorterViewPr>
  <p:notesViewPr>
    <p:cSldViewPr snapToObjects="1">
      <p:cViewPr varScale="1">
        <p:scale>
          <a:sx n="69" d="100"/>
          <a:sy n="69" d="100"/>
        </p:scale>
        <p:origin x="-2484" y="-11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battista\My%20Documents\SharePoint%20Drafts\BYOD%20-%20Raw%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battista\My%20Documents\SharePoint%20Drafts\BYOD%20-%20Data%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9"/>
  <c:chart>
    <c:autoTitleDeleted val="1"/>
    <c:plotArea>
      <c:layout/>
      <c:pieChart>
        <c:varyColors val="1"/>
        <c:ser>
          <c:idx val="0"/>
          <c:order val="0"/>
          <c:tx>
            <c:strRef>
              <c:f>Sheet1!$B$1</c:f>
              <c:strCache>
                <c:ptCount val="1"/>
                <c:pt idx="0">
                  <c:v>Column1</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idx val="0"/>
            <c:spPr>
              <a:gradFill>
                <a:gsLst>
                  <a:gs pos="0">
                    <a:srgbClr val="D17D08"/>
                  </a:gs>
                  <a:gs pos="100000">
                    <a:srgbClr val="985906"/>
                  </a:gs>
                </a:gsLst>
                <a:lin ang="5400000" scaled="0"/>
              </a:gradFill>
            </c:spPr>
          </c:dPt>
          <c:dPt>
            <c:idx val="1"/>
            <c:spPr>
              <a:gradFill>
                <a:gsLst>
                  <a:gs pos="0">
                    <a:srgbClr val="243F54">
                      <a:lumMod val="50000"/>
                    </a:srgbClr>
                  </a:gs>
                  <a:gs pos="100000">
                    <a:schemeClr val="accent1">
                      <a:lumMod val="75000"/>
                    </a:schemeClr>
                  </a:gs>
                </a:gsLst>
                <a:lin ang="5400000" scaled="0"/>
              </a:gradFill>
            </c:spPr>
          </c:dPt>
          <c:cat>
            <c:strRef>
              <c:f>Sheet1!$A$2:$A$3</c:f>
              <c:strCache>
                <c:ptCount val="2"/>
                <c:pt idx="0">
                  <c:v>1st Qtr</c:v>
                </c:pt>
                <c:pt idx="1">
                  <c:v>2nd Qtr</c:v>
                </c:pt>
              </c:strCache>
            </c:strRef>
          </c:cat>
          <c:val>
            <c:numRef>
              <c:f>Sheet1!$B$2:$B$3</c:f>
              <c:numCache>
                <c:formatCode>General</c:formatCode>
                <c:ptCount val="2"/>
                <c:pt idx="0">
                  <c:v>88.9</c:v>
                </c:pt>
                <c:pt idx="1">
                  <c:v>11.1</c:v>
                </c:pt>
              </c:numCache>
            </c:numRef>
          </c:val>
        </c:ser>
        <c:firstSliceAng val="0"/>
      </c:pie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9"/>
  <c:chart>
    <c:autoTitleDeleted val="1"/>
    <c:plotArea>
      <c:layout/>
      <c:pieChart>
        <c:varyColors val="1"/>
        <c:ser>
          <c:idx val="0"/>
          <c:order val="0"/>
          <c:tx>
            <c:strRef>
              <c:f>Sheet1!$B$1</c:f>
              <c:strCache>
                <c:ptCount val="1"/>
                <c:pt idx="0">
                  <c:v>Column1</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idx val="0"/>
            <c:spPr>
              <a:gradFill>
                <a:gsLst>
                  <a:gs pos="0">
                    <a:srgbClr val="D17D08"/>
                  </a:gs>
                  <a:gs pos="100000">
                    <a:srgbClr val="985906"/>
                  </a:gs>
                </a:gsLst>
                <a:lin ang="5400000" scaled="0"/>
              </a:gradFill>
            </c:spPr>
          </c:dPt>
          <c:dPt>
            <c:idx val="1"/>
            <c:spPr>
              <a:gradFill>
                <a:gsLst>
                  <a:gs pos="0">
                    <a:srgbClr val="243F54">
                      <a:lumMod val="50000"/>
                    </a:srgbClr>
                  </a:gs>
                  <a:gs pos="100000">
                    <a:schemeClr val="accent1">
                      <a:lumMod val="75000"/>
                    </a:schemeClr>
                  </a:gs>
                </a:gsLst>
                <a:lin ang="5400000" scaled="0"/>
              </a:gradFill>
            </c:spPr>
          </c:dPt>
          <c:cat>
            <c:strRef>
              <c:f>Sheet1!$A$2:$A$3</c:f>
              <c:strCache>
                <c:ptCount val="2"/>
                <c:pt idx="0">
                  <c:v>1st Qtr</c:v>
                </c:pt>
                <c:pt idx="1">
                  <c:v>2nd Qtr</c:v>
                </c:pt>
              </c:strCache>
            </c:strRef>
          </c:cat>
          <c:val>
            <c:numRef>
              <c:f>Sheet1!$B$2:$B$3</c:f>
              <c:numCache>
                <c:formatCode>General</c:formatCode>
                <c:ptCount val="2"/>
                <c:pt idx="0">
                  <c:v>55.9</c:v>
                </c:pt>
                <c:pt idx="1">
                  <c:v>44.1</c:v>
                </c:pt>
              </c:numCache>
            </c:numRef>
          </c:val>
        </c:ser>
        <c:firstSliceAng val="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9"/>
  <c:chart>
    <c:autoTitleDeleted val="1"/>
    <c:plotArea>
      <c:layout/>
      <c:pieChart>
        <c:varyColors val="1"/>
        <c:ser>
          <c:idx val="0"/>
          <c:order val="0"/>
          <c:tx>
            <c:strRef>
              <c:f>Sheet1!$B$1</c:f>
              <c:strCache>
                <c:ptCount val="1"/>
                <c:pt idx="0">
                  <c:v>Column1</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idx val="0"/>
            <c:spPr>
              <a:gradFill>
                <a:gsLst>
                  <a:gs pos="0">
                    <a:srgbClr val="D17D08"/>
                  </a:gs>
                  <a:gs pos="100000">
                    <a:srgbClr val="985906"/>
                  </a:gs>
                </a:gsLst>
                <a:lin ang="5400000" scaled="0"/>
              </a:gradFill>
            </c:spPr>
          </c:dPt>
          <c:dPt>
            <c:idx val="1"/>
            <c:spPr>
              <a:gradFill>
                <a:gsLst>
                  <a:gs pos="0">
                    <a:srgbClr val="243F54">
                      <a:lumMod val="50000"/>
                    </a:srgbClr>
                  </a:gs>
                  <a:gs pos="100000">
                    <a:schemeClr val="accent1">
                      <a:lumMod val="75000"/>
                    </a:schemeClr>
                  </a:gs>
                </a:gsLst>
                <a:lin ang="5400000" scaled="0"/>
              </a:gradFill>
            </c:spPr>
          </c:dPt>
          <c:cat>
            <c:strRef>
              <c:f>Sheet1!$A$2:$A$3</c:f>
              <c:strCache>
                <c:ptCount val="2"/>
                <c:pt idx="0">
                  <c:v>1st Qtr</c:v>
                </c:pt>
                <c:pt idx="1">
                  <c:v>2nd Qtr</c:v>
                </c:pt>
              </c:strCache>
            </c:strRef>
          </c:cat>
          <c:val>
            <c:numRef>
              <c:f>Sheet1!$B$2:$B$3</c:f>
              <c:numCache>
                <c:formatCode>General</c:formatCode>
                <c:ptCount val="2"/>
                <c:pt idx="0">
                  <c:v>97</c:v>
                </c:pt>
                <c:pt idx="1">
                  <c:v>3</c:v>
                </c:pt>
              </c:numCache>
            </c:numRef>
          </c:val>
        </c:ser>
        <c:firstSliceAng val="0"/>
      </c:pie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none"/>
          </c:marker>
          <c:trendline>
            <c:spPr>
              <a:ln w="38100" cmpd="sng">
                <a:solidFill>
                  <a:srgbClr val="D17D08"/>
                </a:solidFill>
              </a:ln>
            </c:spPr>
            <c:trendlineType val="linear"/>
          </c:trendline>
          <c:xVal>
            <c:numRef>
              <c:f>Sheet1!$A$2:$A$129</c:f>
              <c:numCache>
                <c:formatCode>General</c:formatCode>
                <c:ptCount val="128"/>
                <c:pt idx="0">
                  <c:v>0.73333333333333295</c:v>
                </c:pt>
                <c:pt idx="2">
                  <c:v>0.4</c:v>
                </c:pt>
                <c:pt idx="3">
                  <c:v>0.60000000000000164</c:v>
                </c:pt>
                <c:pt idx="4">
                  <c:v>0.55555555555555602</c:v>
                </c:pt>
                <c:pt idx="5">
                  <c:v>0.71111111111111103</c:v>
                </c:pt>
                <c:pt idx="6">
                  <c:v>0.68888888888889499</c:v>
                </c:pt>
                <c:pt idx="7">
                  <c:v>0.4</c:v>
                </c:pt>
                <c:pt idx="8">
                  <c:v>0.77777777777778079</c:v>
                </c:pt>
                <c:pt idx="9">
                  <c:v>0.35555555555555601</c:v>
                </c:pt>
                <c:pt idx="10">
                  <c:v>0.33333333333333298</c:v>
                </c:pt>
                <c:pt idx="11">
                  <c:v>0.44444444444444536</c:v>
                </c:pt>
                <c:pt idx="12">
                  <c:v>0.77777777777778079</c:v>
                </c:pt>
                <c:pt idx="13">
                  <c:v>0.77777777777778079</c:v>
                </c:pt>
                <c:pt idx="14">
                  <c:v>0.88888888888889173</c:v>
                </c:pt>
                <c:pt idx="15">
                  <c:v>0.57777777777777795</c:v>
                </c:pt>
                <c:pt idx="16">
                  <c:v>0.93333333333333302</c:v>
                </c:pt>
                <c:pt idx="19">
                  <c:v>0.42222222222222416</c:v>
                </c:pt>
                <c:pt idx="20">
                  <c:v>0.55555555555555602</c:v>
                </c:pt>
                <c:pt idx="21">
                  <c:v>0.86666666666666703</c:v>
                </c:pt>
                <c:pt idx="22">
                  <c:v>0.4</c:v>
                </c:pt>
                <c:pt idx="23">
                  <c:v>0.77777777777778079</c:v>
                </c:pt>
                <c:pt idx="24">
                  <c:v>0.33333333333333298</c:v>
                </c:pt>
                <c:pt idx="26">
                  <c:v>0.91111111111111098</c:v>
                </c:pt>
                <c:pt idx="27">
                  <c:v>0.31111111111111101</c:v>
                </c:pt>
                <c:pt idx="28">
                  <c:v>0.82222222222222197</c:v>
                </c:pt>
                <c:pt idx="29">
                  <c:v>0.4</c:v>
                </c:pt>
                <c:pt idx="30">
                  <c:v>0.44444444444444536</c:v>
                </c:pt>
                <c:pt idx="31">
                  <c:v>0.62222222222222201</c:v>
                </c:pt>
                <c:pt idx="32">
                  <c:v>0.42222222222222416</c:v>
                </c:pt>
                <c:pt idx="33">
                  <c:v>0</c:v>
                </c:pt>
                <c:pt idx="34">
                  <c:v>0.75555555555555765</c:v>
                </c:pt>
                <c:pt idx="35">
                  <c:v>0.73333333333333295</c:v>
                </c:pt>
                <c:pt idx="36">
                  <c:v>0.75555555555555765</c:v>
                </c:pt>
                <c:pt idx="37">
                  <c:v>0.71111111111111103</c:v>
                </c:pt>
                <c:pt idx="38">
                  <c:v>0.53333333333333299</c:v>
                </c:pt>
                <c:pt idx="39">
                  <c:v>0.68888888888889499</c:v>
                </c:pt>
                <c:pt idx="40">
                  <c:v>0.66666666666666863</c:v>
                </c:pt>
                <c:pt idx="43">
                  <c:v>0.75555555555555765</c:v>
                </c:pt>
                <c:pt idx="44">
                  <c:v>0.64444444444445004</c:v>
                </c:pt>
                <c:pt idx="45">
                  <c:v>0.66666666666666863</c:v>
                </c:pt>
                <c:pt idx="47">
                  <c:v>0.2</c:v>
                </c:pt>
                <c:pt idx="48">
                  <c:v>0.57777777777777795</c:v>
                </c:pt>
                <c:pt idx="49">
                  <c:v>0.46666666666666934</c:v>
                </c:pt>
                <c:pt idx="50">
                  <c:v>0.64444444444445004</c:v>
                </c:pt>
                <c:pt idx="51">
                  <c:v>0.77777777777778079</c:v>
                </c:pt>
                <c:pt idx="52">
                  <c:v>0.55555555555555602</c:v>
                </c:pt>
                <c:pt idx="53">
                  <c:v>0.73333333333333295</c:v>
                </c:pt>
                <c:pt idx="55">
                  <c:v>0.64444444444445004</c:v>
                </c:pt>
                <c:pt idx="57">
                  <c:v>0.86666666666666703</c:v>
                </c:pt>
                <c:pt idx="58">
                  <c:v>0.53333333333333299</c:v>
                </c:pt>
                <c:pt idx="59">
                  <c:v>0.4</c:v>
                </c:pt>
                <c:pt idx="60">
                  <c:v>0.57777777777777795</c:v>
                </c:pt>
                <c:pt idx="61">
                  <c:v>0.55555555555555602</c:v>
                </c:pt>
                <c:pt idx="63">
                  <c:v>0.84444444444444833</c:v>
                </c:pt>
                <c:pt idx="64">
                  <c:v>0.86666666666666703</c:v>
                </c:pt>
                <c:pt idx="65">
                  <c:v>2.2222222222222292E-2</c:v>
                </c:pt>
                <c:pt idx="66">
                  <c:v>0.91111111111111098</c:v>
                </c:pt>
                <c:pt idx="67">
                  <c:v>0.75555555555555765</c:v>
                </c:pt>
                <c:pt idx="68">
                  <c:v>0.53333333333333299</c:v>
                </c:pt>
                <c:pt idx="69">
                  <c:v>0.66666666666666863</c:v>
                </c:pt>
                <c:pt idx="70">
                  <c:v>0.57777777777777795</c:v>
                </c:pt>
                <c:pt idx="71">
                  <c:v>0.42222222222222416</c:v>
                </c:pt>
                <c:pt idx="72">
                  <c:v>0.4</c:v>
                </c:pt>
                <c:pt idx="73">
                  <c:v>0.86666666666666703</c:v>
                </c:pt>
                <c:pt idx="74">
                  <c:v>0.46666666666666934</c:v>
                </c:pt>
                <c:pt idx="75">
                  <c:v>0.26666666666666738</c:v>
                </c:pt>
                <c:pt idx="76">
                  <c:v>0.73333333333333295</c:v>
                </c:pt>
                <c:pt idx="78">
                  <c:v>0.62222222222222201</c:v>
                </c:pt>
                <c:pt idx="79">
                  <c:v>0.75555555555555765</c:v>
                </c:pt>
                <c:pt idx="80">
                  <c:v>0.28888888888889369</c:v>
                </c:pt>
                <c:pt idx="81">
                  <c:v>0.8</c:v>
                </c:pt>
                <c:pt idx="82">
                  <c:v>0.48888888888889509</c:v>
                </c:pt>
                <c:pt idx="83">
                  <c:v>0.48888888888889509</c:v>
                </c:pt>
                <c:pt idx="84">
                  <c:v>0.71111111111111103</c:v>
                </c:pt>
                <c:pt idx="86">
                  <c:v>0.37777777777778204</c:v>
                </c:pt>
                <c:pt idx="87">
                  <c:v>0.4</c:v>
                </c:pt>
                <c:pt idx="88">
                  <c:v>0.84444444444444833</c:v>
                </c:pt>
                <c:pt idx="89">
                  <c:v>0.66666666666666863</c:v>
                </c:pt>
                <c:pt idx="90">
                  <c:v>0.62222222222222201</c:v>
                </c:pt>
                <c:pt idx="91">
                  <c:v>0.66666666666666863</c:v>
                </c:pt>
                <c:pt idx="92">
                  <c:v>0.57777777777777795</c:v>
                </c:pt>
                <c:pt idx="93">
                  <c:v>0.68888888888889499</c:v>
                </c:pt>
                <c:pt idx="94">
                  <c:v>0.46666666666666934</c:v>
                </c:pt>
                <c:pt idx="95">
                  <c:v>0.51111111111111096</c:v>
                </c:pt>
                <c:pt idx="96">
                  <c:v>0.46666666666666934</c:v>
                </c:pt>
                <c:pt idx="97">
                  <c:v>0.77777777777778079</c:v>
                </c:pt>
                <c:pt idx="98">
                  <c:v>0.75555555555555765</c:v>
                </c:pt>
                <c:pt idx="99">
                  <c:v>0.37777777777778204</c:v>
                </c:pt>
                <c:pt idx="100">
                  <c:v>0.66666666666666863</c:v>
                </c:pt>
                <c:pt idx="101">
                  <c:v>0.53333333333333299</c:v>
                </c:pt>
                <c:pt idx="102">
                  <c:v>0.53333333333333299</c:v>
                </c:pt>
                <c:pt idx="103">
                  <c:v>0.22222222222222274</c:v>
                </c:pt>
                <c:pt idx="104">
                  <c:v>0.84444444444444833</c:v>
                </c:pt>
                <c:pt idx="105">
                  <c:v>0.8</c:v>
                </c:pt>
                <c:pt idx="106">
                  <c:v>0.51111111111111096</c:v>
                </c:pt>
                <c:pt idx="107">
                  <c:v>0.51111111111111096</c:v>
                </c:pt>
                <c:pt idx="108">
                  <c:v>0.37777777777778204</c:v>
                </c:pt>
                <c:pt idx="109">
                  <c:v>0.71111111111111103</c:v>
                </c:pt>
                <c:pt idx="110">
                  <c:v>0.62222222222222201</c:v>
                </c:pt>
                <c:pt idx="111">
                  <c:v>0.51111111111111096</c:v>
                </c:pt>
                <c:pt idx="112">
                  <c:v>0.22222222222222274</c:v>
                </c:pt>
                <c:pt idx="113">
                  <c:v>0.8</c:v>
                </c:pt>
                <c:pt idx="114">
                  <c:v>0.77777777777778079</c:v>
                </c:pt>
                <c:pt idx="115">
                  <c:v>0.66666666666666863</c:v>
                </c:pt>
                <c:pt idx="116">
                  <c:v>0.66666666666666863</c:v>
                </c:pt>
                <c:pt idx="117">
                  <c:v>0.71111111111111103</c:v>
                </c:pt>
                <c:pt idx="118">
                  <c:v>0.62222222222222201</c:v>
                </c:pt>
                <c:pt idx="119">
                  <c:v>0.8</c:v>
                </c:pt>
                <c:pt idx="120">
                  <c:v>0.8</c:v>
                </c:pt>
                <c:pt idx="121">
                  <c:v>0.64444444444445004</c:v>
                </c:pt>
                <c:pt idx="122">
                  <c:v>0.37777777777778204</c:v>
                </c:pt>
                <c:pt idx="123">
                  <c:v>0.77777777777778079</c:v>
                </c:pt>
                <c:pt idx="124">
                  <c:v>0.44444444444444536</c:v>
                </c:pt>
                <c:pt idx="125">
                  <c:v>0.48888888888889509</c:v>
                </c:pt>
                <c:pt idx="126">
                  <c:v>0.53333333333333299</c:v>
                </c:pt>
                <c:pt idx="127">
                  <c:v>0.4</c:v>
                </c:pt>
              </c:numCache>
            </c:numRef>
          </c:xVal>
          <c:yVal>
            <c:numRef>
              <c:f>Sheet1!$B$2:$B$129</c:f>
              <c:numCache>
                <c:formatCode>General</c:formatCode>
                <c:ptCount val="128"/>
                <c:pt idx="0">
                  <c:v>0.67500000000000604</c:v>
                </c:pt>
                <c:pt idx="2">
                  <c:v>0.4</c:v>
                </c:pt>
                <c:pt idx="3">
                  <c:v>0.47500000000000031</c:v>
                </c:pt>
                <c:pt idx="4">
                  <c:v>0.62500000000000433</c:v>
                </c:pt>
                <c:pt idx="5">
                  <c:v>0.87500000000000433</c:v>
                </c:pt>
                <c:pt idx="6">
                  <c:v>0.65000000000000469</c:v>
                </c:pt>
                <c:pt idx="7">
                  <c:v>0.4</c:v>
                </c:pt>
                <c:pt idx="8">
                  <c:v>0.55000000000000004</c:v>
                </c:pt>
                <c:pt idx="9">
                  <c:v>0.32500000000000234</c:v>
                </c:pt>
                <c:pt idx="10">
                  <c:v>0.62500000000000433</c:v>
                </c:pt>
                <c:pt idx="11">
                  <c:v>0.30000000000000032</c:v>
                </c:pt>
                <c:pt idx="12">
                  <c:v>0.8</c:v>
                </c:pt>
                <c:pt idx="13">
                  <c:v>0.5</c:v>
                </c:pt>
                <c:pt idx="14">
                  <c:v>0.5</c:v>
                </c:pt>
                <c:pt idx="15">
                  <c:v>0.67500000000000604</c:v>
                </c:pt>
                <c:pt idx="16">
                  <c:v>0.9</c:v>
                </c:pt>
                <c:pt idx="19">
                  <c:v>0.55000000000000004</c:v>
                </c:pt>
                <c:pt idx="20">
                  <c:v>0.62500000000000433</c:v>
                </c:pt>
                <c:pt idx="21">
                  <c:v>0.52500000000000002</c:v>
                </c:pt>
                <c:pt idx="22">
                  <c:v>0.4</c:v>
                </c:pt>
                <c:pt idx="23">
                  <c:v>0.7750000000000028</c:v>
                </c:pt>
                <c:pt idx="24">
                  <c:v>0.87500000000000433</c:v>
                </c:pt>
                <c:pt idx="26">
                  <c:v>0.2</c:v>
                </c:pt>
                <c:pt idx="27">
                  <c:v>0.57500000000000095</c:v>
                </c:pt>
                <c:pt idx="28">
                  <c:v>0.72500000000000164</c:v>
                </c:pt>
                <c:pt idx="29">
                  <c:v>0.5</c:v>
                </c:pt>
                <c:pt idx="30">
                  <c:v>0.4</c:v>
                </c:pt>
                <c:pt idx="31">
                  <c:v>0.62500000000000433</c:v>
                </c:pt>
                <c:pt idx="32">
                  <c:v>0.52500000000000002</c:v>
                </c:pt>
                <c:pt idx="33">
                  <c:v>0</c:v>
                </c:pt>
                <c:pt idx="34">
                  <c:v>0.7750000000000028</c:v>
                </c:pt>
                <c:pt idx="35">
                  <c:v>0.75000000000000433</c:v>
                </c:pt>
                <c:pt idx="36">
                  <c:v>0.85000000000000164</c:v>
                </c:pt>
                <c:pt idx="37">
                  <c:v>0.72500000000000164</c:v>
                </c:pt>
                <c:pt idx="38">
                  <c:v>0.87500000000000433</c:v>
                </c:pt>
                <c:pt idx="39">
                  <c:v>0.35000000000000031</c:v>
                </c:pt>
                <c:pt idx="40">
                  <c:v>0.5</c:v>
                </c:pt>
                <c:pt idx="43">
                  <c:v>0.32500000000000234</c:v>
                </c:pt>
                <c:pt idx="44">
                  <c:v>0.62500000000000433</c:v>
                </c:pt>
                <c:pt idx="45">
                  <c:v>0.45</c:v>
                </c:pt>
                <c:pt idx="47">
                  <c:v>0.2</c:v>
                </c:pt>
                <c:pt idx="48">
                  <c:v>0.37500000000000216</c:v>
                </c:pt>
                <c:pt idx="49">
                  <c:v>0.57500000000000095</c:v>
                </c:pt>
                <c:pt idx="50">
                  <c:v>0.47500000000000031</c:v>
                </c:pt>
                <c:pt idx="51">
                  <c:v>0.67500000000000604</c:v>
                </c:pt>
                <c:pt idx="52">
                  <c:v>0.67500000000000604</c:v>
                </c:pt>
                <c:pt idx="53">
                  <c:v>0.70000000000000095</c:v>
                </c:pt>
                <c:pt idx="55">
                  <c:v>0.30000000000000032</c:v>
                </c:pt>
                <c:pt idx="57">
                  <c:v>0.9</c:v>
                </c:pt>
                <c:pt idx="58">
                  <c:v>0.57500000000000095</c:v>
                </c:pt>
                <c:pt idx="59">
                  <c:v>0.85000000000000164</c:v>
                </c:pt>
                <c:pt idx="60">
                  <c:v>0.72500000000000164</c:v>
                </c:pt>
                <c:pt idx="61">
                  <c:v>0.4</c:v>
                </c:pt>
                <c:pt idx="63">
                  <c:v>0.47500000000000031</c:v>
                </c:pt>
                <c:pt idx="64">
                  <c:v>0.55000000000000004</c:v>
                </c:pt>
                <c:pt idx="66">
                  <c:v>0.47500000000000031</c:v>
                </c:pt>
                <c:pt idx="67">
                  <c:v>0.65000000000000469</c:v>
                </c:pt>
                <c:pt idx="68">
                  <c:v>0.52500000000000002</c:v>
                </c:pt>
                <c:pt idx="69">
                  <c:v>0.87500000000000433</c:v>
                </c:pt>
                <c:pt idx="70">
                  <c:v>0.70000000000000095</c:v>
                </c:pt>
                <c:pt idx="71">
                  <c:v>0.55000000000000004</c:v>
                </c:pt>
                <c:pt idx="72">
                  <c:v>0.62500000000000433</c:v>
                </c:pt>
                <c:pt idx="73">
                  <c:v>0.65000000000000469</c:v>
                </c:pt>
                <c:pt idx="74">
                  <c:v>0.62500000000000433</c:v>
                </c:pt>
                <c:pt idx="75">
                  <c:v>0.2</c:v>
                </c:pt>
                <c:pt idx="76">
                  <c:v>0.87500000000000433</c:v>
                </c:pt>
                <c:pt idx="78">
                  <c:v>0.92500000000000004</c:v>
                </c:pt>
                <c:pt idx="79">
                  <c:v>0.85000000000000164</c:v>
                </c:pt>
                <c:pt idx="80">
                  <c:v>0.82500000000000095</c:v>
                </c:pt>
                <c:pt idx="81">
                  <c:v>0.60000000000000164</c:v>
                </c:pt>
                <c:pt idx="82">
                  <c:v>0.75000000000000433</c:v>
                </c:pt>
                <c:pt idx="83">
                  <c:v>0.85000000000000164</c:v>
                </c:pt>
                <c:pt idx="84">
                  <c:v>0.5</c:v>
                </c:pt>
                <c:pt idx="86">
                  <c:v>0.72500000000000164</c:v>
                </c:pt>
                <c:pt idx="87">
                  <c:v>0.67500000000000604</c:v>
                </c:pt>
                <c:pt idx="88">
                  <c:v>0.8</c:v>
                </c:pt>
                <c:pt idx="89">
                  <c:v>0.65000000000000469</c:v>
                </c:pt>
                <c:pt idx="90">
                  <c:v>0.55000000000000004</c:v>
                </c:pt>
                <c:pt idx="91">
                  <c:v>0.45</c:v>
                </c:pt>
                <c:pt idx="92">
                  <c:v>0.67500000000000604</c:v>
                </c:pt>
                <c:pt idx="93">
                  <c:v>0.65000000000000469</c:v>
                </c:pt>
                <c:pt idx="94">
                  <c:v>0.35000000000000031</c:v>
                </c:pt>
                <c:pt idx="95">
                  <c:v>0.82500000000000095</c:v>
                </c:pt>
                <c:pt idx="96">
                  <c:v>0.5</c:v>
                </c:pt>
                <c:pt idx="97">
                  <c:v>0.35000000000000031</c:v>
                </c:pt>
                <c:pt idx="98">
                  <c:v>0.32500000000000234</c:v>
                </c:pt>
                <c:pt idx="99">
                  <c:v>0.4</c:v>
                </c:pt>
                <c:pt idx="100">
                  <c:v>0.7750000000000028</c:v>
                </c:pt>
                <c:pt idx="101">
                  <c:v>0.25</c:v>
                </c:pt>
                <c:pt idx="102">
                  <c:v>0.7750000000000028</c:v>
                </c:pt>
                <c:pt idx="103">
                  <c:v>0.5</c:v>
                </c:pt>
                <c:pt idx="104">
                  <c:v>0.82500000000000095</c:v>
                </c:pt>
                <c:pt idx="105">
                  <c:v>0.30000000000000032</c:v>
                </c:pt>
                <c:pt idx="106">
                  <c:v>0.30000000000000032</c:v>
                </c:pt>
                <c:pt idx="107">
                  <c:v>0.45</c:v>
                </c:pt>
                <c:pt idx="108">
                  <c:v>0.65000000000000469</c:v>
                </c:pt>
                <c:pt idx="109">
                  <c:v>0.60000000000000164</c:v>
                </c:pt>
                <c:pt idx="110">
                  <c:v>0.22500000000000051</c:v>
                </c:pt>
                <c:pt idx="111">
                  <c:v>0.8</c:v>
                </c:pt>
                <c:pt idx="113">
                  <c:v>0.125</c:v>
                </c:pt>
                <c:pt idx="114">
                  <c:v>0.47500000000000031</c:v>
                </c:pt>
                <c:pt idx="115">
                  <c:v>0.5</c:v>
                </c:pt>
                <c:pt idx="116">
                  <c:v>0.47500000000000031</c:v>
                </c:pt>
                <c:pt idx="117">
                  <c:v>0.57500000000000095</c:v>
                </c:pt>
                <c:pt idx="118">
                  <c:v>0.65000000000000469</c:v>
                </c:pt>
                <c:pt idx="119">
                  <c:v>0.32500000000000234</c:v>
                </c:pt>
                <c:pt idx="120">
                  <c:v>0.70000000000000095</c:v>
                </c:pt>
                <c:pt idx="121">
                  <c:v>0.87500000000000433</c:v>
                </c:pt>
                <c:pt idx="122">
                  <c:v>0.35000000000000031</c:v>
                </c:pt>
                <c:pt idx="123">
                  <c:v>0.57500000000000095</c:v>
                </c:pt>
                <c:pt idx="124">
                  <c:v>0.60000000000000164</c:v>
                </c:pt>
                <c:pt idx="125">
                  <c:v>0.82500000000000095</c:v>
                </c:pt>
                <c:pt idx="126">
                  <c:v>0.57500000000000095</c:v>
                </c:pt>
                <c:pt idx="127">
                  <c:v>0.42500000000000032</c:v>
                </c:pt>
              </c:numCache>
            </c:numRef>
          </c:yVal>
        </c:ser>
        <c:axId val="101792768"/>
        <c:axId val="101835520"/>
      </c:scatterChart>
      <c:valAx>
        <c:axId val="101792768"/>
        <c:scaling>
          <c:orientation val="minMax"/>
        </c:scaling>
        <c:axPos val="b"/>
        <c:majorGridlines/>
        <c:title>
          <c:tx>
            <c:rich>
              <a:bodyPr/>
              <a:lstStyle/>
              <a:p>
                <a:pPr>
                  <a:defRPr sz="1200"/>
                </a:pPr>
                <a:r>
                  <a:rPr lang="en-US" sz="1200" dirty="0" smtClean="0"/>
                  <a:t>Concern</a:t>
                </a:r>
                <a:r>
                  <a:rPr lang="en-US" sz="1200" baseline="0" dirty="0" smtClean="0"/>
                  <a:t> With BYOD</a:t>
                </a:r>
                <a:endParaRPr lang="en-US" sz="1200" dirty="0"/>
              </a:p>
            </c:rich>
          </c:tx>
          <c:layout/>
        </c:title>
        <c:numFmt formatCode="General" sourceLinked="1"/>
        <c:tickLblPos val="nextTo"/>
        <c:txPr>
          <a:bodyPr/>
          <a:lstStyle/>
          <a:p>
            <a:pPr>
              <a:defRPr sz="1200"/>
            </a:pPr>
            <a:endParaRPr lang="en-US"/>
          </a:p>
        </c:txPr>
        <c:crossAx val="101835520"/>
        <c:crosses val="autoZero"/>
        <c:crossBetween val="midCat"/>
      </c:valAx>
      <c:valAx>
        <c:axId val="101835520"/>
        <c:scaling>
          <c:orientation val="minMax"/>
        </c:scaling>
        <c:axPos val="l"/>
        <c:majorGridlines/>
        <c:title>
          <c:tx>
            <c:rich>
              <a:bodyPr/>
              <a:lstStyle/>
              <a:p>
                <a:pPr>
                  <a:defRPr sz="1200"/>
                </a:pPr>
                <a:r>
                  <a:rPr lang="en-US" sz="1200" dirty="0" smtClean="0"/>
                  <a:t>Success With BYOD</a:t>
                </a:r>
                <a:endParaRPr lang="en-US" sz="1200" dirty="0"/>
              </a:p>
            </c:rich>
          </c:tx>
          <c:layout>
            <c:manualLayout>
              <c:xMode val="edge"/>
              <c:yMode val="edge"/>
              <c:x val="1.6660475224975161E-2"/>
              <c:y val="0.12740312840122173"/>
            </c:manualLayout>
          </c:layout>
        </c:title>
        <c:numFmt formatCode="General" sourceLinked="1"/>
        <c:tickLblPos val="nextTo"/>
        <c:txPr>
          <a:bodyPr/>
          <a:lstStyle/>
          <a:p>
            <a:pPr>
              <a:defRPr sz="1200"/>
            </a:pPr>
            <a:endParaRPr lang="en-US"/>
          </a:p>
        </c:txPr>
        <c:crossAx val="101792768"/>
        <c:crosses val="autoZero"/>
        <c:crossBetween val="midCat"/>
        <c:majorUnit val="0.2"/>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cat>
            <c:strRef>
              <c:f>Sheet1!$D$33:$D$40</c:f>
              <c:strCache>
                <c:ptCount val="8"/>
                <c:pt idx="0">
                  <c:v>Data leakage</c:v>
                </c:pt>
                <c:pt idx="1">
                  <c:v>Separation of personal data</c:v>
                </c:pt>
                <c:pt idx="2">
                  <c:v>Complexity of mgmt</c:v>
                </c:pt>
                <c:pt idx="3">
                  <c:v>Security risks</c:v>
                </c:pt>
                <c:pt idx="4">
                  <c:v>Transition difficulties</c:v>
                </c:pt>
                <c:pt idx="5">
                  <c:v>App access</c:v>
                </c:pt>
                <c:pt idx="6">
                  <c:v>Budget / financial</c:v>
                </c:pt>
                <c:pt idx="7">
                  <c:v>Resistance from employees</c:v>
                </c:pt>
              </c:strCache>
            </c:strRef>
          </c:cat>
          <c:val>
            <c:numRef>
              <c:f>Sheet1!$E$33:$E$40</c:f>
              <c:numCache>
                <c:formatCode>General</c:formatCode>
                <c:ptCount val="8"/>
                <c:pt idx="0">
                  <c:v>4.6199999999999957</c:v>
                </c:pt>
                <c:pt idx="1">
                  <c:v>4.4700000000000024</c:v>
                </c:pt>
                <c:pt idx="2">
                  <c:v>4.46</c:v>
                </c:pt>
                <c:pt idx="3">
                  <c:v>4.4300000000000024</c:v>
                </c:pt>
                <c:pt idx="4">
                  <c:v>3.74</c:v>
                </c:pt>
                <c:pt idx="5">
                  <c:v>3.38</c:v>
                </c:pt>
                <c:pt idx="6">
                  <c:v>3.21</c:v>
                </c:pt>
                <c:pt idx="7">
                  <c:v>2.98</c:v>
                </c:pt>
              </c:numCache>
            </c:numRef>
          </c:val>
        </c:ser>
        <c:axId val="101851136"/>
        <c:axId val="101852672"/>
      </c:barChart>
      <c:catAx>
        <c:axId val="101851136"/>
        <c:scaling>
          <c:orientation val="minMax"/>
        </c:scaling>
        <c:axPos val="l"/>
        <c:tickLblPos val="nextTo"/>
        <c:txPr>
          <a:bodyPr/>
          <a:lstStyle/>
          <a:p>
            <a:pPr>
              <a:defRPr sz="1200"/>
            </a:pPr>
            <a:endParaRPr lang="en-US"/>
          </a:p>
        </c:txPr>
        <c:crossAx val="101852672"/>
        <c:crosses val="autoZero"/>
        <c:auto val="1"/>
        <c:lblAlgn val="ctr"/>
        <c:lblOffset val="100"/>
      </c:catAx>
      <c:valAx>
        <c:axId val="101852672"/>
        <c:scaling>
          <c:orientation val="minMax"/>
          <c:max val="6"/>
        </c:scaling>
        <c:axPos val="b"/>
        <c:majorGridlines/>
        <c:numFmt formatCode="General" sourceLinked="1"/>
        <c:tickLblPos val="nextTo"/>
        <c:txPr>
          <a:bodyPr/>
          <a:lstStyle/>
          <a:p>
            <a:pPr>
              <a:defRPr sz="1200"/>
            </a:pPr>
            <a:endParaRPr lang="en-US"/>
          </a:p>
        </c:txPr>
        <c:crossAx val="101851136"/>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0B9C36-03F4-41DF-9FFD-B4483F722394}" type="datetimeFigureOut">
              <a:rPr lang="en-CA" smtClean="0"/>
              <a:pPr/>
              <a:t>02/10/2012</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xmlns="" val="336225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xmlns="" val="1787783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xmlns="" val="151752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a:off x="0" y="6051734"/>
            <a:ext cx="9144000" cy="806266"/>
          </a:xfrm>
          <a:prstGeom prst="rect">
            <a:avLst/>
          </a:prstGeom>
          <a:noFill/>
          <a:ln w="9525">
            <a:noFill/>
            <a:miter lim="800000"/>
            <a:headEnd/>
            <a:tailEnd/>
          </a:ln>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algn="l"/>
            <a:r>
              <a:rPr lang="en-CA" sz="1400" b="1" dirty="0" smtClean="0"/>
              <a:t>What’s in</a:t>
            </a:r>
            <a:r>
              <a:rPr lang="en-CA" sz="1400" b="1" baseline="0" dirty="0" smtClean="0"/>
              <a:t> this Section:</a:t>
            </a:r>
            <a:endParaRPr lang="en-CA" sz="1400" b="1" dirty="0"/>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algn="l"/>
            <a:r>
              <a:rPr lang="en-CA" sz="1400" b="1" dirty="0" smtClean="0"/>
              <a:t>Sections:</a:t>
            </a:r>
            <a:endParaRPr lang="en-CA" sz="1400" b="1"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a:t>
            </a:r>
            <a:r>
              <a:rPr lang="en-CA" sz="1000" baseline="0" dirty="0" smtClean="0"/>
              <a:t> Research Group</a:t>
            </a:r>
            <a:endParaRPr lang="en-CA" sz="1000" dirty="0"/>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0" algn="l"/>
            <a:fld id="{FF20F8B6-5AB9-41C4-A82C-4155E8A92B2C}" type="slidenum">
              <a:rPr lang="en-CA" sz="1000" smtClean="0"/>
              <a:pPr marL="179388" indent="0" algn="l"/>
              <a:t>‹#›</a:t>
            </a:fld>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2" r:id="rId7"/>
    <p:sldLayoutId id="2147483680" r:id="rId8"/>
    <p:sldLayoutId id="2147483696" r:id="rId9"/>
    <p:sldLayoutId id="2147483677" r:id="rId10"/>
    <p:sldLayoutId id="2147483667" r:id="rId11"/>
    <p:sldLayoutId id="2147483684" r:id="rId12"/>
    <p:sldLayoutId id="2147483700" r:id="rId13"/>
    <p:sldLayoutId id="2147483683" r:id="rId14"/>
    <p:sldLayoutId id="2147483714" r:id="rId15"/>
    <p:sldLayoutId id="2147483694" r:id="rId16"/>
    <p:sldLayoutId id="2147483702"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transition-to-byod-and-beyon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43.xml"/><Relationship Id="rId7" Type="http://schemas.openxmlformats.org/officeDocument/2006/relationships/notesSlide" Target="../notesSlides/notesSlide10.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4.xml"/><Relationship Id="rId5" Type="http://schemas.openxmlformats.org/officeDocument/2006/relationships/tags" Target="../tags/tag45.xml"/><Relationship Id="rId10" Type="http://schemas.openxmlformats.org/officeDocument/2006/relationships/image" Target="../media/image4.gif"/><Relationship Id="rId4" Type="http://schemas.openxmlformats.org/officeDocument/2006/relationships/tags" Target="../tags/tag44.xml"/><Relationship Id="rId9" Type="http://schemas.openxmlformats.org/officeDocument/2006/relationships/hyperlink" Target="http://www.infotech.com/research/ss/it-transition-to-byod-and-beyond"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slideLayout" Target="../slideLayouts/slideLayout4.xml"/><Relationship Id="rId3" Type="http://schemas.openxmlformats.org/officeDocument/2006/relationships/tags" Target="../tags/tag48.xml"/><Relationship Id="rId21" Type="http://schemas.openxmlformats.org/officeDocument/2006/relationships/image" Target="../media/image4.gif"/><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hyperlink" Target="http://www.infotech.com/research/ss/it-transition-to-byod-and-beyond" TargetMode="Externa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notesSlide" Target="../notesSlides/notesSlide11.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21.png"/><Relationship Id="rId4" Type="http://schemas.openxmlformats.org/officeDocument/2006/relationships/hyperlink" Target="http://www.infotech.com/research/ss/it-transition-to-byod-and-beyon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transition-to-byod-and-beyon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http://www.infotech.com/research/ss/understand-and-develop-a-mobile-management-strategy-" TargetMode="External"/><Relationship Id="rId7" Type="http://schemas.openxmlformats.org/officeDocument/2006/relationships/hyperlink" Target="http://www.infotech.com/research/ss/it-transition-to-byod-and-beyon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infotech.com/research/ss/it-vendor-landscape-mobile-device-management-suites" TargetMode="External"/><Relationship Id="rId5" Type="http://schemas.openxmlformats.org/officeDocument/2006/relationships/hyperlink" Target="http://www.infotech.com/research/ss/it-tackle-the-technology-of-consumerization" TargetMode="External"/><Relationship Id="rId4" Type="http://schemas.openxmlformats.org/officeDocument/2006/relationships/hyperlink" Target="http://www.infotech.com/research/ss/it-understand-and-manage-consumeriz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hyperlink" Target="http://www.infotech.com/research/ss/it-transition-to-byod-and-beyond"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chart" Target="../charts/char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chart" Target="../charts/char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chart" Target="../charts/chart1.xml"/><Relationship Id="rId5" Type="http://schemas.openxmlformats.org/officeDocument/2006/relationships/tags" Target="../tags/tag6.xml"/><Relationship Id="rId15" Type="http://schemas.openxmlformats.org/officeDocument/2006/relationships/image" Target="../media/image4.gif"/><Relationship Id="rId10"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slideLayout" Target="../slideLayouts/slideLayout4.xml"/><Relationship Id="rId14" Type="http://schemas.openxmlformats.org/officeDocument/2006/relationships/hyperlink" Target="http://www.infotech.com/research/ss/it-transition-to-byod-and-beyond"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hyperlink" Target="http://www.infotech.com/research/ss/it-transition-to-byod-and-beyond" TargetMode="Externa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9.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8.png"/><Relationship Id="rId17" Type="http://schemas.openxmlformats.org/officeDocument/2006/relationships/image" Target="../media/image4.gif"/><Relationship Id="rId2" Type="http://schemas.openxmlformats.org/officeDocument/2006/relationships/tags" Target="../tags/tag10.xml"/><Relationship Id="rId16" Type="http://schemas.openxmlformats.org/officeDocument/2006/relationships/hyperlink" Target="http://www.infotech.com/research/ss/it-transition-to-byod-and-beyond" TargetMode="External"/><Relationship Id="rId1" Type="http://schemas.openxmlformats.org/officeDocument/2006/relationships/vmlDrawing" Target="../drawings/vmlDrawing1.vml"/><Relationship Id="rId6" Type="http://schemas.openxmlformats.org/officeDocument/2006/relationships/tags" Target="../tags/tag14.xml"/><Relationship Id="rId11" Type="http://schemas.openxmlformats.org/officeDocument/2006/relationships/oleObject" Target="../embeddings/oleObject1.bin"/><Relationship Id="rId5" Type="http://schemas.openxmlformats.org/officeDocument/2006/relationships/tags" Target="../tags/tag13.xml"/><Relationship Id="rId15" Type="http://schemas.openxmlformats.org/officeDocument/2006/relationships/hyperlink" Target="http://www.infotech.com/research/ss/it-develop-a-byoc-strategy-to-move-from-asset-to-service-management" TargetMode="External"/><Relationship Id="rId10" Type="http://schemas.openxmlformats.org/officeDocument/2006/relationships/notesSlide" Target="../notesSlides/notesSlide7.xml"/><Relationship Id="rId4" Type="http://schemas.openxmlformats.org/officeDocument/2006/relationships/tags" Target="../tags/tag12.xml"/><Relationship Id="rId9" Type="http://schemas.openxmlformats.org/officeDocument/2006/relationships/slideLayout" Target="../slideLayouts/slideLayout4.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13.jpeg"/><Relationship Id="rId3" Type="http://schemas.openxmlformats.org/officeDocument/2006/relationships/tags" Target="../tags/tag18.xml"/><Relationship Id="rId21" Type="http://schemas.openxmlformats.org/officeDocument/2006/relationships/slideLayout" Target="../slideLayouts/slideLayout4.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image" Target="../media/image12.jpeg"/><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11.jpeg"/><Relationship Id="rId32" Type="http://schemas.openxmlformats.org/officeDocument/2006/relationships/image" Target="../media/image4.gif"/><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oleObject" Target="../embeddings/oleObject2.bin"/><Relationship Id="rId28" Type="http://schemas.openxmlformats.org/officeDocument/2006/relationships/image" Target="../media/image15.png"/><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hyperlink" Target="http://www.infotech.com/research/ss/it-transition-to-byod-and-beyond" TargetMode="Externa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notesSlide" Target="../notesSlides/notesSlide8.xml"/><Relationship Id="rId27" Type="http://schemas.openxmlformats.org/officeDocument/2006/relationships/image" Target="../media/image14.jpeg"/><Relationship Id="rId30"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theemf.org/2012/05/30/byod-required-for-retention-bollocks/" TargetMode="External"/><Relationship Id="rId3" Type="http://schemas.openxmlformats.org/officeDocument/2006/relationships/tags" Target="../tags/tag38.xml"/><Relationship Id="rId7" Type="http://schemas.openxmlformats.org/officeDocument/2006/relationships/notesSlide" Target="../notesSlides/notesSlide9.xml"/><Relationship Id="rId12" Type="http://schemas.openxmlformats.org/officeDocument/2006/relationships/image" Target="../media/image17.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4.xml"/><Relationship Id="rId11" Type="http://schemas.openxmlformats.org/officeDocument/2006/relationships/image" Target="../media/image19.jpeg"/><Relationship Id="rId5" Type="http://schemas.openxmlformats.org/officeDocument/2006/relationships/tags" Target="../tags/tag40.xml"/><Relationship Id="rId15" Type="http://schemas.openxmlformats.org/officeDocument/2006/relationships/image" Target="../media/image4.gif"/><Relationship Id="rId10" Type="http://schemas.openxmlformats.org/officeDocument/2006/relationships/image" Target="../media/image18.png"/><Relationship Id="rId4" Type="http://schemas.openxmlformats.org/officeDocument/2006/relationships/tags" Target="../tags/tag39.xml"/><Relationship Id="rId9" Type="http://schemas.openxmlformats.org/officeDocument/2006/relationships/image" Target="../media/image16.png"/><Relationship Id="rId14" Type="http://schemas.openxmlformats.org/officeDocument/2006/relationships/hyperlink" Target="http://www.infotech.com/research/ss/it-transition-to-byod-and-beyo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Transition to BYOD… and Beyond</a:t>
            </a:r>
            <a:endParaRPr lang="en-US" dirty="0" smtClean="0"/>
          </a:p>
        </p:txBody>
      </p:sp>
      <p:sp>
        <p:nvSpPr>
          <p:cNvPr id="8" name="Text Placeholder 7"/>
          <p:cNvSpPr>
            <a:spLocks noGrp="1"/>
          </p:cNvSpPr>
          <p:nvPr>
            <p:ph type="body" sz="quarter" idx="16"/>
          </p:nvPr>
        </p:nvSpPr>
        <p:spPr/>
        <p:txBody>
          <a:bodyPr/>
          <a:lstStyle/>
          <a:p>
            <a:r>
              <a:rPr lang="en-CA" dirty="0" smtClean="0"/>
              <a:t>Adapt to BYOD and help future-proof your organization for BYOE</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1997 - 2012 Info-Tech Research Group</a:t>
              </a:r>
              <a:endParaRPr lang="en-CA" sz="800"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Consider virtual desktops to help achieve device agnosticism </a:t>
            </a:r>
            <a:endParaRPr lang="en-US" dirty="0"/>
          </a:p>
        </p:txBody>
      </p:sp>
      <p:grpSp>
        <p:nvGrpSpPr>
          <p:cNvPr id="5" name="Group 82"/>
          <p:cNvGrpSpPr/>
          <p:nvPr>
            <p:custDataLst>
              <p:tags r:id="rId1"/>
            </p:custDataLst>
          </p:nvPr>
        </p:nvGrpSpPr>
        <p:grpSpPr>
          <a:xfrm>
            <a:off x="368987" y="1335025"/>
            <a:ext cx="1903434" cy="1903434"/>
            <a:chOff x="240601" y="1916833"/>
            <a:chExt cx="1903434" cy="2844315"/>
          </a:xfrm>
        </p:grpSpPr>
        <p:sp>
          <p:nvSpPr>
            <p:cNvPr id="6" name="Oval 5"/>
            <p:cNvSpPr/>
            <p:nvPr>
              <p:custDataLst>
                <p:tags r:id="rId5"/>
              </p:custDataLst>
            </p:nvPr>
          </p:nvSpPr>
          <p:spPr>
            <a:xfrm>
              <a:off x="240601" y="1916833"/>
              <a:ext cx="1903434" cy="2844315"/>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sp>
          <p:nvSpPr>
            <p:cNvPr id="7" name="Rectangle 6"/>
            <p:cNvSpPr/>
            <p:nvPr/>
          </p:nvSpPr>
          <p:spPr>
            <a:xfrm>
              <a:off x="1067704" y="2948565"/>
              <a:ext cx="249227" cy="3724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2"/>
            <p:cNvGrpSpPr/>
            <p:nvPr/>
          </p:nvGrpSpPr>
          <p:grpSpPr>
            <a:xfrm>
              <a:off x="971847" y="4048964"/>
              <a:ext cx="440942" cy="486709"/>
              <a:chOff x="4247964" y="3527563"/>
              <a:chExt cx="658902" cy="486709"/>
            </a:xfrm>
          </p:grpSpPr>
          <p:sp>
            <p:nvSpPr>
              <p:cNvPr id="10" name="Trapezoid 9"/>
              <p:cNvSpPr/>
              <p:nvPr/>
            </p:nvSpPr>
            <p:spPr>
              <a:xfrm>
                <a:off x="4247964" y="3851599"/>
                <a:ext cx="658902" cy="162673"/>
              </a:xfrm>
              <a:prstGeom prst="trapezoid">
                <a:avLst/>
              </a:prstGeom>
              <a:solidFill>
                <a:srgbClr val="C0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13837" y="3527563"/>
                <a:ext cx="527157" cy="270703"/>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a:stCxn id="7" idx="2"/>
              <a:endCxn id="11" idx="0"/>
            </p:cNvCxnSpPr>
            <p:nvPr/>
          </p:nvCxnSpPr>
          <p:spPr>
            <a:xfrm>
              <a:off x="1192318" y="3320987"/>
              <a:ext cx="1" cy="727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80"/>
          <p:cNvGrpSpPr/>
          <p:nvPr/>
        </p:nvGrpSpPr>
        <p:grpSpPr>
          <a:xfrm>
            <a:off x="4464279" y="1335025"/>
            <a:ext cx="1907921" cy="2526023"/>
            <a:chOff x="3600141" y="2003482"/>
            <a:chExt cx="2844509" cy="3765777"/>
          </a:xfrm>
        </p:grpSpPr>
        <p:sp>
          <p:nvSpPr>
            <p:cNvPr id="13" name="Oval 12"/>
            <p:cNvSpPr/>
            <p:nvPr>
              <p:custDataLst>
                <p:tags r:id="rId4"/>
              </p:custDataLst>
            </p:nvPr>
          </p:nvSpPr>
          <p:spPr>
            <a:xfrm>
              <a:off x="3600141" y="2003482"/>
              <a:ext cx="2844509" cy="2844314"/>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grpSp>
          <p:nvGrpSpPr>
            <p:cNvPr id="14" name="Group 183"/>
            <p:cNvGrpSpPr/>
            <p:nvPr/>
          </p:nvGrpSpPr>
          <p:grpSpPr>
            <a:xfrm>
              <a:off x="4688595" y="4703782"/>
              <a:ext cx="658947" cy="1065477"/>
              <a:chOff x="1452238" y="4568873"/>
              <a:chExt cx="658902" cy="1065477"/>
            </a:xfrm>
          </p:grpSpPr>
          <p:grpSp>
            <p:nvGrpSpPr>
              <p:cNvPr id="19" name="Group 72"/>
              <p:cNvGrpSpPr/>
              <p:nvPr/>
            </p:nvGrpSpPr>
            <p:grpSpPr>
              <a:xfrm>
                <a:off x="1452238" y="5147641"/>
                <a:ext cx="658902" cy="486709"/>
                <a:chOff x="4247964" y="4626238"/>
                <a:chExt cx="658902" cy="486709"/>
              </a:xfrm>
            </p:grpSpPr>
            <p:sp>
              <p:nvSpPr>
                <p:cNvPr id="21" name="Trapezoid 20"/>
                <p:cNvSpPr/>
                <p:nvPr/>
              </p:nvSpPr>
              <p:spPr>
                <a:xfrm>
                  <a:off x="4247964" y="4950274"/>
                  <a:ext cx="658902" cy="162673"/>
                </a:xfrm>
                <a:prstGeom prst="trapezoid">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313837" y="4626238"/>
                  <a:ext cx="527157" cy="270703"/>
                </a:xfrm>
                <a:prstGeom prst="rect">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Equal 19"/>
              <p:cNvSpPr/>
              <p:nvPr/>
            </p:nvSpPr>
            <p:spPr>
              <a:xfrm rot="16200000">
                <a:off x="1677081" y="4457885"/>
                <a:ext cx="227813" cy="449790"/>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 name="Group 184"/>
            <p:cNvGrpSpPr/>
            <p:nvPr/>
          </p:nvGrpSpPr>
          <p:grpSpPr>
            <a:xfrm>
              <a:off x="4842600" y="3119136"/>
              <a:ext cx="372448" cy="2380094"/>
              <a:chOff x="4828791" y="3119137"/>
              <a:chExt cx="372422" cy="2380094"/>
            </a:xfrm>
          </p:grpSpPr>
          <p:sp>
            <p:nvSpPr>
              <p:cNvPr id="17" name="Rectangle 16"/>
              <p:cNvSpPr/>
              <p:nvPr/>
            </p:nvSpPr>
            <p:spPr>
              <a:xfrm>
                <a:off x="4828791" y="3119137"/>
                <a:ext cx="372422" cy="3724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a:off x="4925266" y="5351855"/>
                <a:ext cx="170956" cy="147376"/>
              </a:xfrm>
              <a:prstGeom prst="triangle">
                <a:avLst/>
              </a:prstGeom>
              <a:solidFill>
                <a:srgbClr val="C0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p:nvCxnSpPr>
          <p:spPr>
            <a:xfrm flipH="1">
              <a:off x="5027003" y="3491560"/>
              <a:ext cx="4258" cy="1860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411485" y="1335025"/>
            <a:ext cx="1907921" cy="2526023"/>
            <a:chOff x="987072" y="1268884"/>
            <a:chExt cx="2844314" cy="3765767"/>
          </a:xfrm>
        </p:grpSpPr>
        <p:grpSp>
          <p:nvGrpSpPr>
            <p:cNvPr id="24" name="Group 178"/>
            <p:cNvGrpSpPr/>
            <p:nvPr/>
          </p:nvGrpSpPr>
          <p:grpSpPr>
            <a:xfrm>
              <a:off x="987072" y="1268884"/>
              <a:ext cx="2844314" cy="3765767"/>
              <a:chOff x="2926064" y="167272"/>
              <a:chExt cx="2844314" cy="3765777"/>
            </a:xfrm>
          </p:grpSpPr>
          <p:grpSp>
            <p:nvGrpSpPr>
              <p:cNvPr id="27" name="Group 145"/>
              <p:cNvGrpSpPr/>
              <p:nvPr/>
            </p:nvGrpSpPr>
            <p:grpSpPr>
              <a:xfrm>
                <a:off x="2926064" y="167272"/>
                <a:ext cx="2844314" cy="3765777"/>
                <a:chOff x="3599894" y="2003483"/>
                <a:chExt cx="2844314" cy="3765777"/>
              </a:xfrm>
            </p:grpSpPr>
            <p:sp>
              <p:nvSpPr>
                <p:cNvPr id="29" name="Oval 28"/>
                <p:cNvSpPr/>
                <p:nvPr>
                  <p:custDataLst>
                    <p:tags r:id="rId3"/>
                  </p:custDataLst>
                </p:nvPr>
              </p:nvSpPr>
              <p:spPr>
                <a:xfrm>
                  <a:off x="3599894" y="2003483"/>
                  <a:ext cx="2844314" cy="2844314"/>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cxnSp>
              <p:nvCxnSpPr>
                <p:cNvPr id="30" name="Straight Connector 29"/>
                <p:cNvCxnSpPr>
                  <a:stCxn id="33" idx="2"/>
                  <a:endCxn id="35" idx="0"/>
                </p:cNvCxnSpPr>
                <p:nvPr/>
              </p:nvCxnSpPr>
              <p:spPr>
                <a:xfrm>
                  <a:off x="5028473" y="3212976"/>
                  <a:ext cx="2516" cy="212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130"/>
                <p:cNvGrpSpPr/>
                <p:nvPr/>
              </p:nvGrpSpPr>
              <p:grpSpPr>
                <a:xfrm>
                  <a:off x="4688271" y="3573016"/>
                  <a:ext cx="658902" cy="2196244"/>
                  <a:chOff x="4681737" y="3573016"/>
                  <a:chExt cx="658902" cy="2196244"/>
                </a:xfrm>
              </p:grpSpPr>
              <p:grpSp>
                <p:nvGrpSpPr>
                  <p:cNvPr id="37" name="Group 83"/>
                  <p:cNvGrpSpPr/>
                  <p:nvPr/>
                </p:nvGrpSpPr>
                <p:grpSpPr>
                  <a:xfrm>
                    <a:off x="4681737" y="3573016"/>
                    <a:ext cx="658902" cy="2196244"/>
                    <a:chOff x="1452238" y="3438106"/>
                    <a:chExt cx="658902" cy="2196244"/>
                  </a:xfrm>
                </p:grpSpPr>
                <p:grpSp>
                  <p:nvGrpSpPr>
                    <p:cNvPr id="46" name="Group 72"/>
                    <p:cNvGrpSpPr/>
                    <p:nvPr/>
                  </p:nvGrpSpPr>
                  <p:grpSpPr>
                    <a:xfrm>
                      <a:off x="1452238" y="5147641"/>
                      <a:ext cx="658902" cy="486709"/>
                      <a:chOff x="4247964" y="4626238"/>
                      <a:chExt cx="658902" cy="486709"/>
                    </a:xfrm>
                  </p:grpSpPr>
                  <p:sp>
                    <p:nvSpPr>
                      <p:cNvPr id="48" name="Trapezoid 47"/>
                      <p:cNvSpPr/>
                      <p:nvPr/>
                    </p:nvSpPr>
                    <p:spPr>
                      <a:xfrm>
                        <a:off x="4247964" y="4950274"/>
                        <a:ext cx="658902" cy="162673"/>
                      </a:xfrm>
                      <a:prstGeom prst="trapezoid">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313837" y="4626238"/>
                        <a:ext cx="527157" cy="270703"/>
                      </a:xfrm>
                      <a:prstGeom prst="rect">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7" name="Straight Connector 46"/>
                    <p:cNvCxnSpPr>
                      <a:stCxn id="35" idx="3"/>
                      <a:endCxn id="49" idx="0"/>
                    </p:cNvCxnSpPr>
                    <p:nvPr/>
                  </p:nvCxnSpPr>
                  <p:spPr>
                    <a:xfrm flipH="1">
                      <a:off x="1781690" y="3438106"/>
                      <a:ext cx="13266" cy="170953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4740470" y="5460741"/>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40470" y="5489152"/>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40470" y="5517561"/>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40470" y="5375508"/>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40470" y="5403919"/>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40470" y="5432330"/>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40470" y="5318686"/>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40470" y="5347097"/>
                    <a:ext cx="527157" cy="0"/>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2" name="Group 133"/>
                <p:cNvGrpSpPr/>
                <p:nvPr/>
              </p:nvGrpSpPr>
              <p:grpSpPr>
                <a:xfrm>
                  <a:off x="4659531" y="2840554"/>
                  <a:ext cx="718028" cy="732462"/>
                  <a:chOff x="4646060" y="2840554"/>
                  <a:chExt cx="718028" cy="732462"/>
                </a:xfrm>
              </p:grpSpPr>
              <p:sp>
                <p:nvSpPr>
                  <p:cNvPr id="33" name="Rectangle 32"/>
                  <p:cNvSpPr/>
                  <p:nvPr/>
                </p:nvSpPr>
                <p:spPr>
                  <a:xfrm>
                    <a:off x="4828791" y="2840554"/>
                    <a:ext cx="372422" cy="3724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a:off x="4646060" y="3425639"/>
                    <a:ext cx="170956" cy="147377"/>
                  </a:xfrm>
                  <a:prstGeom prst="triangle">
                    <a:avLst/>
                  </a:prstGeom>
                  <a:solidFill>
                    <a:srgbClr val="C00000"/>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p:cNvSpPr/>
                  <p:nvPr/>
                </p:nvSpPr>
                <p:spPr>
                  <a:xfrm>
                    <a:off x="4932040" y="3425640"/>
                    <a:ext cx="170956" cy="147376"/>
                  </a:xfrm>
                  <a:prstGeom prst="triangle">
                    <a:avLst/>
                  </a:prstGeom>
                  <a:solidFill>
                    <a:srgbClr val="C00000"/>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p:cNvSpPr/>
                  <p:nvPr/>
                </p:nvSpPr>
                <p:spPr>
                  <a:xfrm>
                    <a:off x="5193132" y="3425640"/>
                    <a:ext cx="170956" cy="147376"/>
                  </a:xfrm>
                  <a:prstGeom prst="triangle">
                    <a:avLst/>
                  </a:prstGeom>
                  <a:solidFill>
                    <a:srgbClr val="C00000"/>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 name="Equal 27"/>
              <p:cNvSpPr/>
              <p:nvPr/>
            </p:nvSpPr>
            <p:spPr>
              <a:xfrm rot="16200000">
                <a:off x="4232563" y="2777952"/>
                <a:ext cx="227813" cy="449790"/>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25" name="Straight Connector 24"/>
            <p:cNvCxnSpPr>
              <a:stCxn id="33" idx="2"/>
              <a:endCxn id="36" idx="0"/>
            </p:cNvCxnSpPr>
            <p:nvPr/>
          </p:nvCxnSpPr>
          <p:spPr>
            <a:xfrm>
              <a:off x="2415653" y="2478380"/>
              <a:ext cx="263608" cy="212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3" idx="2"/>
              <a:endCxn id="34" idx="0"/>
            </p:cNvCxnSpPr>
            <p:nvPr/>
          </p:nvCxnSpPr>
          <p:spPr>
            <a:xfrm flipH="1">
              <a:off x="2132188" y="2478374"/>
              <a:ext cx="283464" cy="212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401192" y="4010288"/>
            <a:ext cx="1903434" cy="1938992"/>
          </a:xfrm>
          <a:prstGeom prst="rect">
            <a:avLst/>
          </a:prstGeom>
          <a:noFill/>
        </p:spPr>
        <p:txBody>
          <a:bodyPr wrap="square" rtlCol="0">
            <a:spAutoFit/>
          </a:bodyPr>
          <a:lstStyle/>
          <a:p>
            <a:pPr algn="l"/>
            <a:r>
              <a:rPr lang="en-US" sz="1200" b="1" dirty="0" smtClean="0"/>
              <a:t>The traditional model </a:t>
            </a:r>
            <a:r>
              <a:rPr lang="en-US" sz="1200" dirty="0" smtClean="0"/>
              <a:t>has IT lock down every device so that it is trustworthy enough to enter the corporate network and access resources. It is </a:t>
            </a:r>
            <a:r>
              <a:rPr lang="en-US" sz="1200" i="1" dirty="0" smtClean="0"/>
              <a:t>not</a:t>
            </a:r>
            <a:r>
              <a:rPr lang="en-US" sz="1200" dirty="0" smtClean="0"/>
              <a:t> easily device agnostic because IT needs access to every device.</a:t>
            </a:r>
            <a:endParaRPr lang="en-US" sz="1200" dirty="0"/>
          </a:p>
        </p:txBody>
      </p:sp>
      <p:sp>
        <p:nvSpPr>
          <p:cNvPr id="52" name="TextBox 51"/>
          <p:cNvSpPr txBox="1"/>
          <p:nvPr/>
        </p:nvSpPr>
        <p:spPr>
          <a:xfrm>
            <a:off x="2447764" y="4010288"/>
            <a:ext cx="1903434" cy="1754326"/>
          </a:xfrm>
          <a:prstGeom prst="rect">
            <a:avLst/>
          </a:prstGeom>
          <a:noFill/>
        </p:spPr>
        <p:txBody>
          <a:bodyPr wrap="square" rtlCol="0">
            <a:spAutoFit/>
          </a:bodyPr>
          <a:lstStyle/>
          <a:p>
            <a:pPr algn="l"/>
            <a:r>
              <a:rPr lang="en-US" sz="1200" b="1" dirty="0" smtClean="0"/>
              <a:t>A virtual desktop model </a:t>
            </a:r>
            <a:r>
              <a:rPr lang="en-US" sz="1200" dirty="0" smtClean="0"/>
              <a:t>sets up virtual machines within the network with access to resources. Devices act as thin clients with access to the pixels pushed by the virtual machines.</a:t>
            </a:r>
            <a:endParaRPr lang="en-US" sz="1200" dirty="0"/>
          </a:p>
        </p:txBody>
      </p:sp>
      <p:sp>
        <p:nvSpPr>
          <p:cNvPr id="57" name="TextBox 56"/>
          <p:cNvSpPr txBox="1"/>
          <p:nvPr/>
        </p:nvSpPr>
        <p:spPr>
          <a:xfrm>
            <a:off x="4468766" y="4010288"/>
            <a:ext cx="1903434" cy="1938992"/>
          </a:xfrm>
          <a:prstGeom prst="rect">
            <a:avLst/>
          </a:prstGeom>
          <a:noFill/>
        </p:spPr>
        <p:txBody>
          <a:bodyPr wrap="square" rtlCol="0">
            <a:spAutoFit/>
          </a:bodyPr>
          <a:lstStyle/>
          <a:p>
            <a:pPr algn="l"/>
            <a:r>
              <a:rPr lang="en-US" sz="1200" b="1" dirty="0" smtClean="0"/>
              <a:t>Local virtual machines </a:t>
            </a:r>
            <a:r>
              <a:rPr lang="en-US" sz="1200" dirty="0" smtClean="0"/>
              <a:t>run on the user’s device, and are allowed access to the network. Both virtual machine methods are generally device agnostic as long as running or accessing virtual machines is possible on the device.</a:t>
            </a:r>
            <a:endParaRPr lang="en-US" sz="1200" b="1" dirty="0"/>
          </a:p>
        </p:txBody>
      </p:sp>
      <p:grpSp>
        <p:nvGrpSpPr>
          <p:cNvPr id="70" name="Group 69"/>
          <p:cNvGrpSpPr/>
          <p:nvPr/>
        </p:nvGrpSpPr>
        <p:grpSpPr>
          <a:xfrm>
            <a:off x="6732824" y="1597453"/>
            <a:ext cx="2123652" cy="1291487"/>
            <a:chOff x="6753648" y="4941168"/>
            <a:chExt cx="2123652" cy="1291487"/>
          </a:xfrm>
        </p:grpSpPr>
        <p:sp>
          <p:nvSpPr>
            <p:cNvPr id="53" name="Rectangle 52"/>
            <p:cNvSpPr/>
            <p:nvPr/>
          </p:nvSpPr>
          <p:spPr>
            <a:xfrm>
              <a:off x="6753648" y="4972972"/>
              <a:ext cx="237432" cy="206734"/>
            </a:xfrm>
            <a:prstGeom prst="rect">
              <a:avLst/>
            </a:prstGeom>
            <a:solidFill>
              <a:srgbClr val="7FAC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6975178" y="4941168"/>
              <a:ext cx="1902122" cy="276999"/>
            </a:xfrm>
            <a:prstGeom prst="rect">
              <a:avLst/>
            </a:prstGeom>
            <a:noFill/>
          </p:spPr>
          <p:txBody>
            <a:bodyPr wrap="square" rtlCol="0">
              <a:spAutoFit/>
            </a:bodyPr>
            <a:lstStyle/>
            <a:p>
              <a:pPr algn="l"/>
              <a:r>
                <a:rPr lang="en-US" sz="1200" dirty="0" smtClean="0"/>
                <a:t>Personally owned</a:t>
              </a:r>
              <a:endParaRPr lang="en-US" sz="1200" dirty="0"/>
            </a:p>
          </p:txBody>
        </p:sp>
        <p:sp>
          <p:nvSpPr>
            <p:cNvPr id="55" name="Rectangle 54"/>
            <p:cNvSpPr/>
            <p:nvPr/>
          </p:nvSpPr>
          <p:spPr>
            <a:xfrm>
              <a:off x="6753648" y="5226594"/>
              <a:ext cx="237432" cy="20673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6975178" y="5194790"/>
              <a:ext cx="1902122" cy="276999"/>
            </a:xfrm>
            <a:prstGeom prst="rect">
              <a:avLst/>
            </a:prstGeom>
            <a:noFill/>
          </p:spPr>
          <p:txBody>
            <a:bodyPr wrap="square" rtlCol="0">
              <a:spAutoFit/>
            </a:bodyPr>
            <a:lstStyle/>
            <a:p>
              <a:pPr algn="l"/>
              <a:r>
                <a:rPr lang="en-US" sz="1200" dirty="0" smtClean="0"/>
                <a:t>Corporate owned</a:t>
              </a:r>
              <a:endParaRPr lang="en-US" sz="1200" dirty="0"/>
            </a:p>
          </p:txBody>
        </p:sp>
        <p:sp>
          <p:nvSpPr>
            <p:cNvPr id="58" name="Rectangle 57"/>
            <p:cNvSpPr/>
            <p:nvPr/>
          </p:nvSpPr>
          <p:spPr>
            <a:xfrm>
              <a:off x="6753648" y="5480216"/>
              <a:ext cx="237432" cy="20673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6975178" y="5448412"/>
              <a:ext cx="1902122" cy="276999"/>
            </a:xfrm>
            <a:prstGeom prst="rect">
              <a:avLst/>
            </a:prstGeom>
            <a:noFill/>
          </p:spPr>
          <p:txBody>
            <a:bodyPr wrap="square" rtlCol="0">
              <a:spAutoFit/>
            </a:bodyPr>
            <a:lstStyle/>
            <a:p>
              <a:pPr algn="l"/>
              <a:r>
                <a:rPr lang="en-US" sz="1200" dirty="0" smtClean="0"/>
                <a:t>Corporate resource</a:t>
              </a:r>
              <a:endParaRPr lang="en-US" sz="1200" dirty="0"/>
            </a:p>
          </p:txBody>
        </p:sp>
        <p:sp>
          <p:nvSpPr>
            <p:cNvPr id="60" name="Isosceles Triangle 59"/>
            <p:cNvSpPr/>
            <p:nvPr/>
          </p:nvSpPr>
          <p:spPr>
            <a:xfrm>
              <a:off x="6753648" y="5733838"/>
              <a:ext cx="237432" cy="206734"/>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6975178" y="5702034"/>
              <a:ext cx="1902122" cy="276999"/>
            </a:xfrm>
            <a:prstGeom prst="rect">
              <a:avLst/>
            </a:prstGeom>
            <a:noFill/>
          </p:spPr>
          <p:txBody>
            <a:bodyPr wrap="square" rtlCol="0">
              <a:spAutoFit/>
            </a:bodyPr>
            <a:lstStyle/>
            <a:p>
              <a:pPr algn="l"/>
              <a:r>
                <a:rPr lang="en-US" sz="1200" dirty="0" smtClean="0"/>
                <a:t>Virtual machine</a:t>
              </a:r>
              <a:endParaRPr lang="en-US" sz="1200" dirty="0"/>
            </a:p>
          </p:txBody>
        </p:sp>
        <p:sp>
          <p:nvSpPr>
            <p:cNvPr id="62" name="Oval 61"/>
            <p:cNvSpPr/>
            <p:nvPr/>
          </p:nvSpPr>
          <p:spPr>
            <a:xfrm>
              <a:off x="6753648" y="5987460"/>
              <a:ext cx="237432" cy="206734"/>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6975178" y="5955656"/>
              <a:ext cx="1902122" cy="276999"/>
            </a:xfrm>
            <a:prstGeom prst="rect">
              <a:avLst/>
            </a:prstGeom>
            <a:noFill/>
          </p:spPr>
          <p:txBody>
            <a:bodyPr wrap="square" rtlCol="0">
              <a:spAutoFit/>
            </a:bodyPr>
            <a:lstStyle/>
            <a:p>
              <a:pPr algn="l"/>
              <a:r>
                <a:rPr lang="en-US" sz="1200" dirty="0" smtClean="0"/>
                <a:t>Corporate network</a:t>
              </a:r>
              <a:endParaRPr lang="en-US" sz="1200" dirty="0"/>
            </a:p>
          </p:txBody>
        </p:sp>
      </p:grpSp>
      <p:grpSp>
        <p:nvGrpSpPr>
          <p:cNvPr id="64" name="Group 94"/>
          <p:cNvGrpSpPr/>
          <p:nvPr>
            <p:custDataLst>
              <p:tags r:id="rId2"/>
            </p:custDataLst>
          </p:nvPr>
        </p:nvGrpSpPr>
        <p:grpSpPr>
          <a:xfrm>
            <a:off x="6480212" y="3212976"/>
            <a:ext cx="2325080" cy="3048272"/>
            <a:chOff x="-349830" y="2240868"/>
            <a:chExt cx="2325080" cy="3048272"/>
          </a:xfrm>
        </p:grpSpPr>
        <p:sp>
          <p:nvSpPr>
            <p:cNvPr id="65" name="Rectangle 64"/>
            <p:cNvSpPr/>
            <p:nvPr/>
          </p:nvSpPr>
          <p:spPr>
            <a:xfrm>
              <a:off x="-349830" y="2526859"/>
              <a:ext cx="2325080" cy="2762281"/>
            </a:xfrm>
            <a:prstGeom prst="rect">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200" b="1" dirty="0" smtClean="0">
                  <a:solidFill>
                    <a:schemeClr val="tx1"/>
                  </a:solidFill>
                </a:rPr>
                <a:t>Virtualization is a short-term solution. </a:t>
              </a:r>
              <a:r>
                <a:rPr lang="en-CA" sz="1200" dirty="0" smtClean="0">
                  <a:solidFill>
                    <a:schemeClr val="tx1"/>
                  </a:solidFill>
                </a:rPr>
                <a:t>Although it technically enables BYOD, many of the advantages of a personal device are erased if users are forced to use a virtual machine that may or may not be tailored to the device’s form factor, and is isolated from the rest of the device. It may be good enough for today, especially if VDI is already in place.</a:t>
              </a:r>
            </a:p>
          </p:txBody>
        </p:sp>
        <p:grpSp>
          <p:nvGrpSpPr>
            <p:cNvPr id="66" name="Group 77"/>
            <p:cNvGrpSpPr/>
            <p:nvPr/>
          </p:nvGrpSpPr>
          <p:grpSpPr>
            <a:xfrm>
              <a:off x="-349830" y="2240868"/>
              <a:ext cx="2325080" cy="285749"/>
              <a:chOff x="3183021" y="2260661"/>
              <a:chExt cx="2325080" cy="285749"/>
            </a:xfrm>
          </p:grpSpPr>
          <p:sp>
            <p:nvSpPr>
              <p:cNvPr id="67" name="Round Same Side Corner Rectangle 66"/>
              <p:cNvSpPr/>
              <p:nvPr/>
            </p:nvSpPr>
            <p:spPr>
              <a:xfrm>
                <a:off x="3183021" y="2260661"/>
                <a:ext cx="2325080" cy="285749"/>
              </a:xfrm>
              <a:prstGeom prst="round2SameRect">
                <a:avLst>
                  <a:gd name="adj1" fmla="val 10667"/>
                  <a:gd name="adj2" fmla="val 0"/>
                </a:avLst>
              </a:prstGeom>
              <a:gradFill>
                <a:gsLst>
                  <a:gs pos="0">
                    <a:schemeClr val="accent1"/>
                  </a:gs>
                  <a:gs pos="50000">
                    <a:schemeClr val="accent1">
                      <a:alpha val="90000"/>
                    </a:schemeClr>
                  </a:gs>
                  <a:gs pos="100000">
                    <a:schemeClr val="accent1"/>
                  </a:gs>
                </a:gsLst>
                <a:lin ang="108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100" i="1" dirty="0" smtClean="0">
                    <a:solidFill>
                      <a:schemeClr val="bg1"/>
                    </a:solidFill>
                    <a:latin typeface="+mj-lt"/>
                  </a:rPr>
                  <a:t>Info-Tech Insight</a:t>
                </a:r>
                <a:endParaRPr lang="en-CA" sz="1100" i="1" dirty="0">
                  <a:solidFill>
                    <a:schemeClr val="bg1"/>
                  </a:solidFill>
                  <a:latin typeface="+mj-lt"/>
                </a:endParaRPr>
              </a:p>
            </p:txBody>
          </p:sp>
          <p:pic>
            <p:nvPicPr>
              <p:cNvPr id="68" name="Picture 67" descr="insight-sm.wmf"/>
              <p:cNvPicPr>
                <a:picLocks noChangeAspect="1"/>
              </p:cNvPicPr>
              <p:nvPr/>
            </p:nvPicPr>
            <p:blipFill>
              <a:blip r:embed="rId8" cstate="print"/>
              <a:stretch>
                <a:fillRect/>
              </a:stretch>
            </p:blipFill>
            <p:spPr>
              <a:xfrm>
                <a:off x="5220104" y="2312876"/>
                <a:ext cx="240000" cy="180000"/>
              </a:xfrm>
              <a:prstGeom prst="rect">
                <a:avLst/>
              </a:prstGeom>
            </p:spPr>
          </p:pic>
        </p:grpSp>
      </p:grpSp>
      <p:pic>
        <p:nvPicPr>
          <p:cNvPr id="69" name="Picture 68"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and agent-based approaches can also enable device agnosticism; implement the right approach for the job</a:t>
            </a:r>
            <a:endParaRPr lang="en-US" dirty="0"/>
          </a:p>
        </p:txBody>
      </p:sp>
      <p:grpSp>
        <p:nvGrpSpPr>
          <p:cNvPr id="5" name="Group 4"/>
          <p:cNvGrpSpPr/>
          <p:nvPr>
            <p:custDataLst>
              <p:tags r:id="rId1"/>
            </p:custDataLst>
          </p:nvPr>
        </p:nvGrpSpPr>
        <p:grpSpPr>
          <a:xfrm>
            <a:off x="2411760" y="1343913"/>
            <a:ext cx="1900657" cy="2512163"/>
            <a:chOff x="3030822" y="1317238"/>
            <a:chExt cx="1931704" cy="2553199"/>
          </a:xfrm>
        </p:grpSpPr>
        <p:grpSp>
          <p:nvGrpSpPr>
            <p:cNvPr id="6" name="Group 147"/>
            <p:cNvGrpSpPr/>
            <p:nvPr>
              <p:custDataLst>
                <p:tags r:id="rId16"/>
              </p:custDataLst>
            </p:nvPr>
          </p:nvGrpSpPr>
          <p:grpSpPr>
            <a:xfrm>
              <a:off x="3030822" y="1317238"/>
              <a:ext cx="1931704" cy="2553199"/>
              <a:chOff x="3599894" y="2003483"/>
              <a:chExt cx="2844314" cy="3759427"/>
            </a:xfrm>
          </p:grpSpPr>
          <p:sp>
            <p:nvSpPr>
              <p:cNvPr id="11" name="Oval 10"/>
              <p:cNvSpPr/>
              <p:nvPr>
                <p:custDataLst>
                  <p:tags r:id="rId17"/>
                </p:custDataLst>
              </p:nvPr>
            </p:nvSpPr>
            <p:spPr>
              <a:xfrm>
                <a:off x="3599894" y="2003483"/>
                <a:ext cx="2844314" cy="2844314"/>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grpSp>
            <p:nvGrpSpPr>
              <p:cNvPr id="12" name="Group 159"/>
              <p:cNvGrpSpPr/>
              <p:nvPr/>
            </p:nvGrpSpPr>
            <p:grpSpPr>
              <a:xfrm>
                <a:off x="4694621" y="4703783"/>
                <a:ext cx="658902" cy="1059127"/>
                <a:chOff x="1458588" y="4568873"/>
                <a:chExt cx="658902" cy="1059127"/>
              </a:xfrm>
            </p:grpSpPr>
            <p:grpSp>
              <p:nvGrpSpPr>
                <p:cNvPr id="15" name="Group 72"/>
                <p:cNvGrpSpPr/>
                <p:nvPr/>
              </p:nvGrpSpPr>
              <p:grpSpPr>
                <a:xfrm>
                  <a:off x="1458588" y="5147641"/>
                  <a:ext cx="658902" cy="480359"/>
                  <a:chOff x="4254314" y="4626238"/>
                  <a:chExt cx="658902" cy="480359"/>
                </a:xfrm>
              </p:grpSpPr>
              <p:sp>
                <p:nvSpPr>
                  <p:cNvPr id="17" name="Trapezoid 16"/>
                  <p:cNvSpPr/>
                  <p:nvPr/>
                </p:nvSpPr>
                <p:spPr>
                  <a:xfrm>
                    <a:off x="4254314" y="4943924"/>
                    <a:ext cx="658902" cy="162673"/>
                  </a:xfrm>
                  <a:prstGeom prst="trapezoid">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320187" y="4626238"/>
                    <a:ext cx="527157" cy="270703"/>
                  </a:xfrm>
                  <a:prstGeom prst="rect">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Equal 15"/>
                <p:cNvSpPr/>
                <p:nvPr/>
              </p:nvSpPr>
              <p:spPr>
                <a:xfrm rot="16200000">
                  <a:off x="1677081" y="4457885"/>
                  <a:ext cx="227813" cy="449790"/>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Rectangle 12"/>
              <p:cNvSpPr/>
              <p:nvPr/>
            </p:nvSpPr>
            <p:spPr>
              <a:xfrm>
                <a:off x="4842262" y="3119137"/>
                <a:ext cx="372422" cy="3724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H="1">
                <a:off x="5026507" y="3491559"/>
                <a:ext cx="4400" cy="1790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49"/>
            <p:cNvGrpSpPr/>
            <p:nvPr/>
          </p:nvGrpSpPr>
          <p:grpSpPr>
            <a:xfrm>
              <a:off x="3874785" y="3566192"/>
              <a:ext cx="243222" cy="132666"/>
              <a:chOff x="2771800" y="3645024"/>
              <a:chExt cx="396044" cy="216024"/>
            </a:xfrm>
          </p:grpSpPr>
          <p:sp>
            <p:nvSpPr>
              <p:cNvPr id="8" name="Oval 7"/>
              <p:cNvSpPr/>
              <p:nvPr/>
            </p:nvSpPr>
            <p:spPr>
              <a:xfrm>
                <a:off x="2771800" y="3645024"/>
                <a:ext cx="396044" cy="21602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884268" y="3661725"/>
                <a:ext cx="175564" cy="17556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918361" y="3694263"/>
                <a:ext cx="116151" cy="116151"/>
              </a:xfrm>
              <a:prstGeom prst="ellips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9" name="Group 18"/>
          <p:cNvGrpSpPr/>
          <p:nvPr/>
        </p:nvGrpSpPr>
        <p:grpSpPr>
          <a:xfrm>
            <a:off x="541983" y="1340768"/>
            <a:ext cx="1381584" cy="2491142"/>
            <a:chOff x="4967323" y="1521472"/>
            <a:chExt cx="1381584" cy="2491142"/>
          </a:xfrm>
        </p:grpSpPr>
        <p:sp>
          <p:nvSpPr>
            <p:cNvPr id="20" name="Trapezoid 19"/>
            <p:cNvSpPr/>
            <p:nvPr>
              <p:custDataLst>
                <p:tags r:id="rId2"/>
              </p:custDataLst>
            </p:nvPr>
          </p:nvSpPr>
          <p:spPr>
            <a:xfrm>
              <a:off x="5414796" y="3891663"/>
              <a:ext cx="489909" cy="120951"/>
            </a:xfrm>
            <a:prstGeom prst="trapezoid">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custDataLst>
                <p:tags r:id="rId3"/>
              </p:custDataLst>
            </p:nvPr>
          </p:nvSpPr>
          <p:spPr>
            <a:xfrm>
              <a:off x="5463774" y="3650734"/>
              <a:ext cx="391954" cy="201274"/>
            </a:xfrm>
            <a:prstGeom prst="rect">
              <a:avLst/>
            </a:prstGeom>
            <a:solidFill>
              <a:srgbClr val="7FAC8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custDataLst>
                <p:tags r:id="rId4"/>
              </p:custDataLst>
            </p:nvPr>
          </p:nvSpPr>
          <p:spPr>
            <a:xfrm>
              <a:off x="4967323" y="1521472"/>
              <a:ext cx="655107" cy="655107"/>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sp>
          <p:nvSpPr>
            <p:cNvPr id="23" name="Oval 22"/>
            <p:cNvSpPr/>
            <p:nvPr>
              <p:custDataLst>
                <p:tags r:id="rId5"/>
              </p:custDataLst>
            </p:nvPr>
          </p:nvSpPr>
          <p:spPr>
            <a:xfrm>
              <a:off x="5693800" y="1524617"/>
              <a:ext cx="655107" cy="655107"/>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sp>
          <p:nvSpPr>
            <p:cNvPr id="24" name="Equal 23"/>
            <p:cNvSpPr/>
            <p:nvPr>
              <p:custDataLst>
                <p:tags r:id="rId6"/>
              </p:custDataLst>
            </p:nvPr>
          </p:nvSpPr>
          <p:spPr>
            <a:xfrm rot="16200000">
              <a:off x="5885241" y="1999015"/>
              <a:ext cx="169384" cy="334430"/>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Equal 24"/>
            <p:cNvSpPr/>
            <p:nvPr>
              <p:custDataLst>
                <p:tags r:id="rId7"/>
              </p:custDataLst>
            </p:nvPr>
          </p:nvSpPr>
          <p:spPr>
            <a:xfrm rot="16200000">
              <a:off x="5266591" y="1999016"/>
              <a:ext cx="169384" cy="334430"/>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p:cNvSpPr/>
            <p:nvPr>
              <p:custDataLst>
                <p:tags r:id="rId8"/>
              </p:custDataLst>
            </p:nvPr>
          </p:nvSpPr>
          <p:spPr>
            <a:xfrm>
              <a:off x="5212270" y="1756828"/>
              <a:ext cx="181195" cy="1811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custDataLst>
                <p:tags r:id="rId9"/>
              </p:custDataLst>
            </p:nvPr>
          </p:nvSpPr>
          <p:spPr>
            <a:xfrm>
              <a:off x="5936733" y="1756828"/>
              <a:ext cx="181195" cy="1811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a:endCxn id="21" idx="0"/>
            </p:cNvCxnSpPr>
            <p:nvPr>
              <p:custDataLst>
                <p:tags r:id="rId10"/>
              </p:custDataLst>
            </p:nvPr>
          </p:nvCxnSpPr>
          <p:spPr>
            <a:xfrm>
              <a:off x="5295598" y="1944369"/>
              <a:ext cx="364153" cy="1706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1" idx="0"/>
            </p:cNvCxnSpPr>
            <p:nvPr>
              <p:custDataLst>
                <p:tags r:id="rId11"/>
              </p:custDataLst>
            </p:nvPr>
          </p:nvCxnSpPr>
          <p:spPr>
            <a:xfrm flipH="1">
              <a:off x="5659751" y="1944369"/>
              <a:ext cx="361603" cy="1706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custDataLst>
                <p:tags r:id="rId12"/>
              </p:custDataLst>
            </p:nvPr>
          </p:nvSpPr>
          <p:spPr>
            <a:xfrm>
              <a:off x="5335453" y="2174853"/>
              <a:ext cx="655107" cy="655107"/>
            </a:xfrm>
            <a:prstGeom prst="ellipse">
              <a:avLst/>
            </a:prstGeom>
            <a:solidFill>
              <a:schemeClr val="accent3"/>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solidFill>
                  <a:schemeClr val="tx1"/>
                </a:solidFill>
              </a:endParaRPr>
            </a:p>
          </p:txBody>
        </p:sp>
        <p:sp>
          <p:nvSpPr>
            <p:cNvPr id="31" name="Rectangle 30"/>
            <p:cNvSpPr/>
            <p:nvPr>
              <p:custDataLst>
                <p:tags r:id="rId13"/>
              </p:custDataLst>
            </p:nvPr>
          </p:nvSpPr>
          <p:spPr>
            <a:xfrm>
              <a:off x="5576499" y="2414951"/>
              <a:ext cx="181195" cy="18119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Equal 31"/>
            <p:cNvSpPr/>
            <p:nvPr>
              <p:custDataLst>
                <p:tags r:id="rId14"/>
              </p:custDataLst>
            </p:nvPr>
          </p:nvSpPr>
          <p:spPr>
            <a:xfrm rot="16200000">
              <a:off x="5578315" y="2662744"/>
              <a:ext cx="169384" cy="334430"/>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3" name="Straight Connector 32"/>
            <p:cNvCxnSpPr>
              <a:stCxn id="31" idx="2"/>
              <a:endCxn id="21" idx="0"/>
            </p:cNvCxnSpPr>
            <p:nvPr>
              <p:custDataLst>
                <p:tags r:id="rId15"/>
              </p:custDataLst>
            </p:nvPr>
          </p:nvCxnSpPr>
          <p:spPr>
            <a:xfrm flipH="1">
              <a:off x="5659751" y="2596146"/>
              <a:ext cx="7346" cy="1054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72322" y="3998059"/>
            <a:ext cx="1903434" cy="1754326"/>
          </a:xfrm>
          <a:prstGeom prst="rect">
            <a:avLst/>
          </a:prstGeom>
          <a:noFill/>
        </p:spPr>
        <p:txBody>
          <a:bodyPr wrap="square" rtlCol="0">
            <a:spAutoFit/>
          </a:bodyPr>
          <a:lstStyle/>
          <a:p>
            <a:pPr algn="l"/>
            <a:r>
              <a:rPr lang="en-US" sz="1200" b="1" dirty="0" smtClean="0"/>
              <a:t>A cloud model</a:t>
            </a:r>
            <a:r>
              <a:rPr lang="en-US" sz="1200" dirty="0" smtClean="0"/>
              <a:t> has users authenticate with each resource, as is done with cloud services. Resources can be accessed by any device through an application-specific client or through a web browser. </a:t>
            </a:r>
            <a:endParaRPr lang="en-US" sz="1200" dirty="0"/>
          </a:p>
        </p:txBody>
      </p:sp>
      <p:sp>
        <p:nvSpPr>
          <p:cNvPr id="35" name="TextBox 34"/>
          <p:cNvSpPr txBox="1"/>
          <p:nvPr/>
        </p:nvSpPr>
        <p:spPr>
          <a:xfrm>
            <a:off x="2560554" y="3998059"/>
            <a:ext cx="1903434" cy="1938992"/>
          </a:xfrm>
          <a:prstGeom prst="rect">
            <a:avLst/>
          </a:prstGeom>
          <a:noFill/>
        </p:spPr>
        <p:txBody>
          <a:bodyPr wrap="square" rtlCol="0">
            <a:spAutoFit/>
          </a:bodyPr>
          <a:lstStyle/>
          <a:p>
            <a:pPr algn="l"/>
            <a:r>
              <a:rPr lang="en-US" sz="1200" b="1" dirty="0" smtClean="0"/>
              <a:t>An agent-based approach </a:t>
            </a:r>
            <a:r>
              <a:rPr lang="en-US" sz="1200" dirty="0" smtClean="0"/>
              <a:t>installs an agent on a device that vets it to ensure it is allowed to connect to resources based on IT’s criteria (e.g., OS is up to date). This is the approach of mobile device management.</a:t>
            </a:r>
            <a:endParaRPr lang="en-US" sz="1200" dirty="0"/>
          </a:p>
        </p:txBody>
      </p:sp>
      <p:grpSp>
        <p:nvGrpSpPr>
          <p:cNvPr id="36" name="Group 33"/>
          <p:cNvGrpSpPr/>
          <p:nvPr/>
        </p:nvGrpSpPr>
        <p:grpSpPr>
          <a:xfrm>
            <a:off x="4463988" y="1196752"/>
            <a:ext cx="4248472" cy="5040559"/>
            <a:chOff x="5543549" y="2724152"/>
            <a:chExt cx="3295651" cy="4118511"/>
          </a:xfrm>
        </p:grpSpPr>
        <p:sp>
          <p:nvSpPr>
            <p:cNvPr id="37" name="Rectangle 36"/>
            <p:cNvSpPr/>
            <p:nvPr/>
          </p:nvSpPr>
          <p:spPr>
            <a:xfrm>
              <a:off x="5543549" y="3117541"/>
              <a:ext cx="3295651" cy="3725122"/>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endParaRPr lang="en-US" sz="1200" b="1" dirty="0" smtClean="0">
                <a:solidFill>
                  <a:schemeClr val="tx1"/>
                </a:solidFill>
              </a:endParaRPr>
            </a:p>
            <a:p>
              <a:pPr algn="l">
                <a:spcBef>
                  <a:spcPts val="600"/>
                </a:spcBef>
              </a:pPr>
              <a:r>
                <a:rPr lang="en-US" sz="1200" b="1" dirty="0" smtClean="0">
                  <a:solidFill>
                    <a:schemeClr val="tx1"/>
                  </a:solidFill>
                </a:rPr>
                <a:t>No single approach is perfect. </a:t>
              </a:r>
              <a:r>
                <a:rPr lang="en-US" sz="1200" dirty="0" smtClean="0">
                  <a:solidFill>
                    <a:schemeClr val="tx1"/>
                  </a:solidFill>
                </a:rPr>
                <a:t>Virtualization offers maximum control, but a lesser user experience, especially on mobile devices. The cloud approach can offer control and user experience, but developing device agnostic cloud applications is expensive. An agent-based approach offers good user experience, but can introduce security holes.</a:t>
              </a:r>
            </a:p>
            <a:p>
              <a:pPr algn="l">
                <a:spcBef>
                  <a:spcPts val="600"/>
                </a:spcBef>
              </a:pPr>
              <a:r>
                <a:rPr lang="en-US" sz="1200" b="1" dirty="0" smtClean="0">
                  <a:solidFill>
                    <a:schemeClr val="tx1"/>
                  </a:solidFill>
                </a:rPr>
                <a:t>Begin with a mixed approach. </a:t>
              </a:r>
              <a:r>
                <a:rPr lang="en-US" sz="1200" dirty="0" smtClean="0">
                  <a:solidFill>
                    <a:schemeClr val="tx1"/>
                  </a:solidFill>
                </a:rPr>
                <a:t>Most organizations already employ some of these methods. Adapt them to support personal devices, with different approaches for different devices and applications.</a:t>
              </a:r>
            </a:p>
            <a:p>
              <a:pPr algn="l">
                <a:spcBef>
                  <a:spcPts val="600"/>
                </a:spcBef>
              </a:pPr>
              <a:r>
                <a:rPr lang="en-US" sz="1200" b="1" dirty="0" smtClean="0">
                  <a:solidFill>
                    <a:schemeClr val="tx1"/>
                  </a:solidFill>
                </a:rPr>
                <a:t>For example:</a:t>
              </a:r>
            </a:p>
            <a:p>
              <a:pPr lvl="1" algn="l">
                <a:spcBef>
                  <a:spcPts val="600"/>
                </a:spcBef>
              </a:pPr>
              <a:r>
                <a:rPr lang="en-US" sz="1200" dirty="0" smtClean="0">
                  <a:solidFill>
                    <a:schemeClr val="tx1"/>
                  </a:solidFill>
                </a:rPr>
                <a:t>If virtual desktops are already in place to support teleworkers, ensure the same infrastructure can be used to provide access to personal tablets. </a:t>
              </a:r>
            </a:p>
            <a:p>
              <a:pPr lvl="1" algn="l">
                <a:spcBef>
                  <a:spcPts val="600"/>
                </a:spcBef>
              </a:pPr>
              <a:r>
                <a:rPr lang="en-US" sz="1200" dirty="0" smtClean="0">
                  <a:solidFill>
                    <a:schemeClr val="tx1"/>
                  </a:solidFill>
                </a:rPr>
                <a:t>Use existing cloud services, such as Salesforce.com, which are already largely device-agnostic. </a:t>
              </a:r>
            </a:p>
            <a:p>
              <a:pPr lvl="1" algn="l">
                <a:spcBef>
                  <a:spcPts val="600"/>
                </a:spcBef>
              </a:pPr>
              <a:r>
                <a:rPr lang="en-US" sz="1200" dirty="0" smtClean="0">
                  <a:solidFill>
                    <a:schemeClr val="tx1"/>
                  </a:solidFill>
                </a:rPr>
                <a:t>Use an agent-based MDM solution for smartphones.</a:t>
              </a:r>
            </a:p>
            <a:p>
              <a:pPr algn="l">
                <a:spcBef>
                  <a:spcPts val="600"/>
                </a:spcBef>
              </a:pPr>
              <a:r>
                <a:rPr lang="en-US" sz="1200" b="1" dirty="0" smtClean="0">
                  <a:solidFill>
                    <a:schemeClr val="tx1"/>
                  </a:solidFill>
                </a:rPr>
                <a:t>User experience is key. </a:t>
              </a:r>
              <a:r>
                <a:rPr lang="en-US" sz="1200" dirty="0" smtClean="0">
                  <a:solidFill>
                    <a:schemeClr val="tx1"/>
                  </a:solidFill>
                </a:rPr>
                <a:t>For each device type and application, weigh risk against user experience. Advantages of BYOD can be erased if users can’t use their devices the way they want to due to increased control.</a:t>
              </a:r>
              <a:endParaRPr lang="en-US" sz="1200" b="1" dirty="0" smtClean="0">
                <a:solidFill>
                  <a:schemeClr val="tx1"/>
                </a:solidFill>
              </a:endParaRPr>
            </a:p>
            <a:p>
              <a:pPr algn="l"/>
              <a:endParaRPr lang="en-US" sz="1200" dirty="0" smtClean="0">
                <a:solidFill>
                  <a:schemeClr val="tx1"/>
                </a:solidFill>
              </a:endParaRPr>
            </a:p>
          </p:txBody>
        </p:sp>
        <p:sp>
          <p:nvSpPr>
            <p:cNvPr id="38" name="Round Same Side Corner Rectangle 37"/>
            <p:cNvSpPr/>
            <p:nvPr/>
          </p:nvSpPr>
          <p:spPr>
            <a:xfrm>
              <a:off x="5543551" y="2724152"/>
              <a:ext cx="3295649" cy="39339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bg1"/>
                  </a:solidFill>
                </a:rPr>
                <a:t>BYOD Often Benefits from a Mixed Approach</a:t>
              </a:r>
              <a:endParaRPr lang="en-CA" sz="1200" b="1" dirty="0">
                <a:solidFill>
                  <a:schemeClr val="bg1"/>
                </a:solidFill>
              </a:endParaRPr>
            </a:p>
          </p:txBody>
        </p:sp>
      </p:grpSp>
      <p:pic>
        <p:nvPicPr>
          <p:cNvPr id="39" name="Picture 38" descr="sample_linkbar-itrgNEW.gif">
            <a:hlinkClick r:id="rId20"/>
          </p:cNvPr>
          <p:cNvPicPr>
            <a:picLocks noChangeAspect="1"/>
          </p:cNvPicPr>
          <p:nvPr/>
        </p:nvPicPr>
        <p:blipFill>
          <a:blip r:embed="rId21"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257176" y="1232756"/>
            <a:ext cx="8620124" cy="657225"/>
          </a:xfrm>
        </p:spPr>
        <p:txBody>
          <a:bodyPr/>
          <a:lstStyle/>
          <a:p>
            <a:r>
              <a:rPr lang="en-CA" dirty="0" smtClean="0"/>
              <a:t>BYOD is here to stay, but the transition can’t happen overnight. Make a cost-conscious shift to BYOD that will be effective for years to come.</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0" name="Text Placeholder 9"/>
          <p:cNvSpPr>
            <a:spLocks noGrp="1"/>
          </p:cNvSpPr>
          <p:nvPr>
            <p:ph type="body" sz="quarter" idx="16"/>
          </p:nvPr>
        </p:nvSpPr>
        <p:spPr/>
        <p:txBody>
          <a:bodyPr/>
          <a:lstStyle/>
          <a:p>
            <a:r>
              <a:rPr lang="en-CA" dirty="0" smtClean="0"/>
              <a:t>IT professionals at any organization. Bring your own device (BYOD) is affecting every IT department, whether they have opted in or not.</a:t>
            </a:r>
          </a:p>
          <a:p>
            <a:r>
              <a:rPr lang="en-CA" dirty="0" smtClean="0"/>
              <a:t>Organizational leaders and stakeholders. Top-level employees at almost every organization have been confronted by BYOD. </a:t>
            </a:r>
          </a:p>
        </p:txBody>
      </p:sp>
      <p:sp>
        <p:nvSpPr>
          <p:cNvPr id="12" name="Text Placeholder 11"/>
          <p:cNvSpPr>
            <a:spLocks noGrp="1"/>
          </p:cNvSpPr>
          <p:nvPr>
            <p:ph type="body" sz="quarter" idx="23"/>
          </p:nvPr>
        </p:nvSpPr>
        <p:spPr>
          <a:xfrm>
            <a:off x="4860032" y="2507593"/>
            <a:ext cx="4032448" cy="1554782"/>
          </a:xfrm>
        </p:spPr>
        <p:txBody>
          <a:bodyPr/>
          <a:lstStyle/>
          <a:p>
            <a:r>
              <a:rPr lang="en-CA" dirty="0" smtClean="0"/>
              <a:t>Make the transition to BYOD from the traditional corporate-issued device approach.</a:t>
            </a:r>
          </a:p>
          <a:p>
            <a:r>
              <a:rPr lang="en-CA" dirty="0" smtClean="0"/>
              <a:t>Begin preparing for Bring </a:t>
            </a:r>
            <a:r>
              <a:rPr lang="en-CA" dirty="0"/>
              <a:t>Y</a:t>
            </a:r>
            <a:r>
              <a:rPr lang="en-CA" dirty="0" smtClean="0"/>
              <a:t>our </a:t>
            </a:r>
            <a:r>
              <a:rPr lang="en-CA" dirty="0"/>
              <a:t>O</a:t>
            </a:r>
            <a:r>
              <a:rPr lang="en-CA" dirty="0" smtClean="0"/>
              <a:t>wn </a:t>
            </a:r>
            <a:r>
              <a:rPr lang="en-CA" dirty="0"/>
              <a:t>E</a:t>
            </a:r>
            <a:r>
              <a:rPr lang="en-CA" dirty="0" smtClean="0"/>
              <a:t>verything (BYOE) with a device-agnostic approach.</a:t>
            </a:r>
          </a:p>
          <a:p>
            <a:r>
              <a:rPr lang="en-CA" dirty="0" smtClean="0"/>
              <a:t>Engage key stakeholders in the implementation of BYOD programming. </a:t>
            </a:r>
            <a:endParaRPr lang="en-CA" dirty="0"/>
          </a:p>
        </p:txBody>
      </p:sp>
      <p:sp>
        <p:nvSpPr>
          <p:cNvPr id="8" name="TextBox 7"/>
          <p:cNvSpPr txBox="1"/>
          <p:nvPr/>
        </p:nvSpPr>
        <p:spPr>
          <a:xfrm>
            <a:off x="249302" y="2168860"/>
            <a:ext cx="3134566" cy="307777"/>
          </a:xfrm>
          <a:prstGeom prst="rect">
            <a:avLst/>
          </a:prstGeom>
          <a:noFill/>
        </p:spPr>
        <p:txBody>
          <a:bodyPr wrap="square" rtlCol="0">
            <a:spAutoFit/>
          </a:bodyPr>
          <a:lstStyle/>
          <a:p>
            <a:pPr algn="l"/>
            <a:r>
              <a:rPr lang="en-CA" sz="1400" b="1" dirty="0" smtClean="0"/>
              <a:t>This Research Is Designed</a:t>
            </a:r>
            <a:r>
              <a:rPr lang="en-CA" sz="1400" b="1" baseline="0" dirty="0" smtClean="0"/>
              <a:t> For:</a:t>
            </a:r>
            <a:endParaRPr lang="en-CA" sz="1400" b="1" dirty="0"/>
          </a:p>
        </p:txBody>
      </p:sp>
      <p:sp>
        <p:nvSpPr>
          <p:cNvPr id="9" name="TextBox 8"/>
          <p:cNvSpPr txBox="1"/>
          <p:nvPr/>
        </p:nvSpPr>
        <p:spPr>
          <a:xfrm>
            <a:off x="4860032" y="2168860"/>
            <a:ext cx="2808312" cy="307777"/>
          </a:xfrm>
          <a:prstGeom prst="rect">
            <a:avLst/>
          </a:prstGeom>
          <a:noFill/>
        </p:spPr>
        <p:txBody>
          <a:bodyPr wrap="square" rtlCol="0">
            <a:spAutoFit/>
          </a:bodyPr>
          <a:lstStyle/>
          <a:p>
            <a:pPr algn="l"/>
            <a:r>
              <a:rPr lang="en-CA" sz="1400" b="1" dirty="0" smtClean="0"/>
              <a:t>This Research</a:t>
            </a:r>
            <a:r>
              <a:rPr lang="en-CA" sz="1400" b="1" baseline="0" dirty="0" smtClean="0"/>
              <a:t> Will Help You:</a:t>
            </a:r>
            <a:endParaRPr lang="en-CA" sz="1400" b="1" dirty="0"/>
          </a:p>
        </p:txBody>
      </p:sp>
      <p:cxnSp>
        <p:nvCxnSpPr>
          <p:cNvPr id="13" name="Straight Connector 12"/>
          <p:cNvCxnSpPr/>
          <p:nvPr/>
        </p:nvCxnSpPr>
        <p:spPr>
          <a:xfrm rot="5400000">
            <a:off x="3383876" y="3695725"/>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9"/>
          <p:cNvSpPr txBox="1">
            <a:spLocks/>
          </p:cNvSpPr>
          <p:nvPr/>
        </p:nvSpPr>
        <p:spPr bwMode="auto">
          <a:xfrm>
            <a:off x="4855514" y="4581128"/>
            <a:ext cx="4034665" cy="190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ct val="100000"/>
              </a:lnSpc>
              <a:spcBef>
                <a:spcPts val="500"/>
              </a:spcBef>
              <a:spcAft>
                <a:spcPct val="0"/>
              </a:spcAft>
              <a:buClr>
                <a:schemeClr val="tx1"/>
              </a:buClr>
              <a:buSzPct val="120000"/>
              <a:buFont typeface="Wingdings" pitchFamily="2" charset="2"/>
              <a:buChar char="ü"/>
              <a:tabLst/>
              <a:defRPr/>
            </a:pPr>
            <a:r>
              <a:rPr lang="en-CA" sz="1400" dirty="0" smtClean="0">
                <a:latin typeface="+mn-lt"/>
              </a:rPr>
              <a:t>Deal with “BYOA” (Bring Your Own Apps) or with personal cloud services.</a:t>
            </a:r>
            <a:endParaRPr kumimoji="0" lang="en-CA"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extBox 14"/>
          <p:cNvSpPr txBox="1"/>
          <p:nvPr/>
        </p:nvSpPr>
        <p:spPr>
          <a:xfrm>
            <a:off x="4855513" y="4242395"/>
            <a:ext cx="3134566" cy="307777"/>
          </a:xfrm>
          <a:prstGeom prst="rect">
            <a:avLst/>
          </a:prstGeom>
          <a:noFill/>
        </p:spPr>
        <p:txBody>
          <a:bodyPr wrap="square" rtlCol="0">
            <a:spAutoFit/>
          </a:bodyPr>
          <a:lstStyle/>
          <a:p>
            <a:pPr algn="l"/>
            <a:r>
              <a:rPr lang="en-CA" sz="1400" b="1" dirty="0" smtClean="0"/>
              <a:t>This Research Will Not Help You:</a:t>
            </a:r>
            <a:endParaRPr lang="en-CA" sz="1400" b="1" dirty="0"/>
          </a:p>
        </p:txBody>
      </p:sp>
      <p:pic>
        <p:nvPicPr>
          <p:cNvPr id="16" name="Picture 15"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60648"/>
            <a:ext cx="8100900" cy="864096"/>
          </a:xfrm>
        </p:spPr>
        <p:txBody>
          <a:bodyPr/>
          <a:lstStyle/>
          <a:p>
            <a:r>
              <a:rPr lang="en-US" dirty="0" smtClean="0"/>
              <a:t>Ask: Am I reading the right material?</a:t>
            </a:r>
            <a:endParaRPr lang="en-US" dirty="0"/>
          </a:p>
        </p:txBody>
      </p:sp>
      <p:sp>
        <p:nvSpPr>
          <p:cNvPr id="2" name="Text Placeholder 1"/>
          <p:cNvSpPr>
            <a:spLocks noGrp="1"/>
          </p:cNvSpPr>
          <p:nvPr>
            <p:ph type="body" sz="quarter" idx="19"/>
          </p:nvPr>
        </p:nvSpPr>
        <p:spPr>
          <a:xfrm>
            <a:off x="285887" y="1181923"/>
            <a:ext cx="8324441" cy="657225"/>
          </a:xfrm>
          <a:solidFill>
            <a:schemeClr val="bg1">
              <a:alpha val="75000"/>
            </a:schemeClr>
          </a:solidFill>
          <a:effectLst>
            <a:softEdge rad="63500"/>
          </a:effectLst>
        </p:spPr>
        <p:txBody>
          <a:bodyPr/>
          <a:lstStyle/>
          <a:p>
            <a:r>
              <a:rPr lang="en-US" dirty="0" smtClean="0"/>
              <a:t>Take a look at Info-Tech’s other solution sets to understand BYOD in the context of important trends like mobility and consumerization. </a:t>
            </a:r>
            <a:endParaRPr lang="en-US" dirty="0"/>
          </a:p>
        </p:txBody>
      </p:sp>
      <p:sp>
        <p:nvSpPr>
          <p:cNvPr id="73" name="TextBox 72"/>
          <p:cNvSpPr txBox="1"/>
          <p:nvPr/>
        </p:nvSpPr>
        <p:spPr>
          <a:xfrm>
            <a:off x="422644" y="2456892"/>
            <a:ext cx="1737088" cy="415498"/>
          </a:xfrm>
          <a:prstGeom prst="rect">
            <a:avLst/>
          </a:prstGeom>
          <a:solidFill>
            <a:schemeClr val="bg1"/>
          </a:solidFill>
          <a:effectLst>
            <a:softEdge rad="31750"/>
          </a:effectLst>
        </p:spPr>
        <p:txBody>
          <a:bodyPr wrap="square" rtlCol="0">
            <a:spAutoFit/>
          </a:bodyPr>
          <a:lstStyle/>
          <a:p>
            <a:pPr algn="l"/>
            <a:r>
              <a:rPr lang="en-US" sz="1050" b="1" i="1" dirty="0" smtClean="0">
                <a:solidFill>
                  <a:schemeClr val="accent1">
                    <a:lumMod val="75000"/>
                  </a:schemeClr>
                </a:solidFill>
                <a:hlinkClick r:id="rId3"/>
              </a:rPr>
              <a:t>Develop a Mobile Management Strategy </a:t>
            </a:r>
            <a:endParaRPr lang="en-US" sz="1050" b="1" i="1" dirty="0">
              <a:solidFill>
                <a:schemeClr val="accent1">
                  <a:lumMod val="75000"/>
                </a:schemeClr>
              </a:solidFill>
            </a:endParaRPr>
          </a:p>
        </p:txBody>
      </p:sp>
      <p:grpSp>
        <p:nvGrpSpPr>
          <p:cNvPr id="38" name="Group 37"/>
          <p:cNvGrpSpPr/>
          <p:nvPr/>
        </p:nvGrpSpPr>
        <p:grpSpPr>
          <a:xfrm>
            <a:off x="287524" y="1916831"/>
            <a:ext cx="8496944" cy="4370440"/>
            <a:chOff x="113384" y="1916831"/>
            <a:chExt cx="8496944" cy="4370440"/>
          </a:xfrm>
        </p:grpSpPr>
        <p:grpSp>
          <p:nvGrpSpPr>
            <p:cNvPr id="23" name="Group 34"/>
            <p:cNvGrpSpPr/>
            <p:nvPr/>
          </p:nvGrpSpPr>
          <p:grpSpPr>
            <a:xfrm>
              <a:off x="804861" y="2380056"/>
              <a:ext cx="7340440" cy="3341239"/>
              <a:chOff x="803225" y="2200036"/>
              <a:chExt cx="7340440" cy="3341239"/>
            </a:xfrm>
            <a:solidFill>
              <a:schemeClr val="bg1">
                <a:lumMod val="95000"/>
              </a:schemeClr>
            </a:solidFill>
          </p:grpSpPr>
          <p:grpSp>
            <p:nvGrpSpPr>
              <p:cNvPr id="24" name="Group 33"/>
              <p:cNvGrpSpPr/>
              <p:nvPr/>
            </p:nvGrpSpPr>
            <p:grpSpPr>
              <a:xfrm>
                <a:off x="803225" y="2200036"/>
                <a:ext cx="7340440" cy="3105995"/>
                <a:chOff x="803225" y="2200036"/>
                <a:chExt cx="7340440" cy="3105995"/>
              </a:xfrm>
              <a:grpFill/>
            </p:grpSpPr>
            <p:grpSp>
              <p:nvGrpSpPr>
                <p:cNvPr id="25" name="Group 32"/>
                <p:cNvGrpSpPr/>
                <p:nvPr/>
              </p:nvGrpSpPr>
              <p:grpSpPr>
                <a:xfrm>
                  <a:off x="1115616" y="2200036"/>
                  <a:ext cx="7028049" cy="1697016"/>
                  <a:chOff x="1115616" y="2200036"/>
                  <a:chExt cx="7028049" cy="1697016"/>
                </a:xfrm>
                <a:grpFill/>
              </p:grpSpPr>
              <p:sp>
                <p:nvSpPr>
                  <p:cNvPr id="9" name="Parallelogram 8"/>
                  <p:cNvSpPr/>
                  <p:nvPr/>
                </p:nvSpPr>
                <p:spPr>
                  <a:xfrm>
                    <a:off x="4072735" y="2200040"/>
                    <a:ext cx="1998280" cy="55446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p:cNvSpPr/>
                  <p:nvPr/>
                </p:nvSpPr>
                <p:spPr>
                  <a:xfrm>
                    <a:off x="2058923" y="2857738"/>
                    <a:ext cx="669637" cy="648072"/>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2496910" y="2677696"/>
                    <a:ext cx="1998280" cy="32403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p:nvSpPr>
                <p:spPr>
                  <a:xfrm flipV="1">
                    <a:off x="5301695" y="2200036"/>
                    <a:ext cx="1267365"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p:cNvSpPr/>
                  <p:nvPr/>
                </p:nvSpPr>
                <p:spPr>
                  <a:xfrm>
                    <a:off x="1115616" y="3248980"/>
                    <a:ext cx="1228894" cy="648072"/>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lumMod val="75000"/>
                        </a:schemeClr>
                      </a:solidFill>
                    </a:endParaRPr>
                  </a:p>
                </p:txBody>
              </p:sp>
              <p:sp>
                <p:nvSpPr>
                  <p:cNvPr id="10" name="Parallelogram 9"/>
                  <p:cNvSpPr/>
                  <p:nvPr/>
                </p:nvSpPr>
                <p:spPr>
                  <a:xfrm flipV="1">
                    <a:off x="6145385" y="2810115"/>
                    <a:ext cx="1998280" cy="27723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Parallelogram 11"/>
                <p:cNvSpPr/>
                <p:nvPr/>
              </p:nvSpPr>
              <p:spPr>
                <a:xfrm>
                  <a:off x="803225" y="4926794"/>
                  <a:ext cx="1228894" cy="379237"/>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p:cNvSpPr/>
                <p:nvPr/>
              </p:nvSpPr>
              <p:spPr>
                <a:xfrm>
                  <a:off x="1653286" y="3851455"/>
                  <a:ext cx="1228894" cy="1227739"/>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p:cNvSpPr/>
                <p:nvPr/>
              </p:nvSpPr>
              <p:spPr>
                <a:xfrm>
                  <a:off x="2496910" y="3574222"/>
                  <a:ext cx="1729445" cy="891102"/>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a:off x="3611875" y="3358176"/>
                  <a:ext cx="2708163" cy="53887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flipV="1">
                  <a:off x="5511702" y="3358176"/>
                  <a:ext cx="1267365"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flipV="1">
                  <a:off x="6149055" y="3968251"/>
                  <a:ext cx="919270" cy="27723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p:cNvSpPr/>
                <p:nvPr/>
              </p:nvSpPr>
              <p:spPr>
                <a:xfrm flipV="1">
                  <a:off x="6569060" y="4106866"/>
                  <a:ext cx="960125"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arallelogram 18"/>
              <p:cNvSpPr/>
              <p:nvPr/>
            </p:nvSpPr>
            <p:spPr>
              <a:xfrm>
                <a:off x="3530487" y="4439989"/>
                <a:ext cx="1729445" cy="110128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flipV="1">
                <a:off x="4226356" y="4451086"/>
                <a:ext cx="1844660"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flipV="1">
                <a:off x="5532747" y="5167414"/>
                <a:ext cx="1998280" cy="27723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ounded Rectangle 29"/>
            <p:cNvSpPr/>
            <p:nvPr/>
          </p:nvSpPr>
          <p:spPr>
            <a:xfrm>
              <a:off x="1603067" y="2852936"/>
              <a:ext cx="6234994" cy="2027798"/>
            </a:xfrm>
            <a:custGeom>
              <a:avLst/>
              <a:gdLst>
                <a:gd name="connsiteX0" fmla="*/ 0 w 5812539"/>
                <a:gd name="connsiteY0" fmla="*/ 405569 h 2433367"/>
                <a:gd name="connsiteX1" fmla="*/ 405569 w 5812539"/>
                <a:gd name="connsiteY1" fmla="*/ 0 h 2433367"/>
                <a:gd name="connsiteX2" fmla="*/ 5406970 w 5812539"/>
                <a:gd name="connsiteY2" fmla="*/ 0 h 2433367"/>
                <a:gd name="connsiteX3" fmla="*/ 5812539 w 5812539"/>
                <a:gd name="connsiteY3" fmla="*/ 405569 h 2433367"/>
                <a:gd name="connsiteX4" fmla="*/ 5812539 w 5812539"/>
                <a:gd name="connsiteY4" fmla="*/ 2027798 h 2433367"/>
                <a:gd name="connsiteX5" fmla="*/ 5406970 w 5812539"/>
                <a:gd name="connsiteY5" fmla="*/ 2433367 h 2433367"/>
                <a:gd name="connsiteX6" fmla="*/ 405569 w 5812539"/>
                <a:gd name="connsiteY6" fmla="*/ 2433367 h 2433367"/>
                <a:gd name="connsiteX7" fmla="*/ 0 w 5812539"/>
                <a:gd name="connsiteY7" fmla="*/ 2027798 h 2433367"/>
                <a:gd name="connsiteX8" fmla="*/ 0 w 5812539"/>
                <a:gd name="connsiteY8" fmla="*/ 405569 h 2433367"/>
                <a:gd name="connsiteX0" fmla="*/ 0 w 5812539"/>
                <a:gd name="connsiteY0" fmla="*/ 405569 h 2433367"/>
                <a:gd name="connsiteX1" fmla="*/ 5406970 w 5812539"/>
                <a:gd name="connsiteY1" fmla="*/ 0 h 2433367"/>
                <a:gd name="connsiteX2" fmla="*/ 5812539 w 5812539"/>
                <a:gd name="connsiteY2" fmla="*/ 405569 h 2433367"/>
                <a:gd name="connsiteX3" fmla="*/ 5812539 w 5812539"/>
                <a:gd name="connsiteY3" fmla="*/ 2027798 h 2433367"/>
                <a:gd name="connsiteX4" fmla="*/ 5406970 w 5812539"/>
                <a:gd name="connsiteY4" fmla="*/ 2433367 h 2433367"/>
                <a:gd name="connsiteX5" fmla="*/ 405569 w 5812539"/>
                <a:gd name="connsiteY5" fmla="*/ 2433367 h 2433367"/>
                <a:gd name="connsiteX6" fmla="*/ 0 w 5812539"/>
                <a:gd name="connsiteY6" fmla="*/ 2027798 h 2433367"/>
                <a:gd name="connsiteX7" fmla="*/ 0 w 5812539"/>
                <a:gd name="connsiteY7" fmla="*/ 405569 h 2433367"/>
                <a:gd name="connsiteX0" fmla="*/ 0 w 5812539"/>
                <a:gd name="connsiteY0" fmla="*/ 0 h 2027798"/>
                <a:gd name="connsiteX1" fmla="*/ 5812539 w 5812539"/>
                <a:gd name="connsiteY1" fmla="*/ 0 h 2027798"/>
                <a:gd name="connsiteX2" fmla="*/ 5812539 w 5812539"/>
                <a:gd name="connsiteY2" fmla="*/ 1622229 h 2027798"/>
                <a:gd name="connsiteX3" fmla="*/ 5406970 w 5812539"/>
                <a:gd name="connsiteY3" fmla="*/ 2027798 h 2027798"/>
                <a:gd name="connsiteX4" fmla="*/ 405569 w 5812539"/>
                <a:gd name="connsiteY4" fmla="*/ 2027798 h 2027798"/>
                <a:gd name="connsiteX5" fmla="*/ 0 w 5812539"/>
                <a:gd name="connsiteY5" fmla="*/ 1622229 h 2027798"/>
                <a:gd name="connsiteX6" fmla="*/ 0 w 5812539"/>
                <a:gd name="connsiteY6" fmla="*/ 0 h 2027798"/>
                <a:gd name="connsiteX0" fmla="*/ 0 w 5812539"/>
                <a:gd name="connsiteY0" fmla="*/ 0 h 2027798"/>
                <a:gd name="connsiteX1" fmla="*/ 5812539 w 5812539"/>
                <a:gd name="connsiteY1" fmla="*/ 1622229 h 2027798"/>
                <a:gd name="connsiteX2" fmla="*/ 5406970 w 5812539"/>
                <a:gd name="connsiteY2" fmla="*/ 2027798 h 2027798"/>
                <a:gd name="connsiteX3" fmla="*/ 405569 w 5812539"/>
                <a:gd name="connsiteY3" fmla="*/ 2027798 h 2027798"/>
                <a:gd name="connsiteX4" fmla="*/ 0 w 5812539"/>
                <a:gd name="connsiteY4" fmla="*/ 1622229 h 2027798"/>
                <a:gd name="connsiteX5" fmla="*/ 0 w 5812539"/>
                <a:gd name="connsiteY5" fmla="*/ 0 h 2027798"/>
                <a:gd name="connsiteX0" fmla="*/ 5812539 w 5903979"/>
                <a:gd name="connsiteY0" fmla="*/ 1622229 h 2027798"/>
                <a:gd name="connsiteX1" fmla="*/ 5406970 w 5903979"/>
                <a:gd name="connsiteY1" fmla="*/ 2027798 h 2027798"/>
                <a:gd name="connsiteX2" fmla="*/ 405569 w 5903979"/>
                <a:gd name="connsiteY2" fmla="*/ 2027798 h 2027798"/>
                <a:gd name="connsiteX3" fmla="*/ 0 w 5903979"/>
                <a:gd name="connsiteY3" fmla="*/ 1622229 h 2027798"/>
                <a:gd name="connsiteX4" fmla="*/ 0 w 5903979"/>
                <a:gd name="connsiteY4" fmla="*/ 0 h 2027798"/>
                <a:gd name="connsiteX5" fmla="*/ 5903979 w 5903979"/>
                <a:gd name="connsiteY5" fmla="*/ 1713669 h 2027798"/>
                <a:gd name="connsiteX0" fmla="*/ 5812539 w 5812539"/>
                <a:gd name="connsiteY0" fmla="*/ 1622229 h 2027798"/>
                <a:gd name="connsiteX1" fmla="*/ 5406970 w 5812539"/>
                <a:gd name="connsiteY1" fmla="*/ 2027798 h 2027798"/>
                <a:gd name="connsiteX2" fmla="*/ 405569 w 5812539"/>
                <a:gd name="connsiteY2" fmla="*/ 2027798 h 2027798"/>
                <a:gd name="connsiteX3" fmla="*/ 0 w 5812539"/>
                <a:gd name="connsiteY3" fmla="*/ 1622229 h 2027798"/>
                <a:gd name="connsiteX4" fmla="*/ 0 w 5812539"/>
                <a:gd name="connsiteY4" fmla="*/ 0 h 202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2539" h="2027798">
                  <a:moveTo>
                    <a:pt x="5812539" y="1622229"/>
                  </a:moveTo>
                  <a:cubicBezTo>
                    <a:pt x="5812539" y="1846219"/>
                    <a:pt x="5630960" y="2027798"/>
                    <a:pt x="5406970" y="2027798"/>
                  </a:cubicBezTo>
                  <a:lnTo>
                    <a:pt x="405569" y="2027798"/>
                  </a:lnTo>
                  <a:cubicBezTo>
                    <a:pt x="181579" y="2027798"/>
                    <a:pt x="0" y="1846219"/>
                    <a:pt x="0" y="1622229"/>
                  </a:cubicBezTo>
                  <a:lnTo>
                    <a:pt x="0" y="0"/>
                  </a:lnTo>
                </a:path>
              </a:pathLst>
            </a:custGeom>
            <a:noFill/>
            <a:ln>
              <a:solidFill>
                <a:srgbClr val="D07D08">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1"/>
            <p:cNvGrpSpPr/>
            <p:nvPr/>
          </p:nvGrpSpPr>
          <p:grpSpPr>
            <a:xfrm>
              <a:off x="848351" y="2295383"/>
              <a:ext cx="6328590" cy="3205182"/>
              <a:chOff x="846715" y="2115363"/>
              <a:chExt cx="6328590" cy="3205182"/>
            </a:xfrm>
          </p:grpSpPr>
          <p:sp>
            <p:nvSpPr>
              <p:cNvPr id="26" name="Rounded Rectangle 25"/>
              <p:cNvSpPr/>
              <p:nvPr/>
            </p:nvSpPr>
            <p:spPr>
              <a:xfrm>
                <a:off x="846715" y="2766415"/>
                <a:ext cx="2202468" cy="1277065"/>
              </a:xfrm>
              <a:custGeom>
                <a:avLst/>
                <a:gdLst>
                  <a:gd name="connsiteX0" fmla="*/ 0 w 2457887"/>
                  <a:gd name="connsiteY0" fmla="*/ 255419 h 1532484"/>
                  <a:gd name="connsiteX1" fmla="*/ 255419 w 2457887"/>
                  <a:gd name="connsiteY1" fmla="*/ 0 h 1532484"/>
                  <a:gd name="connsiteX2" fmla="*/ 2202468 w 2457887"/>
                  <a:gd name="connsiteY2" fmla="*/ 0 h 1532484"/>
                  <a:gd name="connsiteX3" fmla="*/ 2457887 w 2457887"/>
                  <a:gd name="connsiteY3" fmla="*/ 255419 h 1532484"/>
                  <a:gd name="connsiteX4" fmla="*/ 2457887 w 2457887"/>
                  <a:gd name="connsiteY4" fmla="*/ 1277065 h 1532484"/>
                  <a:gd name="connsiteX5" fmla="*/ 2202468 w 2457887"/>
                  <a:gd name="connsiteY5" fmla="*/ 1532484 h 1532484"/>
                  <a:gd name="connsiteX6" fmla="*/ 255419 w 2457887"/>
                  <a:gd name="connsiteY6" fmla="*/ 1532484 h 1532484"/>
                  <a:gd name="connsiteX7" fmla="*/ 0 w 2457887"/>
                  <a:gd name="connsiteY7" fmla="*/ 1277065 h 1532484"/>
                  <a:gd name="connsiteX8" fmla="*/ 0 w 2457887"/>
                  <a:gd name="connsiteY8" fmla="*/ 255419 h 1532484"/>
                  <a:gd name="connsiteX0" fmla="*/ 0 w 2457887"/>
                  <a:gd name="connsiteY0" fmla="*/ 255419 h 1532484"/>
                  <a:gd name="connsiteX1" fmla="*/ 2202468 w 2457887"/>
                  <a:gd name="connsiteY1" fmla="*/ 0 h 1532484"/>
                  <a:gd name="connsiteX2" fmla="*/ 2457887 w 2457887"/>
                  <a:gd name="connsiteY2" fmla="*/ 255419 h 1532484"/>
                  <a:gd name="connsiteX3" fmla="*/ 2457887 w 2457887"/>
                  <a:gd name="connsiteY3" fmla="*/ 1277065 h 1532484"/>
                  <a:gd name="connsiteX4" fmla="*/ 2202468 w 2457887"/>
                  <a:gd name="connsiteY4" fmla="*/ 1532484 h 1532484"/>
                  <a:gd name="connsiteX5" fmla="*/ 255419 w 2457887"/>
                  <a:gd name="connsiteY5" fmla="*/ 1532484 h 1532484"/>
                  <a:gd name="connsiteX6" fmla="*/ 0 w 2457887"/>
                  <a:gd name="connsiteY6" fmla="*/ 1277065 h 1532484"/>
                  <a:gd name="connsiteX7" fmla="*/ 0 w 2457887"/>
                  <a:gd name="connsiteY7" fmla="*/ 255419 h 1532484"/>
                  <a:gd name="connsiteX0" fmla="*/ 2202468 w 2457887"/>
                  <a:gd name="connsiteY0" fmla="*/ 0 h 1532484"/>
                  <a:gd name="connsiteX1" fmla="*/ 2457887 w 2457887"/>
                  <a:gd name="connsiteY1" fmla="*/ 255419 h 1532484"/>
                  <a:gd name="connsiteX2" fmla="*/ 2457887 w 2457887"/>
                  <a:gd name="connsiteY2" fmla="*/ 1277065 h 1532484"/>
                  <a:gd name="connsiteX3" fmla="*/ 2202468 w 2457887"/>
                  <a:gd name="connsiteY3" fmla="*/ 1532484 h 1532484"/>
                  <a:gd name="connsiteX4" fmla="*/ 255419 w 2457887"/>
                  <a:gd name="connsiteY4" fmla="*/ 1532484 h 1532484"/>
                  <a:gd name="connsiteX5" fmla="*/ 0 w 2457887"/>
                  <a:gd name="connsiteY5" fmla="*/ 1277065 h 1532484"/>
                  <a:gd name="connsiteX6" fmla="*/ 0 w 2457887"/>
                  <a:gd name="connsiteY6" fmla="*/ 255419 h 1532484"/>
                  <a:gd name="connsiteX7" fmla="*/ 2293908 w 2457887"/>
                  <a:gd name="connsiteY7" fmla="*/ 91440 h 1532484"/>
                  <a:gd name="connsiteX0" fmla="*/ 2457887 w 2457887"/>
                  <a:gd name="connsiteY0" fmla="*/ 209424 h 1486489"/>
                  <a:gd name="connsiteX1" fmla="*/ 2457887 w 2457887"/>
                  <a:gd name="connsiteY1" fmla="*/ 1231070 h 1486489"/>
                  <a:gd name="connsiteX2" fmla="*/ 2202468 w 2457887"/>
                  <a:gd name="connsiteY2" fmla="*/ 1486489 h 1486489"/>
                  <a:gd name="connsiteX3" fmla="*/ 255419 w 2457887"/>
                  <a:gd name="connsiteY3" fmla="*/ 1486489 h 1486489"/>
                  <a:gd name="connsiteX4" fmla="*/ 0 w 2457887"/>
                  <a:gd name="connsiteY4" fmla="*/ 1231070 h 1486489"/>
                  <a:gd name="connsiteX5" fmla="*/ 0 w 2457887"/>
                  <a:gd name="connsiteY5" fmla="*/ 209424 h 1486489"/>
                  <a:gd name="connsiteX6" fmla="*/ 2293908 w 2457887"/>
                  <a:gd name="connsiteY6" fmla="*/ 45445 h 1486489"/>
                  <a:gd name="connsiteX0" fmla="*/ 2457887 w 2457887"/>
                  <a:gd name="connsiteY0" fmla="*/ 0 h 1277065"/>
                  <a:gd name="connsiteX1" fmla="*/ 2457887 w 2457887"/>
                  <a:gd name="connsiteY1" fmla="*/ 1021646 h 1277065"/>
                  <a:gd name="connsiteX2" fmla="*/ 2202468 w 2457887"/>
                  <a:gd name="connsiteY2" fmla="*/ 1277065 h 1277065"/>
                  <a:gd name="connsiteX3" fmla="*/ 255419 w 2457887"/>
                  <a:gd name="connsiteY3" fmla="*/ 1277065 h 1277065"/>
                  <a:gd name="connsiteX4" fmla="*/ 0 w 2457887"/>
                  <a:gd name="connsiteY4" fmla="*/ 1021646 h 1277065"/>
                  <a:gd name="connsiteX5" fmla="*/ 0 w 2457887"/>
                  <a:gd name="connsiteY5" fmla="*/ 0 h 1277065"/>
                  <a:gd name="connsiteX0" fmla="*/ 2457887 w 2457887"/>
                  <a:gd name="connsiteY0" fmla="*/ 1021646 h 1277065"/>
                  <a:gd name="connsiteX1" fmla="*/ 2202468 w 2457887"/>
                  <a:gd name="connsiteY1" fmla="*/ 1277065 h 1277065"/>
                  <a:gd name="connsiteX2" fmla="*/ 255419 w 2457887"/>
                  <a:gd name="connsiteY2" fmla="*/ 1277065 h 1277065"/>
                  <a:gd name="connsiteX3" fmla="*/ 0 w 2457887"/>
                  <a:gd name="connsiteY3" fmla="*/ 1021646 h 1277065"/>
                  <a:gd name="connsiteX4" fmla="*/ 0 w 2457887"/>
                  <a:gd name="connsiteY4" fmla="*/ 0 h 1277065"/>
                  <a:gd name="connsiteX0" fmla="*/ 2202468 w 2202468"/>
                  <a:gd name="connsiteY0" fmla="*/ 1277065 h 1277065"/>
                  <a:gd name="connsiteX1" fmla="*/ 255419 w 2202468"/>
                  <a:gd name="connsiteY1" fmla="*/ 1277065 h 1277065"/>
                  <a:gd name="connsiteX2" fmla="*/ 0 w 2202468"/>
                  <a:gd name="connsiteY2" fmla="*/ 1021646 h 1277065"/>
                  <a:gd name="connsiteX3" fmla="*/ 0 w 2202468"/>
                  <a:gd name="connsiteY3" fmla="*/ 0 h 1277065"/>
                </a:gdLst>
                <a:ahLst/>
                <a:cxnLst>
                  <a:cxn ang="0">
                    <a:pos x="connsiteX0" y="connsiteY0"/>
                  </a:cxn>
                  <a:cxn ang="0">
                    <a:pos x="connsiteX1" y="connsiteY1"/>
                  </a:cxn>
                  <a:cxn ang="0">
                    <a:pos x="connsiteX2" y="connsiteY2"/>
                  </a:cxn>
                  <a:cxn ang="0">
                    <a:pos x="connsiteX3" y="connsiteY3"/>
                  </a:cxn>
                </a:cxnLst>
                <a:rect l="l" t="t" r="r" b="b"/>
                <a:pathLst>
                  <a:path w="2202468" h="1277065">
                    <a:moveTo>
                      <a:pt x="2202468" y="1277065"/>
                    </a:moveTo>
                    <a:lnTo>
                      <a:pt x="255419" y="1277065"/>
                    </a:lnTo>
                    <a:cubicBezTo>
                      <a:pt x="114355" y="1277065"/>
                      <a:pt x="0" y="1162710"/>
                      <a:pt x="0" y="1021646"/>
                    </a:cubicBezTo>
                    <a:lnTo>
                      <a:pt x="0" y="0"/>
                    </a:lnTo>
                  </a:path>
                </a:pathLst>
              </a:custGeom>
              <a:noFill/>
              <a:ln w="571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5"/>
              <p:cNvSpPr/>
              <p:nvPr/>
            </p:nvSpPr>
            <p:spPr>
              <a:xfrm rot="10800000">
                <a:off x="1601432" y="4043480"/>
                <a:ext cx="2202468" cy="1277065"/>
              </a:xfrm>
              <a:custGeom>
                <a:avLst/>
                <a:gdLst>
                  <a:gd name="connsiteX0" fmla="*/ 0 w 2457887"/>
                  <a:gd name="connsiteY0" fmla="*/ 255419 h 1532484"/>
                  <a:gd name="connsiteX1" fmla="*/ 255419 w 2457887"/>
                  <a:gd name="connsiteY1" fmla="*/ 0 h 1532484"/>
                  <a:gd name="connsiteX2" fmla="*/ 2202468 w 2457887"/>
                  <a:gd name="connsiteY2" fmla="*/ 0 h 1532484"/>
                  <a:gd name="connsiteX3" fmla="*/ 2457887 w 2457887"/>
                  <a:gd name="connsiteY3" fmla="*/ 255419 h 1532484"/>
                  <a:gd name="connsiteX4" fmla="*/ 2457887 w 2457887"/>
                  <a:gd name="connsiteY4" fmla="*/ 1277065 h 1532484"/>
                  <a:gd name="connsiteX5" fmla="*/ 2202468 w 2457887"/>
                  <a:gd name="connsiteY5" fmla="*/ 1532484 h 1532484"/>
                  <a:gd name="connsiteX6" fmla="*/ 255419 w 2457887"/>
                  <a:gd name="connsiteY6" fmla="*/ 1532484 h 1532484"/>
                  <a:gd name="connsiteX7" fmla="*/ 0 w 2457887"/>
                  <a:gd name="connsiteY7" fmla="*/ 1277065 h 1532484"/>
                  <a:gd name="connsiteX8" fmla="*/ 0 w 2457887"/>
                  <a:gd name="connsiteY8" fmla="*/ 255419 h 1532484"/>
                  <a:gd name="connsiteX0" fmla="*/ 0 w 2457887"/>
                  <a:gd name="connsiteY0" fmla="*/ 255419 h 1532484"/>
                  <a:gd name="connsiteX1" fmla="*/ 2202468 w 2457887"/>
                  <a:gd name="connsiteY1" fmla="*/ 0 h 1532484"/>
                  <a:gd name="connsiteX2" fmla="*/ 2457887 w 2457887"/>
                  <a:gd name="connsiteY2" fmla="*/ 255419 h 1532484"/>
                  <a:gd name="connsiteX3" fmla="*/ 2457887 w 2457887"/>
                  <a:gd name="connsiteY3" fmla="*/ 1277065 h 1532484"/>
                  <a:gd name="connsiteX4" fmla="*/ 2202468 w 2457887"/>
                  <a:gd name="connsiteY4" fmla="*/ 1532484 h 1532484"/>
                  <a:gd name="connsiteX5" fmla="*/ 255419 w 2457887"/>
                  <a:gd name="connsiteY5" fmla="*/ 1532484 h 1532484"/>
                  <a:gd name="connsiteX6" fmla="*/ 0 w 2457887"/>
                  <a:gd name="connsiteY6" fmla="*/ 1277065 h 1532484"/>
                  <a:gd name="connsiteX7" fmla="*/ 0 w 2457887"/>
                  <a:gd name="connsiteY7" fmla="*/ 255419 h 1532484"/>
                  <a:gd name="connsiteX0" fmla="*/ 2202468 w 2457887"/>
                  <a:gd name="connsiteY0" fmla="*/ 0 h 1532484"/>
                  <a:gd name="connsiteX1" fmla="*/ 2457887 w 2457887"/>
                  <a:gd name="connsiteY1" fmla="*/ 255419 h 1532484"/>
                  <a:gd name="connsiteX2" fmla="*/ 2457887 w 2457887"/>
                  <a:gd name="connsiteY2" fmla="*/ 1277065 h 1532484"/>
                  <a:gd name="connsiteX3" fmla="*/ 2202468 w 2457887"/>
                  <a:gd name="connsiteY3" fmla="*/ 1532484 h 1532484"/>
                  <a:gd name="connsiteX4" fmla="*/ 255419 w 2457887"/>
                  <a:gd name="connsiteY4" fmla="*/ 1532484 h 1532484"/>
                  <a:gd name="connsiteX5" fmla="*/ 0 w 2457887"/>
                  <a:gd name="connsiteY5" fmla="*/ 1277065 h 1532484"/>
                  <a:gd name="connsiteX6" fmla="*/ 0 w 2457887"/>
                  <a:gd name="connsiteY6" fmla="*/ 255419 h 1532484"/>
                  <a:gd name="connsiteX7" fmla="*/ 2293908 w 2457887"/>
                  <a:gd name="connsiteY7" fmla="*/ 91440 h 1532484"/>
                  <a:gd name="connsiteX0" fmla="*/ 2457887 w 2457887"/>
                  <a:gd name="connsiteY0" fmla="*/ 209424 h 1486489"/>
                  <a:gd name="connsiteX1" fmla="*/ 2457887 w 2457887"/>
                  <a:gd name="connsiteY1" fmla="*/ 1231070 h 1486489"/>
                  <a:gd name="connsiteX2" fmla="*/ 2202468 w 2457887"/>
                  <a:gd name="connsiteY2" fmla="*/ 1486489 h 1486489"/>
                  <a:gd name="connsiteX3" fmla="*/ 255419 w 2457887"/>
                  <a:gd name="connsiteY3" fmla="*/ 1486489 h 1486489"/>
                  <a:gd name="connsiteX4" fmla="*/ 0 w 2457887"/>
                  <a:gd name="connsiteY4" fmla="*/ 1231070 h 1486489"/>
                  <a:gd name="connsiteX5" fmla="*/ 0 w 2457887"/>
                  <a:gd name="connsiteY5" fmla="*/ 209424 h 1486489"/>
                  <a:gd name="connsiteX6" fmla="*/ 2293908 w 2457887"/>
                  <a:gd name="connsiteY6" fmla="*/ 45445 h 1486489"/>
                  <a:gd name="connsiteX0" fmla="*/ 2457887 w 2457887"/>
                  <a:gd name="connsiteY0" fmla="*/ 0 h 1277065"/>
                  <a:gd name="connsiteX1" fmla="*/ 2457887 w 2457887"/>
                  <a:gd name="connsiteY1" fmla="*/ 1021646 h 1277065"/>
                  <a:gd name="connsiteX2" fmla="*/ 2202468 w 2457887"/>
                  <a:gd name="connsiteY2" fmla="*/ 1277065 h 1277065"/>
                  <a:gd name="connsiteX3" fmla="*/ 255419 w 2457887"/>
                  <a:gd name="connsiteY3" fmla="*/ 1277065 h 1277065"/>
                  <a:gd name="connsiteX4" fmla="*/ 0 w 2457887"/>
                  <a:gd name="connsiteY4" fmla="*/ 1021646 h 1277065"/>
                  <a:gd name="connsiteX5" fmla="*/ 0 w 2457887"/>
                  <a:gd name="connsiteY5" fmla="*/ 0 h 1277065"/>
                  <a:gd name="connsiteX0" fmla="*/ 2457887 w 2457887"/>
                  <a:gd name="connsiteY0" fmla="*/ 1021646 h 1277065"/>
                  <a:gd name="connsiteX1" fmla="*/ 2202468 w 2457887"/>
                  <a:gd name="connsiteY1" fmla="*/ 1277065 h 1277065"/>
                  <a:gd name="connsiteX2" fmla="*/ 255419 w 2457887"/>
                  <a:gd name="connsiteY2" fmla="*/ 1277065 h 1277065"/>
                  <a:gd name="connsiteX3" fmla="*/ 0 w 2457887"/>
                  <a:gd name="connsiteY3" fmla="*/ 1021646 h 1277065"/>
                  <a:gd name="connsiteX4" fmla="*/ 0 w 2457887"/>
                  <a:gd name="connsiteY4" fmla="*/ 0 h 1277065"/>
                  <a:gd name="connsiteX0" fmla="*/ 2202468 w 2202468"/>
                  <a:gd name="connsiteY0" fmla="*/ 1277065 h 1277065"/>
                  <a:gd name="connsiteX1" fmla="*/ 255419 w 2202468"/>
                  <a:gd name="connsiteY1" fmla="*/ 1277065 h 1277065"/>
                  <a:gd name="connsiteX2" fmla="*/ 0 w 2202468"/>
                  <a:gd name="connsiteY2" fmla="*/ 1021646 h 1277065"/>
                  <a:gd name="connsiteX3" fmla="*/ 0 w 2202468"/>
                  <a:gd name="connsiteY3" fmla="*/ 0 h 1277065"/>
                </a:gdLst>
                <a:ahLst/>
                <a:cxnLst>
                  <a:cxn ang="0">
                    <a:pos x="connsiteX0" y="connsiteY0"/>
                  </a:cxn>
                  <a:cxn ang="0">
                    <a:pos x="connsiteX1" y="connsiteY1"/>
                  </a:cxn>
                  <a:cxn ang="0">
                    <a:pos x="connsiteX2" y="connsiteY2"/>
                  </a:cxn>
                  <a:cxn ang="0">
                    <a:pos x="connsiteX3" y="connsiteY3"/>
                  </a:cxn>
                </a:cxnLst>
                <a:rect l="l" t="t" r="r" b="b"/>
                <a:pathLst>
                  <a:path w="2202468" h="1277065">
                    <a:moveTo>
                      <a:pt x="2202468" y="1277065"/>
                    </a:moveTo>
                    <a:lnTo>
                      <a:pt x="255419" y="1277065"/>
                    </a:lnTo>
                    <a:cubicBezTo>
                      <a:pt x="114355" y="1277065"/>
                      <a:pt x="0" y="1162710"/>
                      <a:pt x="0" y="1021646"/>
                    </a:cubicBezTo>
                    <a:lnTo>
                      <a:pt x="0" y="0"/>
                    </a:lnTo>
                  </a:path>
                </a:pathLst>
              </a:custGeom>
              <a:noFill/>
              <a:ln w="571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5"/>
              <p:cNvSpPr/>
              <p:nvPr/>
            </p:nvSpPr>
            <p:spPr>
              <a:xfrm flipH="1">
                <a:off x="3137632" y="2115363"/>
                <a:ext cx="2209784" cy="1928117"/>
              </a:xfrm>
              <a:custGeom>
                <a:avLst/>
                <a:gdLst>
                  <a:gd name="connsiteX0" fmla="*/ 0 w 2457887"/>
                  <a:gd name="connsiteY0" fmla="*/ 255419 h 1532484"/>
                  <a:gd name="connsiteX1" fmla="*/ 255419 w 2457887"/>
                  <a:gd name="connsiteY1" fmla="*/ 0 h 1532484"/>
                  <a:gd name="connsiteX2" fmla="*/ 2202468 w 2457887"/>
                  <a:gd name="connsiteY2" fmla="*/ 0 h 1532484"/>
                  <a:gd name="connsiteX3" fmla="*/ 2457887 w 2457887"/>
                  <a:gd name="connsiteY3" fmla="*/ 255419 h 1532484"/>
                  <a:gd name="connsiteX4" fmla="*/ 2457887 w 2457887"/>
                  <a:gd name="connsiteY4" fmla="*/ 1277065 h 1532484"/>
                  <a:gd name="connsiteX5" fmla="*/ 2202468 w 2457887"/>
                  <a:gd name="connsiteY5" fmla="*/ 1532484 h 1532484"/>
                  <a:gd name="connsiteX6" fmla="*/ 255419 w 2457887"/>
                  <a:gd name="connsiteY6" fmla="*/ 1532484 h 1532484"/>
                  <a:gd name="connsiteX7" fmla="*/ 0 w 2457887"/>
                  <a:gd name="connsiteY7" fmla="*/ 1277065 h 1532484"/>
                  <a:gd name="connsiteX8" fmla="*/ 0 w 2457887"/>
                  <a:gd name="connsiteY8" fmla="*/ 255419 h 1532484"/>
                  <a:gd name="connsiteX0" fmla="*/ 0 w 2457887"/>
                  <a:gd name="connsiteY0" fmla="*/ 255419 h 1532484"/>
                  <a:gd name="connsiteX1" fmla="*/ 2202468 w 2457887"/>
                  <a:gd name="connsiteY1" fmla="*/ 0 h 1532484"/>
                  <a:gd name="connsiteX2" fmla="*/ 2457887 w 2457887"/>
                  <a:gd name="connsiteY2" fmla="*/ 255419 h 1532484"/>
                  <a:gd name="connsiteX3" fmla="*/ 2457887 w 2457887"/>
                  <a:gd name="connsiteY3" fmla="*/ 1277065 h 1532484"/>
                  <a:gd name="connsiteX4" fmla="*/ 2202468 w 2457887"/>
                  <a:gd name="connsiteY4" fmla="*/ 1532484 h 1532484"/>
                  <a:gd name="connsiteX5" fmla="*/ 255419 w 2457887"/>
                  <a:gd name="connsiteY5" fmla="*/ 1532484 h 1532484"/>
                  <a:gd name="connsiteX6" fmla="*/ 0 w 2457887"/>
                  <a:gd name="connsiteY6" fmla="*/ 1277065 h 1532484"/>
                  <a:gd name="connsiteX7" fmla="*/ 0 w 2457887"/>
                  <a:gd name="connsiteY7" fmla="*/ 255419 h 1532484"/>
                  <a:gd name="connsiteX0" fmla="*/ 2202468 w 2457887"/>
                  <a:gd name="connsiteY0" fmla="*/ 0 h 1532484"/>
                  <a:gd name="connsiteX1" fmla="*/ 2457887 w 2457887"/>
                  <a:gd name="connsiteY1" fmla="*/ 255419 h 1532484"/>
                  <a:gd name="connsiteX2" fmla="*/ 2457887 w 2457887"/>
                  <a:gd name="connsiteY2" fmla="*/ 1277065 h 1532484"/>
                  <a:gd name="connsiteX3" fmla="*/ 2202468 w 2457887"/>
                  <a:gd name="connsiteY3" fmla="*/ 1532484 h 1532484"/>
                  <a:gd name="connsiteX4" fmla="*/ 255419 w 2457887"/>
                  <a:gd name="connsiteY4" fmla="*/ 1532484 h 1532484"/>
                  <a:gd name="connsiteX5" fmla="*/ 0 w 2457887"/>
                  <a:gd name="connsiteY5" fmla="*/ 1277065 h 1532484"/>
                  <a:gd name="connsiteX6" fmla="*/ 0 w 2457887"/>
                  <a:gd name="connsiteY6" fmla="*/ 255419 h 1532484"/>
                  <a:gd name="connsiteX7" fmla="*/ 2293908 w 2457887"/>
                  <a:gd name="connsiteY7" fmla="*/ 91440 h 1532484"/>
                  <a:gd name="connsiteX0" fmla="*/ 2457887 w 2457887"/>
                  <a:gd name="connsiteY0" fmla="*/ 209424 h 1486489"/>
                  <a:gd name="connsiteX1" fmla="*/ 2457887 w 2457887"/>
                  <a:gd name="connsiteY1" fmla="*/ 1231070 h 1486489"/>
                  <a:gd name="connsiteX2" fmla="*/ 2202468 w 2457887"/>
                  <a:gd name="connsiteY2" fmla="*/ 1486489 h 1486489"/>
                  <a:gd name="connsiteX3" fmla="*/ 255419 w 2457887"/>
                  <a:gd name="connsiteY3" fmla="*/ 1486489 h 1486489"/>
                  <a:gd name="connsiteX4" fmla="*/ 0 w 2457887"/>
                  <a:gd name="connsiteY4" fmla="*/ 1231070 h 1486489"/>
                  <a:gd name="connsiteX5" fmla="*/ 0 w 2457887"/>
                  <a:gd name="connsiteY5" fmla="*/ 209424 h 1486489"/>
                  <a:gd name="connsiteX6" fmla="*/ 2293908 w 2457887"/>
                  <a:gd name="connsiteY6" fmla="*/ 45445 h 1486489"/>
                  <a:gd name="connsiteX0" fmla="*/ 2457887 w 2457887"/>
                  <a:gd name="connsiteY0" fmla="*/ 0 h 1277065"/>
                  <a:gd name="connsiteX1" fmla="*/ 2457887 w 2457887"/>
                  <a:gd name="connsiteY1" fmla="*/ 1021646 h 1277065"/>
                  <a:gd name="connsiteX2" fmla="*/ 2202468 w 2457887"/>
                  <a:gd name="connsiteY2" fmla="*/ 1277065 h 1277065"/>
                  <a:gd name="connsiteX3" fmla="*/ 255419 w 2457887"/>
                  <a:gd name="connsiteY3" fmla="*/ 1277065 h 1277065"/>
                  <a:gd name="connsiteX4" fmla="*/ 0 w 2457887"/>
                  <a:gd name="connsiteY4" fmla="*/ 1021646 h 1277065"/>
                  <a:gd name="connsiteX5" fmla="*/ 0 w 2457887"/>
                  <a:gd name="connsiteY5" fmla="*/ 0 h 1277065"/>
                  <a:gd name="connsiteX0" fmla="*/ 2457887 w 2457887"/>
                  <a:gd name="connsiteY0" fmla="*/ 1021646 h 1277065"/>
                  <a:gd name="connsiteX1" fmla="*/ 2202468 w 2457887"/>
                  <a:gd name="connsiteY1" fmla="*/ 1277065 h 1277065"/>
                  <a:gd name="connsiteX2" fmla="*/ 255419 w 2457887"/>
                  <a:gd name="connsiteY2" fmla="*/ 1277065 h 1277065"/>
                  <a:gd name="connsiteX3" fmla="*/ 0 w 2457887"/>
                  <a:gd name="connsiteY3" fmla="*/ 1021646 h 1277065"/>
                  <a:gd name="connsiteX4" fmla="*/ 0 w 2457887"/>
                  <a:gd name="connsiteY4" fmla="*/ 0 h 1277065"/>
                  <a:gd name="connsiteX0" fmla="*/ 2202468 w 2202468"/>
                  <a:gd name="connsiteY0" fmla="*/ 1277065 h 1277065"/>
                  <a:gd name="connsiteX1" fmla="*/ 255419 w 2202468"/>
                  <a:gd name="connsiteY1" fmla="*/ 1277065 h 1277065"/>
                  <a:gd name="connsiteX2" fmla="*/ 0 w 2202468"/>
                  <a:gd name="connsiteY2" fmla="*/ 1021646 h 1277065"/>
                  <a:gd name="connsiteX3" fmla="*/ 0 w 2202468"/>
                  <a:gd name="connsiteY3" fmla="*/ 0 h 1277065"/>
                  <a:gd name="connsiteX0" fmla="*/ 2202468 w 2202468"/>
                  <a:gd name="connsiteY0" fmla="*/ 1928117 h 1928117"/>
                  <a:gd name="connsiteX1" fmla="*/ 255419 w 2202468"/>
                  <a:gd name="connsiteY1" fmla="*/ 1928117 h 1928117"/>
                  <a:gd name="connsiteX2" fmla="*/ 0 w 2202468"/>
                  <a:gd name="connsiteY2" fmla="*/ 1672698 h 1928117"/>
                  <a:gd name="connsiteX3" fmla="*/ 14630 w 2202468"/>
                  <a:gd name="connsiteY3" fmla="*/ 0 h 1928117"/>
                  <a:gd name="connsiteX0" fmla="*/ 2209784 w 2209784"/>
                  <a:gd name="connsiteY0" fmla="*/ 1928117 h 1928117"/>
                  <a:gd name="connsiteX1" fmla="*/ 262735 w 2209784"/>
                  <a:gd name="connsiteY1" fmla="*/ 1928117 h 1928117"/>
                  <a:gd name="connsiteX2" fmla="*/ 7316 w 2209784"/>
                  <a:gd name="connsiteY2" fmla="*/ 1672698 h 1928117"/>
                  <a:gd name="connsiteX3" fmla="*/ 0 w 2209784"/>
                  <a:gd name="connsiteY3" fmla="*/ 0 h 1928117"/>
                </a:gdLst>
                <a:ahLst/>
                <a:cxnLst>
                  <a:cxn ang="0">
                    <a:pos x="connsiteX0" y="connsiteY0"/>
                  </a:cxn>
                  <a:cxn ang="0">
                    <a:pos x="connsiteX1" y="connsiteY1"/>
                  </a:cxn>
                  <a:cxn ang="0">
                    <a:pos x="connsiteX2" y="connsiteY2"/>
                  </a:cxn>
                  <a:cxn ang="0">
                    <a:pos x="connsiteX3" y="connsiteY3"/>
                  </a:cxn>
                </a:cxnLst>
                <a:rect l="l" t="t" r="r" b="b"/>
                <a:pathLst>
                  <a:path w="2209784" h="1928117">
                    <a:moveTo>
                      <a:pt x="2209784" y="1928117"/>
                    </a:moveTo>
                    <a:lnTo>
                      <a:pt x="262735" y="1928117"/>
                    </a:lnTo>
                    <a:cubicBezTo>
                      <a:pt x="121671" y="1928117"/>
                      <a:pt x="7316" y="1813762"/>
                      <a:pt x="7316" y="1672698"/>
                    </a:cubicBezTo>
                    <a:cubicBezTo>
                      <a:pt x="4877" y="1115132"/>
                      <a:pt x="2439" y="557566"/>
                      <a:pt x="0" y="0"/>
                    </a:cubicBezTo>
                  </a:path>
                </a:pathLst>
              </a:custGeom>
              <a:noFill/>
              <a:ln w="571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5"/>
              <p:cNvSpPr/>
              <p:nvPr/>
            </p:nvSpPr>
            <p:spPr>
              <a:xfrm flipH="1" flipV="1">
                <a:off x="4431513" y="4043530"/>
                <a:ext cx="2743792" cy="1269750"/>
              </a:xfrm>
              <a:custGeom>
                <a:avLst/>
                <a:gdLst>
                  <a:gd name="connsiteX0" fmla="*/ 0 w 2457887"/>
                  <a:gd name="connsiteY0" fmla="*/ 255419 h 1532484"/>
                  <a:gd name="connsiteX1" fmla="*/ 255419 w 2457887"/>
                  <a:gd name="connsiteY1" fmla="*/ 0 h 1532484"/>
                  <a:gd name="connsiteX2" fmla="*/ 2202468 w 2457887"/>
                  <a:gd name="connsiteY2" fmla="*/ 0 h 1532484"/>
                  <a:gd name="connsiteX3" fmla="*/ 2457887 w 2457887"/>
                  <a:gd name="connsiteY3" fmla="*/ 255419 h 1532484"/>
                  <a:gd name="connsiteX4" fmla="*/ 2457887 w 2457887"/>
                  <a:gd name="connsiteY4" fmla="*/ 1277065 h 1532484"/>
                  <a:gd name="connsiteX5" fmla="*/ 2202468 w 2457887"/>
                  <a:gd name="connsiteY5" fmla="*/ 1532484 h 1532484"/>
                  <a:gd name="connsiteX6" fmla="*/ 255419 w 2457887"/>
                  <a:gd name="connsiteY6" fmla="*/ 1532484 h 1532484"/>
                  <a:gd name="connsiteX7" fmla="*/ 0 w 2457887"/>
                  <a:gd name="connsiteY7" fmla="*/ 1277065 h 1532484"/>
                  <a:gd name="connsiteX8" fmla="*/ 0 w 2457887"/>
                  <a:gd name="connsiteY8" fmla="*/ 255419 h 1532484"/>
                  <a:gd name="connsiteX0" fmla="*/ 0 w 2457887"/>
                  <a:gd name="connsiteY0" fmla="*/ 255419 h 1532484"/>
                  <a:gd name="connsiteX1" fmla="*/ 2202468 w 2457887"/>
                  <a:gd name="connsiteY1" fmla="*/ 0 h 1532484"/>
                  <a:gd name="connsiteX2" fmla="*/ 2457887 w 2457887"/>
                  <a:gd name="connsiteY2" fmla="*/ 255419 h 1532484"/>
                  <a:gd name="connsiteX3" fmla="*/ 2457887 w 2457887"/>
                  <a:gd name="connsiteY3" fmla="*/ 1277065 h 1532484"/>
                  <a:gd name="connsiteX4" fmla="*/ 2202468 w 2457887"/>
                  <a:gd name="connsiteY4" fmla="*/ 1532484 h 1532484"/>
                  <a:gd name="connsiteX5" fmla="*/ 255419 w 2457887"/>
                  <a:gd name="connsiteY5" fmla="*/ 1532484 h 1532484"/>
                  <a:gd name="connsiteX6" fmla="*/ 0 w 2457887"/>
                  <a:gd name="connsiteY6" fmla="*/ 1277065 h 1532484"/>
                  <a:gd name="connsiteX7" fmla="*/ 0 w 2457887"/>
                  <a:gd name="connsiteY7" fmla="*/ 255419 h 1532484"/>
                  <a:gd name="connsiteX0" fmla="*/ 2202468 w 2457887"/>
                  <a:gd name="connsiteY0" fmla="*/ 0 h 1532484"/>
                  <a:gd name="connsiteX1" fmla="*/ 2457887 w 2457887"/>
                  <a:gd name="connsiteY1" fmla="*/ 255419 h 1532484"/>
                  <a:gd name="connsiteX2" fmla="*/ 2457887 w 2457887"/>
                  <a:gd name="connsiteY2" fmla="*/ 1277065 h 1532484"/>
                  <a:gd name="connsiteX3" fmla="*/ 2202468 w 2457887"/>
                  <a:gd name="connsiteY3" fmla="*/ 1532484 h 1532484"/>
                  <a:gd name="connsiteX4" fmla="*/ 255419 w 2457887"/>
                  <a:gd name="connsiteY4" fmla="*/ 1532484 h 1532484"/>
                  <a:gd name="connsiteX5" fmla="*/ 0 w 2457887"/>
                  <a:gd name="connsiteY5" fmla="*/ 1277065 h 1532484"/>
                  <a:gd name="connsiteX6" fmla="*/ 0 w 2457887"/>
                  <a:gd name="connsiteY6" fmla="*/ 255419 h 1532484"/>
                  <a:gd name="connsiteX7" fmla="*/ 2293908 w 2457887"/>
                  <a:gd name="connsiteY7" fmla="*/ 91440 h 1532484"/>
                  <a:gd name="connsiteX0" fmla="*/ 2457887 w 2457887"/>
                  <a:gd name="connsiteY0" fmla="*/ 209424 h 1486489"/>
                  <a:gd name="connsiteX1" fmla="*/ 2457887 w 2457887"/>
                  <a:gd name="connsiteY1" fmla="*/ 1231070 h 1486489"/>
                  <a:gd name="connsiteX2" fmla="*/ 2202468 w 2457887"/>
                  <a:gd name="connsiteY2" fmla="*/ 1486489 h 1486489"/>
                  <a:gd name="connsiteX3" fmla="*/ 255419 w 2457887"/>
                  <a:gd name="connsiteY3" fmla="*/ 1486489 h 1486489"/>
                  <a:gd name="connsiteX4" fmla="*/ 0 w 2457887"/>
                  <a:gd name="connsiteY4" fmla="*/ 1231070 h 1486489"/>
                  <a:gd name="connsiteX5" fmla="*/ 0 w 2457887"/>
                  <a:gd name="connsiteY5" fmla="*/ 209424 h 1486489"/>
                  <a:gd name="connsiteX6" fmla="*/ 2293908 w 2457887"/>
                  <a:gd name="connsiteY6" fmla="*/ 45445 h 1486489"/>
                  <a:gd name="connsiteX0" fmla="*/ 2457887 w 2457887"/>
                  <a:gd name="connsiteY0" fmla="*/ 0 h 1277065"/>
                  <a:gd name="connsiteX1" fmla="*/ 2457887 w 2457887"/>
                  <a:gd name="connsiteY1" fmla="*/ 1021646 h 1277065"/>
                  <a:gd name="connsiteX2" fmla="*/ 2202468 w 2457887"/>
                  <a:gd name="connsiteY2" fmla="*/ 1277065 h 1277065"/>
                  <a:gd name="connsiteX3" fmla="*/ 255419 w 2457887"/>
                  <a:gd name="connsiteY3" fmla="*/ 1277065 h 1277065"/>
                  <a:gd name="connsiteX4" fmla="*/ 0 w 2457887"/>
                  <a:gd name="connsiteY4" fmla="*/ 1021646 h 1277065"/>
                  <a:gd name="connsiteX5" fmla="*/ 0 w 2457887"/>
                  <a:gd name="connsiteY5" fmla="*/ 0 h 1277065"/>
                  <a:gd name="connsiteX0" fmla="*/ 2457887 w 2457887"/>
                  <a:gd name="connsiteY0" fmla="*/ 1021646 h 1277065"/>
                  <a:gd name="connsiteX1" fmla="*/ 2202468 w 2457887"/>
                  <a:gd name="connsiteY1" fmla="*/ 1277065 h 1277065"/>
                  <a:gd name="connsiteX2" fmla="*/ 255419 w 2457887"/>
                  <a:gd name="connsiteY2" fmla="*/ 1277065 h 1277065"/>
                  <a:gd name="connsiteX3" fmla="*/ 0 w 2457887"/>
                  <a:gd name="connsiteY3" fmla="*/ 1021646 h 1277065"/>
                  <a:gd name="connsiteX4" fmla="*/ 0 w 2457887"/>
                  <a:gd name="connsiteY4" fmla="*/ 0 h 1277065"/>
                  <a:gd name="connsiteX0" fmla="*/ 2202468 w 2202468"/>
                  <a:gd name="connsiteY0" fmla="*/ 1277065 h 1277065"/>
                  <a:gd name="connsiteX1" fmla="*/ 255419 w 2202468"/>
                  <a:gd name="connsiteY1" fmla="*/ 1277065 h 1277065"/>
                  <a:gd name="connsiteX2" fmla="*/ 0 w 2202468"/>
                  <a:gd name="connsiteY2" fmla="*/ 1021646 h 1277065"/>
                  <a:gd name="connsiteX3" fmla="*/ 0 w 2202468"/>
                  <a:gd name="connsiteY3" fmla="*/ 0 h 1277065"/>
                  <a:gd name="connsiteX0" fmla="*/ 2743792 w 2743792"/>
                  <a:gd name="connsiteY0" fmla="*/ 1269750 h 1269750"/>
                  <a:gd name="connsiteX1" fmla="*/ 796743 w 2743792"/>
                  <a:gd name="connsiteY1" fmla="*/ 1269750 h 1269750"/>
                  <a:gd name="connsiteX2" fmla="*/ 541324 w 2743792"/>
                  <a:gd name="connsiteY2" fmla="*/ 1014331 h 1269750"/>
                  <a:gd name="connsiteX3" fmla="*/ 0 w 2743792"/>
                  <a:gd name="connsiteY3" fmla="*/ 0 h 1269750"/>
                  <a:gd name="connsiteX0" fmla="*/ 2743792 w 2743792"/>
                  <a:gd name="connsiteY0" fmla="*/ 1269750 h 1269750"/>
                  <a:gd name="connsiteX1" fmla="*/ 796743 w 2743792"/>
                  <a:gd name="connsiteY1" fmla="*/ 1269750 h 1269750"/>
                  <a:gd name="connsiteX2" fmla="*/ 541324 w 2743792"/>
                  <a:gd name="connsiteY2" fmla="*/ 1014331 h 1269750"/>
                  <a:gd name="connsiteX3" fmla="*/ 0 w 2743792"/>
                  <a:gd name="connsiteY3" fmla="*/ 0 h 1269750"/>
                </a:gdLst>
                <a:ahLst/>
                <a:cxnLst>
                  <a:cxn ang="0">
                    <a:pos x="connsiteX0" y="connsiteY0"/>
                  </a:cxn>
                  <a:cxn ang="0">
                    <a:pos x="connsiteX1" y="connsiteY1"/>
                  </a:cxn>
                  <a:cxn ang="0">
                    <a:pos x="connsiteX2" y="connsiteY2"/>
                  </a:cxn>
                  <a:cxn ang="0">
                    <a:pos x="connsiteX3" y="connsiteY3"/>
                  </a:cxn>
                </a:cxnLst>
                <a:rect l="l" t="t" r="r" b="b"/>
                <a:pathLst>
                  <a:path w="2743792" h="1269750">
                    <a:moveTo>
                      <a:pt x="2743792" y="1269750"/>
                    </a:moveTo>
                    <a:lnTo>
                      <a:pt x="796743" y="1269750"/>
                    </a:lnTo>
                    <a:cubicBezTo>
                      <a:pt x="655679" y="1269750"/>
                      <a:pt x="607160" y="1155395"/>
                      <a:pt x="541324" y="1014331"/>
                    </a:cubicBezTo>
                    <a:lnTo>
                      <a:pt x="0" y="0"/>
                    </a:lnTo>
                  </a:path>
                </a:pathLst>
              </a:custGeom>
              <a:noFill/>
              <a:ln w="571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Oval 38"/>
            <p:cNvSpPr/>
            <p:nvPr/>
          </p:nvSpPr>
          <p:spPr>
            <a:xfrm>
              <a:off x="6664763" y="4602969"/>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1509597" y="3458084"/>
              <a:ext cx="186940" cy="1869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2663788" y="4790232"/>
              <a:ext cx="186940" cy="1869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5209861" y="4797152"/>
              <a:ext cx="186940" cy="1869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7551564" y="4851764"/>
              <a:ext cx="186940" cy="1869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1940285" y="4134206"/>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925704" y="3595250"/>
              <a:ext cx="4279732" cy="2292295"/>
            </a:xfrm>
            <a:custGeom>
              <a:avLst/>
              <a:gdLst>
                <a:gd name="connsiteX0" fmla="*/ 0 w 4661789"/>
                <a:gd name="connsiteY0" fmla="*/ 382057 h 2292295"/>
                <a:gd name="connsiteX1" fmla="*/ 382057 w 4661789"/>
                <a:gd name="connsiteY1" fmla="*/ 0 h 2292295"/>
                <a:gd name="connsiteX2" fmla="*/ 4279732 w 4661789"/>
                <a:gd name="connsiteY2" fmla="*/ 0 h 2292295"/>
                <a:gd name="connsiteX3" fmla="*/ 4661789 w 4661789"/>
                <a:gd name="connsiteY3" fmla="*/ 382057 h 2292295"/>
                <a:gd name="connsiteX4" fmla="*/ 4661789 w 4661789"/>
                <a:gd name="connsiteY4" fmla="*/ 1910238 h 2292295"/>
                <a:gd name="connsiteX5" fmla="*/ 4279732 w 4661789"/>
                <a:gd name="connsiteY5" fmla="*/ 2292295 h 2292295"/>
                <a:gd name="connsiteX6" fmla="*/ 382057 w 4661789"/>
                <a:gd name="connsiteY6" fmla="*/ 2292295 h 2292295"/>
                <a:gd name="connsiteX7" fmla="*/ 0 w 4661789"/>
                <a:gd name="connsiteY7" fmla="*/ 1910238 h 2292295"/>
                <a:gd name="connsiteX8" fmla="*/ 0 w 4661789"/>
                <a:gd name="connsiteY8" fmla="*/ 382057 h 2292295"/>
                <a:gd name="connsiteX0" fmla="*/ 4661789 w 4753229"/>
                <a:gd name="connsiteY0" fmla="*/ 382057 h 2292295"/>
                <a:gd name="connsiteX1" fmla="*/ 4661789 w 4753229"/>
                <a:gd name="connsiteY1" fmla="*/ 1910238 h 2292295"/>
                <a:gd name="connsiteX2" fmla="*/ 4279732 w 4753229"/>
                <a:gd name="connsiteY2" fmla="*/ 2292295 h 2292295"/>
                <a:gd name="connsiteX3" fmla="*/ 382057 w 4753229"/>
                <a:gd name="connsiteY3" fmla="*/ 2292295 h 2292295"/>
                <a:gd name="connsiteX4" fmla="*/ 0 w 4753229"/>
                <a:gd name="connsiteY4" fmla="*/ 1910238 h 2292295"/>
                <a:gd name="connsiteX5" fmla="*/ 0 w 4753229"/>
                <a:gd name="connsiteY5" fmla="*/ 382057 h 2292295"/>
                <a:gd name="connsiteX6" fmla="*/ 382057 w 4753229"/>
                <a:gd name="connsiteY6" fmla="*/ 0 h 2292295"/>
                <a:gd name="connsiteX7" fmla="*/ 4279732 w 4753229"/>
                <a:gd name="connsiteY7" fmla="*/ 0 h 2292295"/>
                <a:gd name="connsiteX8" fmla="*/ 4753229 w 4753229"/>
                <a:gd name="connsiteY8" fmla="*/ 473497 h 2292295"/>
                <a:gd name="connsiteX0" fmla="*/ 4661789 w 4661789"/>
                <a:gd name="connsiteY0" fmla="*/ 382057 h 2292295"/>
                <a:gd name="connsiteX1" fmla="*/ 4661789 w 4661789"/>
                <a:gd name="connsiteY1" fmla="*/ 1910238 h 2292295"/>
                <a:gd name="connsiteX2" fmla="*/ 4279732 w 4661789"/>
                <a:gd name="connsiteY2" fmla="*/ 2292295 h 2292295"/>
                <a:gd name="connsiteX3" fmla="*/ 382057 w 4661789"/>
                <a:gd name="connsiteY3" fmla="*/ 2292295 h 2292295"/>
                <a:gd name="connsiteX4" fmla="*/ 0 w 4661789"/>
                <a:gd name="connsiteY4" fmla="*/ 1910238 h 2292295"/>
                <a:gd name="connsiteX5" fmla="*/ 0 w 4661789"/>
                <a:gd name="connsiteY5" fmla="*/ 382057 h 2292295"/>
                <a:gd name="connsiteX6" fmla="*/ 382057 w 4661789"/>
                <a:gd name="connsiteY6" fmla="*/ 0 h 2292295"/>
                <a:gd name="connsiteX7" fmla="*/ 4279732 w 4661789"/>
                <a:gd name="connsiteY7" fmla="*/ 0 h 2292295"/>
                <a:gd name="connsiteX0" fmla="*/ 4661789 w 4661789"/>
                <a:gd name="connsiteY0" fmla="*/ 1910238 h 2292295"/>
                <a:gd name="connsiteX1" fmla="*/ 4279732 w 4661789"/>
                <a:gd name="connsiteY1" fmla="*/ 2292295 h 2292295"/>
                <a:gd name="connsiteX2" fmla="*/ 382057 w 4661789"/>
                <a:gd name="connsiteY2" fmla="*/ 2292295 h 2292295"/>
                <a:gd name="connsiteX3" fmla="*/ 0 w 4661789"/>
                <a:gd name="connsiteY3" fmla="*/ 1910238 h 2292295"/>
                <a:gd name="connsiteX4" fmla="*/ 0 w 4661789"/>
                <a:gd name="connsiteY4" fmla="*/ 382057 h 2292295"/>
                <a:gd name="connsiteX5" fmla="*/ 382057 w 4661789"/>
                <a:gd name="connsiteY5" fmla="*/ 0 h 2292295"/>
                <a:gd name="connsiteX6" fmla="*/ 4279732 w 4661789"/>
                <a:gd name="connsiteY6" fmla="*/ 0 h 2292295"/>
                <a:gd name="connsiteX0" fmla="*/ 4279732 w 4279732"/>
                <a:gd name="connsiteY0" fmla="*/ 2292295 h 2292295"/>
                <a:gd name="connsiteX1" fmla="*/ 382057 w 4279732"/>
                <a:gd name="connsiteY1" fmla="*/ 2292295 h 2292295"/>
                <a:gd name="connsiteX2" fmla="*/ 0 w 4279732"/>
                <a:gd name="connsiteY2" fmla="*/ 1910238 h 2292295"/>
                <a:gd name="connsiteX3" fmla="*/ 0 w 4279732"/>
                <a:gd name="connsiteY3" fmla="*/ 382057 h 2292295"/>
                <a:gd name="connsiteX4" fmla="*/ 382057 w 4279732"/>
                <a:gd name="connsiteY4" fmla="*/ 0 h 2292295"/>
                <a:gd name="connsiteX5" fmla="*/ 4279732 w 4279732"/>
                <a:gd name="connsiteY5" fmla="*/ 0 h 2292295"/>
                <a:gd name="connsiteX0" fmla="*/ 382057 w 4279732"/>
                <a:gd name="connsiteY0" fmla="*/ 2292295 h 2292295"/>
                <a:gd name="connsiteX1" fmla="*/ 0 w 4279732"/>
                <a:gd name="connsiteY1" fmla="*/ 1910238 h 2292295"/>
                <a:gd name="connsiteX2" fmla="*/ 0 w 4279732"/>
                <a:gd name="connsiteY2" fmla="*/ 382057 h 2292295"/>
                <a:gd name="connsiteX3" fmla="*/ 382057 w 4279732"/>
                <a:gd name="connsiteY3" fmla="*/ 0 h 2292295"/>
                <a:gd name="connsiteX4" fmla="*/ 4279732 w 4279732"/>
                <a:gd name="connsiteY4" fmla="*/ 0 h 2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732" h="2292295">
                  <a:moveTo>
                    <a:pt x="382057" y="2292295"/>
                  </a:moveTo>
                  <a:cubicBezTo>
                    <a:pt x="171053" y="2292295"/>
                    <a:pt x="0" y="2121242"/>
                    <a:pt x="0" y="1910238"/>
                  </a:cubicBezTo>
                  <a:lnTo>
                    <a:pt x="0" y="382057"/>
                  </a:lnTo>
                  <a:cubicBezTo>
                    <a:pt x="0" y="171053"/>
                    <a:pt x="171053" y="0"/>
                    <a:pt x="382057" y="0"/>
                  </a:cubicBezTo>
                  <a:lnTo>
                    <a:pt x="4279732" y="0"/>
                  </a:lnTo>
                </a:path>
              </a:pathLst>
            </a:custGeom>
            <a:noFill/>
            <a:ln w="63500" cmpd="dbl">
              <a:solidFill>
                <a:srgbClr val="3399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57"/>
            <p:cNvGrpSpPr/>
            <p:nvPr/>
          </p:nvGrpSpPr>
          <p:grpSpPr>
            <a:xfrm>
              <a:off x="3678304" y="4602969"/>
              <a:ext cx="339340" cy="186940"/>
              <a:chOff x="3437017" y="2200040"/>
              <a:chExt cx="339340" cy="186940"/>
            </a:xfrm>
          </p:grpSpPr>
          <p:sp>
            <p:nvSpPr>
              <p:cNvPr id="59" name="Oval 58"/>
              <p:cNvSpPr/>
              <p:nvPr/>
            </p:nvSpPr>
            <p:spPr>
              <a:xfrm>
                <a:off x="34370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35894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3530487" y="2256553"/>
                <a:ext cx="152400" cy="768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61"/>
            <p:cNvGrpSpPr/>
            <p:nvPr/>
          </p:nvGrpSpPr>
          <p:grpSpPr>
            <a:xfrm>
              <a:off x="3678304" y="5116145"/>
              <a:ext cx="339340" cy="186940"/>
              <a:chOff x="3437017" y="2200040"/>
              <a:chExt cx="339340" cy="186940"/>
            </a:xfrm>
          </p:grpSpPr>
          <p:sp>
            <p:nvSpPr>
              <p:cNvPr id="63" name="Oval 62"/>
              <p:cNvSpPr/>
              <p:nvPr/>
            </p:nvSpPr>
            <p:spPr>
              <a:xfrm>
                <a:off x="34370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5894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3530487" y="2256553"/>
                <a:ext cx="152400" cy="768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70"/>
            <p:cNvSpPr/>
            <p:nvPr/>
          </p:nvSpPr>
          <p:spPr>
            <a:xfrm>
              <a:off x="7146161" y="3501780"/>
              <a:ext cx="186940" cy="1869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4103955" y="4322208"/>
              <a:ext cx="1968696" cy="415498"/>
            </a:xfrm>
            <a:prstGeom prst="rect">
              <a:avLst/>
            </a:prstGeom>
            <a:solidFill>
              <a:schemeClr val="bg1"/>
            </a:solidFill>
            <a:effectLst>
              <a:softEdge rad="31750"/>
            </a:effectLst>
          </p:spPr>
          <p:txBody>
            <a:bodyPr wrap="square" rtlCol="0">
              <a:spAutoFit/>
            </a:bodyPr>
            <a:lstStyle>
              <a:defPPr>
                <a:defRPr lang="en-US"/>
              </a:defPPr>
              <a:lvl1pPr algn="l">
                <a:defRPr sz="1050" b="1">
                  <a:solidFill>
                    <a:schemeClr val="accent1">
                      <a:lumMod val="75000"/>
                    </a:schemeClr>
                  </a:solidFill>
                </a:defRPr>
              </a:lvl1pPr>
            </a:lstStyle>
            <a:p>
              <a:r>
                <a:rPr lang="en-US" i="1" dirty="0" smtClean="0">
                  <a:hlinkClick r:id="rId4"/>
                </a:rPr>
                <a:t>Understand and Manage Consumerization </a:t>
              </a:r>
              <a:endParaRPr lang="en-US" i="1" dirty="0"/>
            </a:p>
          </p:txBody>
        </p:sp>
        <p:sp>
          <p:nvSpPr>
            <p:cNvPr id="85" name="TextBox 84"/>
            <p:cNvSpPr txBox="1"/>
            <p:nvPr/>
          </p:nvSpPr>
          <p:spPr>
            <a:xfrm>
              <a:off x="4099047" y="5029726"/>
              <a:ext cx="1837965" cy="415498"/>
            </a:xfrm>
            <a:prstGeom prst="rect">
              <a:avLst/>
            </a:prstGeom>
            <a:solidFill>
              <a:schemeClr val="bg1"/>
            </a:solidFill>
            <a:effectLst>
              <a:softEdge rad="31750"/>
            </a:effectLst>
          </p:spPr>
          <p:txBody>
            <a:bodyPr wrap="square" rtlCol="0">
              <a:spAutoFit/>
            </a:bodyPr>
            <a:lstStyle/>
            <a:p>
              <a:pPr algn="l"/>
              <a:r>
                <a:rPr lang="en-US" sz="1050" b="1" i="1" dirty="0" smtClean="0">
                  <a:hlinkClick r:id="rId5"/>
                </a:rPr>
                <a:t>Tackle the Technology of Consumerization</a:t>
              </a:r>
              <a:endParaRPr lang="en-US" sz="1050" b="1" i="1" dirty="0"/>
            </a:p>
          </p:txBody>
        </p:sp>
        <p:sp>
          <p:nvSpPr>
            <p:cNvPr id="86" name="TextBox 85"/>
            <p:cNvSpPr txBox="1"/>
            <p:nvPr/>
          </p:nvSpPr>
          <p:spPr>
            <a:xfrm>
              <a:off x="5689760" y="2672916"/>
              <a:ext cx="1737088" cy="577081"/>
            </a:xfrm>
            <a:prstGeom prst="rect">
              <a:avLst/>
            </a:prstGeom>
            <a:solidFill>
              <a:schemeClr val="bg1"/>
            </a:solidFill>
            <a:effectLst>
              <a:softEdge rad="31750"/>
            </a:effectLst>
          </p:spPr>
          <p:txBody>
            <a:bodyPr wrap="square" rtlCol="0">
              <a:spAutoFit/>
            </a:bodyPr>
            <a:lstStyle/>
            <a:p>
              <a:pPr algn="l"/>
              <a:r>
                <a:rPr lang="en-US" sz="1050" b="1" i="1" dirty="0" smtClean="0">
                  <a:solidFill>
                    <a:schemeClr val="accent1">
                      <a:lumMod val="75000"/>
                    </a:schemeClr>
                  </a:solidFill>
                  <a:hlinkClick r:id="rId6"/>
                </a:rPr>
                <a:t>Vendor Landscape: Mobile Device Management Suites </a:t>
              </a:r>
              <a:endParaRPr lang="en-US" sz="1050" b="1" i="1" dirty="0">
                <a:solidFill>
                  <a:schemeClr val="accent1">
                    <a:lumMod val="75000"/>
                  </a:schemeClr>
                </a:solidFill>
              </a:endParaRPr>
            </a:p>
          </p:txBody>
        </p:sp>
        <p:grpSp>
          <p:nvGrpSpPr>
            <p:cNvPr id="37" name="Group 30"/>
            <p:cNvGrpSpPr/>
            <p:nvPr/>
          </p:nvGrpSpPr>
          <p:grpSpPr>
            <a:xfrm>
              <a:off x="6539196" y="3851512"/>
              <a:ext cx="430324" cy="585600"/>
              <a:chOff x="7194925" y="4579294"/>
              <a:chExt cx="430324" cy="585600"/>
            </a:xfrm>
            <a:effectLst>
              <a:glow rad="127000">
                <a:schemeClr val="bg1"/>
              </a:glow>
            </a:effectLst>
          </p:grpSpPr>
          <p:sp>
            <p:nvSpPr>
              <p:cNvPr id="4" name="Oval 3"/>
              <p:cNvSpPr/>
              <p:nvPr/>
            </p:nvSpPr>
            <p:spPr>
              <a:xfrm>
                <a:off x="7194925" y="4579294"/>
                <a:ext cx="430324" cy="585600"/>
              </a:xfrm>
              <a:custGeom>
                <a:avLst/>
                <a:gdLst>
                  <a:gd name="connsiteX0" fmla="*/ 0 w 430324"/>
                  <a:gd name="connsiteY0" fmla="*/ 215162 h 430324"/>
                  <a:gd name="connsiteX1" fmla="*/ 215162 w 430324"/>
                  <a:gd name="connsiteY1" fmla="*/ 0 h 430324"/>
                  <a:gd name="connsiteX2" fmla="*/ 430324 w 430324"/>
                  <a:gd name="connsiteY2" fmla="*/ 215162 h 430324"/>
                  <a:gd name="connsiteX3" fmla="*/ 215162 w 430324"/>
                  <a:gd name="connsiteY3" fmla="*/ 430324 h 430324"/>
                  <a:gd name="connsiteX4" fmla="*/ 0 w 430324"/>
                  <a:gd name="connsiteY4" fmla="*/ 215162 h 430324"/>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24" h="585600">
                    <a:moveTo>
                      <a:pt x="0" y="215162"/>
                    </a:moveTo>
                    <a:cubicBezTo>
                      <a:pt x="0" y="117562"/>
                      <a:pt x="96331" y="0"/>
                      <a:pt x="215162" y="0"/>
                    </a:cubicBezTo>
                    <a:cubicBezTo>
                      <a:pt x="333993" y="0"/>
                      <a:pt x="430324" y="96331"/>
                      <a:pt x="430324" y="215162"/>
                    </a:cubicBezTo>
                    <a:cubicBezTo>
                      <a:pt x="430324" y="333993"/>
                      <a:pt x="275679" y="430324"/>
                      <a:pt x="215162" y="585600"/>
                    </a:cubicBezTo>
                    <a:cubicBezTo>
                      <a:pt x="148090" y="438951"/>
                      <a:pt x="0" y="312762"/>
                      <a:pt x="0" y="215162"/>
                    </a:cubicBezTo>
                    <a:close/>
                  </a:path>
                </a:pathLst>
              </a:custGeom>
              <a:solidFill>
                <a:srgbClr val="FF8181"/>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237866" y="4612054"/>
                <a:ext cx="351379" cy="369332"/>
              </a:xfrm>
              <a:prstGeom prst="rect">
                <a:avLst/>
              </a:prstGeom>
              <a:noFill/>
            </p:spPr>
            <p:txBody>
              <a:bodyPr wrap="none" rtlCol="0">
                <a:spAutoFit/>
              </a:bodyPr>
              <a:lstStyle/>
              <a:p>
                <a:r>
                  <a:rPr lang="en-US" b="1" dirty="0" smtClean="0"/>
                  <a:t>A</a:t>
                </a:r>
                <a:endParaRPr lang="en-US" b="1" dirty="0"/>
              </a:p>
            </p:txBody>
          </p:sp>
        </p:grpSp>
        <p:sp>
          <p:nvSpPr>
            <p:cNvPr id="74" name="Rounded Rectangle 73"/>
            <p:cNvSpPr/>
            <p:nvPr/>
          </p:nvSpPr>
          <p:spPr>
            <a:xfrm>
              <a:off x="113384" y="4941168"/>
              <a:ext cx="2172615" cy="1346103"/>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p:cNvCxnSpPr/>
            <p:nvPr/>
          </p:nvCxnSpPr>
          <p:spPr>
            <a:xfrm>
              <a:off x="274025" y="5260277"/>
              <a:ext cx="371227" cy="0"/>
            </a:xfrm>
            <a:prstGeom prst="line">
              <a:avLst/>
            </a:prstGeom>
            <a:noFill/>
            <a:ln w="571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274025" y="5604597"/>
              <a:ext cx="371227" cy="0"/>
            </a:xfrm>
            <a:prstGeom prst="line">
              <a:avLst/>
            </a:prstGeom>
            <a:noFill/>
            <a:ln w="63500" cmpd="dbl">
              <a:solidFill>
                <a:srgbClr val="339966">
                  <a:alpha val="50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274025" y="5996680"/>
              <a:ext cx="371227" cy="0"/>
            </a:xfrm>
            <a:prstGeom prst="line">
              <a:avLst/>
            </a:prstGeom>
            <a:noFill/>
            <a:ln w="63500" cmpd="dbl">
              <a:solidFill>
                <a:srgbClr val="7030A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79" name="TextBox 78"/>
            <p:cNvSpPr txBox="1"/>
            <p:nvPr/>
          </p:nvSpPr>
          <p:spPr>
            <a:xfrm>
              <a:off x="716059" y="5099139"/>
              <a:ext cx="693469" cy="307777"/>
            </a:xfrm>
            <a:prstGeom prst="rect">
              <a:avLst/>
            </a:prstGeom>
            <a:noFill/>
          </p:spPr>
          <p:txBody>
            <a:bodyPr wrap="none" rtlCol="0">
              <a:spAutoFit/>
            </a:bodyPr>
            <a:lstStyle/>
            <a:p>
              <a:pPr algn="l"/>
              <a:r>
                <a:rPr lang="en-US" sz="1400" dirty="0" smtClean="0"/>
                <a:t>BYOD</a:t>
              </a:r>
              <a:endParaRPr lang="en-US" sz="1400" dirty="0"/>
            </a:p>
          </p:txBody>
        </p:sp>
        <p:sp>
          <p:nvSpPr>
            <p:cNvPr id="83" name="TextBox 82"/>
            <p:cNvSpPr txBox="1"/>
            <p:nvPr/>
          </p:nvSpPr>
          <p:spPr>
            <a:xfrm>
              <a:off x="725452" y="5842791"/>
              <a:ext cx="800219" cy="307777"/>
            </a:xfrm>
            <a:prstGeom prst="rect">
              <a:avLst/>
            </a:prstGeom>
            <a:noFill/>
          </p:spPr>
          <p:txBody>
            <a:bodyPr wrap="none" rtlCol="0">
              <a:spAutoFit/>
            </a:bodyPr>
            <a:lstStyle/>
            <a:p>
              <a:r>
                <a:rPr lang="en-US" sz="1400" dirty="0" smtClean="0"/>
                <a:t>Mobility</a:t>
              </a:r>
              <a:endParaRPr lang="en-US" sz="1400" dirty="0"/>
            </a:p>
          </p:txBody>
        </p:sp>
        <p:sp>
          <p:nvSpPr>
            <p:cNvPr id="82" name="TextBox 81"/>
            <p:cNvSpPr txBox="1"/>
            <p:nvPr/>
          </p:nvSpPr>
          <p:spPr>
            <a:xfrm>
              <a:off x="7077151" y="4110752"/>
              <a:ext cx="1533177" cy="1046440"/>
            </a:xfrm>
            <a:prstGeom prst="rect">
              <a:avLst/>
            </a:prstGeom>
            <a:noFill/>
            <a:effectLst>
              <a:softEdge rad="31750"/>
            </a:effectLst>
          </p:spPr>
          <p:txBody>
            <a:bodyPr wrap="square" rtlCol="0">
              <a:spAutoFit/>
            </a:bodyPr>
            <a:lstStyle/>
            <a:p>
              <a:pPr algn="l"/>
              <a:r>
                <a:rPr lang="en-US" sz="1400" i="1" dirty="0">
                  <a:solidFill>
                    <a:schemeClr val="accent1">
                      <a:lumMod val="75000"/>
                    </a:schemeClr>
                  </a:solidFill>
                </a:rPr>
                <a:t>You are here:</a:t>
              </a:r>
            </a:p>
            <a:p>
              <a:pPr algn="l"/>
              <a:r>
                <a:rPr lang="en-US" sz="1600" b="1" i="1" dirty="0" smtClean="0">
                  <a:solidFill>
                    <a:schemeClr val="accent1">
                      <a:lumMod val="75000"/>
                    </a:schemeClr>
                  </a:solidFill>
                </a:rPr>
                <a:t>Transition to BYOD … and Beyond </a:t>
              </a:r>
              <a:endParaRPr lang="en-US" sz="1600" b="1" i="1" dirty="0">
                <a:solidFill>
                  <a:schemeClr val="accent1">
                    <a:lumMod val="75000"/>
                  </a:schemeClr>
                </a:solidFill>
              </a:endParaRPr>
            </a:p>
          </p:txBody>
        </p:sp>
        <p:sp>
          <p:nvSpPr>
            <p:cNvPr id="80" name="TextBox 79"/>
            <p:cNvSpPr txBox="1"/>
            <p:nvPr/>
          </p:nvSpPr>
          <p:spPr>
            <a:xfrm>
              <a:off x="705818" y="5456359"/>
              <a:ext cx="1531802" cy="307777"/>
            </a:xfrm>
            <a:prstGeom prst="rect">
              <a:avLst/>
            </a:prstGeom>
            <a:noFill/>
          </p:spPr>
          <p:txBody>
            <a:bodyPr wrap="none" rtlCol="0">
              <a:spAutoFit/>
            </a:bodyPr>
            <a:lstStyle/>
            <a:p>
              <a:pPr algn="l"/>
              <a:r>
                <a:rPr lang="en-US" sz="1400" dirty="0" smtClean="0"/>
                <a:t>Consumerization</a:t>
              </a:r>
              <a:endParaRPr lang="en-US" sz="1400" dirty="0"/>
            </a:p>
          </p:txBody>
        </p:sp>
        <p:sp>
          <p:nvSpPr>
            <p:cNvPr id="75" name="Rounded Rectangle 66"/>
            <p:cNvSpPr/>
            <p:nvPr/>
          </p:nvSpPr>
          <p:spPr>
            <a:xfrm flipH="1" flipV="1">
              <a:off x="451305" y="1916831"/>
              <a:ext cx="5020795" cy="1307257"/>
            </a:xfrm>
            <a:custGeom>
              <a:avLst/>
              <a:gdLst>
                <a:gd name="connsiteX0" fmla="*/ 0 w 4661789"/>
                <a:gd name="connsiteY0" fmla="*/ 382057 h 2292295"/>
                <a:gd name="connsiteX1" fmla="*/ 382057 w 4661789"/>
                <a:gd name="connsiteY1" fmla="*/ 0 h 2292295"/>
                <a:gd name="connsiteX2" fmla="*/ 4279732 w 4661789"/>
                <a:gd name="connsiteY2" fmla="*/ 0 h 2292295"/>
                <a:gd name="connsiteX3" fmla="*/ 4661789 w 4661789"/>
                <a:gd name="connsiteY3" fmla="*/ 382057 h 2292295"/>
                <a:gd name="connsiteX4" fmla="*/ 4661789 w 4661789"/>
                <a:gd name="connsiteY4" fmla="*/ 1910238 h 2292295"/>
                <a:gd name="connsiteX5" fmla="*/ 4279732 w 4661789"/>
                <a:gd name="connsiteY5" fmla="*/ 2292295 h 2292295"/>
                <a:gd name="connsiteX6" fmla="*/ 382057 w 4661789"/>
                <a:gd name="connsiteY6" fmla="*/ 2292295 h 2292295"/>
                <a:gd name="connsiteX7" fmla="*/ 0 w 4661789"/>
                <a:gd name="connsiteY7" fmla="*/ 1910238 h 2292295"/>
                <a:gd name="connsiteX8" fmla="*/ 0 w 4661789"/>
                <a:gd name="connsiteY8" fmla="*/ 382057 h 2292295"/>
                <a:gd name="connsiteX0" fmla="*/ 4661789 w 4753229"/>
                <a:gd name="connsiteY0" fmla="*/ 382057 h 2292295"/>
                <a:gd name="connsiteX1" fmla="*/ 4661789 w 4753229"/>
                <a:gd name="connsiteY1" fmla="*/ 1910238 h 2292295"/>
                <a:gd name="connsiteX2" fmla="*/ 4279732 w 4753229"/>
                <a:gd name="connsiteY2" fmla="*/ 2292295 h 2292295"/>
                <a:gd name="connsiteX3" fmla="*/ 382057 w 4753229"/>
                <a:gd name="connsiteY3" fmla="*/ 2292295 h 2292295"/>
                <a:gd name="connsiteX4" fmla="*/ 0 w 4753229"/>
                <a:gd name="connsiteY4" fmla="*/ 1910238 h 2292295"/>
                <a:gd name="connsiteX5" fmla="*/ 0 w 4753229"/>
                <a:gd name="connsiteY5" fmla="*/ 382057 h 2292295"/>
                <a:gd name="connsiteX6" fmla="*/ 382057 w 4753229"/>
                <a:gd name="connsiteY6" fmla="*/ 0 h 2292295"/>
                <a:gd name="connsiteX7" fmla="*/ 4279732 w 4753229"/>
                <a:gd name="connsiteY7" fmla="*/ 0 h 2292295"/>
                <a:gd name="connsiteX8" fmla="*/ 4753229 w 4753229"/>
                <a:gd name="connsiteY8" fmla="*/ 473497 h 2292295"/>
                <a:gd name="connsiteX0" fmla="*/ 4661789 w 4661789"/>
                <a:gd name="connsiteY0" fmla="*/ 382057 h 2292295"/>
                <a:gd name="connsiteX1" fmla="*/ 4661789 w 4661789"/>
                <a:gd name="connsiteY1" fmla="*/ 1910238 h 2292295"/>
                <a:gd name="connsiteX2" fmla="*/ 4279732 w 4661789"/>
                <a:gd name="connsiteY2" fmla="*/ 2292295 h 2292295"/>
                <a:gd name="connsiteX3" fmla="*/ 382057 w 4661789"/>
                <a:gd name="connsiteY3" fmla="*/ 2292295 h 2292295"/>
                <a:gd name="connsiteX4" fmla="*/ 0 w 4661789"/>
                <a:gd name="connsiteY4" fmla="*/ 1910238 h 2292295"/>
                <a:gd name="connsiteX5" fmla="*/ 0 w 4661789"/>
                <a:gd name="connsiteY5" fmla="*/ 382057 h 2292295"/>
                <a:gd name="connsiteX6" fmla="*/ 382057 w 4661789"/>
                <a:gd name="connsiteY6" fmla="*/ 0 h 2292295"/>
                <a:gd name="connsiteX7" fmla="*/ 4279732 w 4661789"/>
                <a:gd name="connsiteY7" fmla="*/ 0 h 2292295"/>
                <a:gd name="connsiteX0" fmla="*/ 4661789 w 4661789"/>
                <a:gd name="connsiteY0" fmla="*/ 1910238 h 2292295"/>
                <a:gd name="connsiteX1" fmla="*/ 4279732 w 4661789"/>
                <a:gd name="connsiteY1" fmla="*/ 2292295 h 2292295"/>
                <a:gd name="connsiteX2" fmla="*/ 382057 w 4661789"/>
                <a:gd name="connsiteY2" fmla="*/ 2292295 h 2292295"/>
                <a:gd name="connsiteX3" fmla="*/ 0 w 4661789"/>
                <a:gd name="connsiteY3" fmla="*/ 1910238 h 2292295"/>
                <a:gd name="connsiteX4" fmla="*/ 0 w 4661789"/>
                <a:gd name="connsiteY4" fmla="*/ 382057 h 2292295"/>
                <a:gd name="connsiteX5" fmla="*/ 382057 w 4661789"/>
                <a:gd name="connsiteY5" fmla="*/ 0 h 2292295"/>
                <a:gd name="connsiteX6" fmla="*/ 4279732 w 4661789"/>
                <a:gd name="connsiteY6" fmla="*/ 0 h 2292295"/>
                <a:gd name="connsiteX0" fmla="*/ 4279732 w 4279732"/>
                <a:gd name="connsiteY0" fmla="*/ 2292295 h 2292295"/>
                <a:gd name="connsiteX1" fmla="*/ 382057 w 4279732"/>
                <a:gd name="connsiteY1" fmla="*/ 2292295 h 2292295"/>
                <a:gd name="connsiteX2" fmla="*/ 0 w 4279732"/>
                <a:gd name="connsiteY2" fmla="*/ 1910238 h 2292295"/>
                <a:gd name="connsiteX3" fmla="*/ 0 w 4279732"/>
                <a:gd name="connsiteY3" fmla="*/ 382057 h 2292295"/>
                <a:gd name="connsiteX4" fmla="*/ 382057 w 4279732"/>
                <a:gd name="connsiteY4" fmla="*/ 0 h 2292295"/>
                <a:gd name="connsiteX5" fmla="*/ 4279732 w 4279732"/>
                <a:gd name="connsiteY5" fmla="*/ 0 h 2292295"/>
                <a:gd name="connsiteX0" fmla="*/ 382057 w 4279732"/>
                <a:gd name="connsiteY0" fmla="*/ 2292295 h 2292295"/>
                <a:gd name="connsiteX1" fmla="*/ 0 w 4279732"/>
                <a:gd name="connsiteY1" fmla="*/ 1910238 h 2292295"/>
                <a:gd name="connsiteX2" fmla="*/ 0 w 4279732"/>
                <a:gd name="connsiteY2" fmla="*/ 382057 h 2292295"/>
                <a:gd name="connsiteX3" fmla="*/ 382057 w 4279732"/>
                <a:gd name="connsiteY3" fmla="*/ 0 h 2292295"/>
                <a:gd name="connsiteX4" fmla="*/ 4279732 w 4279732"/>
                <a:gd name="connsiteY4" fmla="*/ 0 h 229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732" h="2292295">
                  <a:moveTo>
                    <a:pt x="382057" y="2292295"/>
                  </a:moveTo>
                  <a:cubicBezTo>
                    <a:pt x="171053" y="2292295"/>
                    <a:pt x="0" y="2121242"/>
                    <a:pt x="0" y="1910238"/>
                  </a:cubicBezTo>
                  <a:lnTo>
                    <a:pt x="0" y="382057"/>
                  </a:lnTo>
                  <a:cubicBezTo>
                    <a:pt x="0" y="171053"/>
                    <a:pt x="171053" y="0"/>
                    <a:pt x="382057" y="0"/>
                  </a:cubicBezTo>
                  <a:lnTo>
                    <a:pt x="4279732" y="0"/>
                  </a:lnTo>
                </a:path>
              </a:pathLst>
            </a:custGeom>
            <a:noFill/>
            <a:ln w="63500" cmpd="dbl">
              <a:solidFill>
                <a:srgbClr val="660066">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748656" y="3128751"/>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53"/>
            <p:cNvGrpSpPr/>
            <p:nvPr/>
          </p:nvGrpSpPr>
          <p:grpSpPr>
            <a:xfrm>
              <a:off x="5237450" y="2852936"/>
              <a:ext cx="339340" cy="186940"/>
              <a:chOff x="3437017" y="2200040"/>
              <a:chExt cx="339340" cy="186940"/>
            </a:xfrm>
          </p:grpSpPr>
          <p:sp>
            <p:nvSpPr>
              <p:cNvPr id="55" name="Oval 54"/>
              <p:cNvSpPr/>
              <p:nvPr/>
            </p:nvSpPr>
            <p:spPr>
              <a:xfrm>
                <a:off x="34370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5894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3530487" y="2256553"/>
                <a:ext cx="152400" cy="768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Oval 71"/>
            <p:cNvSpPr/>
            <p:nvPr/>
          </p:nvSpPr>
          <p:spPr>
            <a:xfrm>
              <a:off x="5328084" y="1925698"/>
              <a:ext cx="186940" cy="18694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8" name="Picture 67" descr="sample_linkbar-itrgNEW.gif">
            <a:hlinkClick r:id="rId7"/>
          </p:cNvPr>
          <p:cNvPicPr>
            <a:picLocks noChangeAspect="1"/>
          </p:cNvPicPr>
          <p:nvPr/>
        </p:nvPicPr>
        <p:blipFill>
          <a:blip r:embed="rId8"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118349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4" name="Picture 5"/>
          <p:cNvPicPr>
            <a:picLocks noChangeAspect="1" noChangeArrowheads="1"/>
          </p:cNvPicPr>
          <p:nvPr/>
        </p:nvPicPr>
        <p:blipFill>
          <a:blip r:embed="rId3" cstate="print"/>
          <a:srcRect/>
          <a:stretch>
            <a:fillRect/>
          </a:stretch>
        </p:blipFill>
        <p:spPr bwMode="auto">
          <a:xfrm>
            <a:off x="-508" y="1001955"/>
            <a:ext cx="8865410" cy="1774893"/>
          </a:xfrm>
          <a:prstGeom prst="rect">
            <a:avLst/>
          </a:prstGeom>
          <a:noFill/>
          <a:ln w="19050" cap="flat" cmpd="sng" algn="ctr">
            <a:noFill/>
            <a:prstDash val="solid"/>
            <a:miter lim="800000"/>
            <a:headEnd type="none" w="med" len="med"/>
            <a:tailEnd type="none" w="med" len="med"/>
          </a:ln>
        </p:spPr>
      </p:pic>
      <p:sp>
        <p:nvSpPr>
          <p:cNvPr id="17" name="Chevron 16"/>
          <p:cNvSpPr/>
          <p:nvPr/>
        </p:nvSpPr>
        <p:spPr>
          <a:xfrm>
            <a:off x="6084168" y="4393060"/>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Text Placeholder 17"/>
          <p:cNvSpPr>
            <a:spLocks noGrp="1"/>
          </p:cNvSpPr>
          <p:nvPr>
            <p:ph type="body" sz="quarter" idx="15"/>
          </p:nvPr>
        </p:nvSpPr>
        <p:spPr/>
        <p:txBody>
          <a:bodyPr/>
          <a:lstStyle/>
          <a:p>
            <a:r>
              <a:rPr lang="en-CA" dirty="0" smtClean="0"/>
              <a:t>Adapt to a BYOD World to Prepare for BYOE</a:t>
            </a:r>
            <a:endParaRPr lang="en-CA" dirty="0"/>
          </a:p>
        </p:txBody>
      </p:sp>
      <p:sp>
        <p:nvSpPr>
          <p:cNvPr id="19" name="Text Placeholder 18"/>
          <p:cNvSpPr>
            <a:spLocks noGrp="1"/>
          </p:cNvSpPr>
          <p:nvPr>
            <p:ph type="body" sz="quarter" idx="18"/>
          </p:nvPr>
        </p:nvSpPr>
        <p:spPr>
          <a:xfrm>
            <a:off x="6214437" y="4298777"/>
            <a:ext cx="2570031" cy="1938535"/>
          </a:xfrm>
        </p:spPr>
        <p:txBody>
          <a:bodyPr/>
          <a:lstStyle/>
          <a:p>
            <a:r>
              <a:rPr lang="en-CA" b="1" dirty="0" smtClean="0"/>
              <a:t>Adapt to a BYOD World to Prepare for BYOE</a:t>
            </a:r>
          </a:p>
          <a:p>
            <a:r>
              <a:rPr lang="en-CA" dirty="0" smtClean="0"/>
              <a:t>Transition to BYOD</a:t>
            </a:r>
          </a:p>
          <a:p>
            <a:r>
              <a:rPr lang="en-CA" dirty="0" smtClean="0"/>
              <a:t>Maintain Security and Control </a:t>
            </a:r>
          </a:p>
          <a:p>
            <a:r>
              <a:rPr lang="en-CA" dirty="0" smtClean="0"/>
              <a:t>Walk the Fine Line Between Corporate and Private</a:t>
            </a:r>
          </a:p>
          <a:p>
            <a:r>
              <a:rPr lang="en-CA" dirty="0" smtClean="0"/>
              <a:t>Cost-Effectively Transition</a:t>
            </a:r>
          </a:p>
          <a:p>
            <a:r>
              <a:rPr lang="en-CA" dirty="0" smtClean="0"/>
              <a:t>Prepare IT for BYOD and Beyond</a:t>
            </a:r>
            <a:endParaRPr lang="en-CA" dirty="0"/>
          </a:p>
        </p:txBody>
      </p:sp>
      <p:sp>
        <p:nvSpPr>
          <p:cNvPr id="20" name="Text Placeholder 19"/>
          <p:cNvSpPr>
            <a:spLocks noGrp="1"/>
          </p:cNvSpPr>
          <p:nvPr>
            <p:ph type="body" sz="quarter" idx="21"/>
          </p:nvPr>
        </p:nvSpPr>
        <p:spPr>
          <a:xfrm>
            <a:off x="791580" y="4311718"/>
            <a:ext cx="4464496" cy="2105614"/>
          </a:xfrm>
        </p:spPr>
        <p:txBody>
          <a:bodyPr/>
          <a:lstStyle/>
          <a:p>
            <a:r>
              <a:rPr lang="en-CA" dirty="0" smtClean="0"/>
              <a:t>The reality of BYOD: support is no longer a choice.</a:t>
            </a:r>
          </a:p>
          <a:p>
            <a:r>
              <a:rPr lang="en-CA" dirty="0" smtClean="0"/>
              <a:t>The importance of developing a strategy that looks beyond current devices to prepare for BYOE.</a:t>
            </a:r>
          </a:p>
          <a:p>
            <a:r>
              <a:rPr lang="en-CA" dirty="0" smtClean="0"/>
              <a:t>The infrastructure options for supporting a device-agnostic workplace.</a:t>
            </a:r>
          </a:p>
          <a:p>
            <a:r>
              <a:rPr lang="en-CA" dirty="0" smtClean="0"/>
              <a:t>The advantages that a strong BYOD strategy can bring.</a:t>
            </a:r>
            <a:endParaRPr lang="en-CA" dirty="0"/>
          </a:p>
        </p:txBody>
      </p:sp>
      <p:cxnSp>
        <p:nvCxnSpPr>
          <p:cNvPr id="8" name="Straight Connector 7"/>
          <p:cNvCxnSpPr/>
          <p:nvPr/>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pic>
        <p:nvPicPr>
          <p:cNvPr id="10" name="Picture 2"/>
          <p:cNvPicPr>
            <a:picLocks noChangeAspect="1" noChangeArrowheads="1"/>
          </p:cNvPicPr>
          <p:nvPr/>
        </p:nvPicPr>
        <p:blipFill>
          <a:blip r:embed="rId6" cstate="print"/>
          <a:srcRect/>
          <a:stretch>
            <a:fillRect/>
          </a:stretch>
        </p:blipFill>
        <p:spPr bwMode="auto">
          <a:xfrm>
            <a:off x="-8933" y="1006035"/>
            <a:ext cx="8865409" cy="1774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on </a:t>
            </a:r>
            <a:r>
              <a:rPr lang="en-US" i="1" dirty="0" smtClean="0"/>
              <a:t>how</a:t>
            </a:r>
            <a:r>
              <a:rPr lang="en-US" dirty="0" smtClean="0"/>
              <a:t> to manage BYOD, not </a:t>
            </a:r>
            <a:r>
              <a:rPr lang="en-US" i="1" dirty="0" smtClean="0"/>
              <a:t>if</a:t>
            </a:r>
            <a:r>
              <a:rPr lang="en-US" dirty="0" smtClean="0"/>
              <a:t> you should manage it </a:t>
            </a:r>
            <a:endParaRPr lang="en-US" dirty="0"/>
          </a:p>
        </p:txBody>
      </p:sp>
      <p:sp>
        <p:nvSpPr>
          <p:cNvPr id="4" name="Text Placeholder 3"/>
          <p:cNvSpPr>
            <a:spLocks noGrp="1"/>
          </p:cNvSpPr>
          <p:nvPr>
            <p:ph type="body" sz="quarter" idx="16"/>
          </p:nvPr>
        </p:nvSpPr>
        <p:spPr>
          <a:xfrm>
            <a:off x="249303" y="3233194"/>
            <a:ext cx="8643177" cy="1671970"/>
          </a:xfrm>
        </p:spPr>
        <p:txBody>
          <a:bodyPr/>
          <a:lstStyle/>
          <a:p>
            <a:r>
              <a:rPr lang="en-US" b="1" dirty="0" smtClean="0"/>
              <a:t>Personal devices are in almost every workplace,</a:t>
            </a:r>
            <a:r>
              <a:rPr lang="en-US" dirty="0" smtClean="0"/>
              <a:t> whether they are officially supported or not. </a:t>
            </a:r>
          </a:p>
          <a:p>
            <a:r>
              <a:rPr lang="en-US" b="1" dirty="0" smtClean="0"/>
              <a:t>The rise of BYOD does not necessarily bring cost savings or any other benefits.</a:t>
            </a:r>
            <a:r>
              <a:rPr lang="en-US" dirty="0" smtClean="0"/>
              <a:t> However, the cost of ignoring the influx of personal devices is far higher than having a strategy that aims to leverage the benefits of BYOD. Ultimately, a strategy </a:t>
            </a:r>
            <a:r>
              <a:rPr lang="en-US" i="1" dirty="0" smtClean="0"/>
              <a:t>will </a:t>
            </a:r>
            <a:r>
              <a:rPr lang="en-US" dirty="0" smtClean="0"/>
              <a:t>save time and money while making end users happier and more productive.</a:t>
            </a:r>
          </a:p>
          <a:p>
            <a:r>
              <a:rPr lang="en-US" b="1" dirty="0" smtClean="0"/>
              <a:t>Cost-effectively transition to supporting BYOD. </a:t>
            </a:r>
            <a:r>
              <a:rPr lang="en-US" dirty="0"/>
              <a:t>I</a:t>
            </a:r>
            <a:r>
              <a:rPr lang="en-US" dirty="0" smtClean="0"/>
              <a:t>mprovements in user experience and productivity will be immediate. Making the transition will also prepare you for a BYOE (Bring </a:t>
            </a:r>
            <a:r>
              <a:rPr lang="en-US" dirty="0"/>
              <a:t>Y</a:t>
            </a:r>
            <a:r>
              <a:rPr lang="en-US" dirty="0" smtClean="0"/>
              <a:t>our </a:t>
            </a:r>
            <a:r>
              <a:rPr lang="en-US" dirty="0"/>
              <a:t>O</a:t>
            </a:r>
            <a:r>
              <a:rPr lang="en-US" dirty="0" smtClean="0"/>
              <a:t>wn </a:t>
            </a:r>
            <a:r>
              <a:rPr lang="en-US" dirty="0"/>
              <a:t>E</a:t>
            </a:r>
            <a:r>
              <a:rPr lang="en-US" dirty="0" smtClean="0"/>
              <a:t>verything) future.</a:t>
            </a:r>
            <a:endParaRPr lang="en-US" b="1" dirty="0" smtClean="0"/>
          </a:p>
        </p:txBody>
      </p:sp>
      <p:grpSp>
        <p:nvGrpSpPr>
          <p:cNvPr id="20" name="Group 19"/>
          <p:cNvGrpSpPr/>
          <p:nvPr/>
        </p:nvGrpSpPr>
        <p:grpSpPr>
          <a:xfrm>
            <a:off x="359532" y="1712880"/>
            <a:ext cx="8532948" cy="1212064"/>
            <a:chOff x="359532" y="2373831"/>
            <a:chExt cx="8532948" cy="1212064"/>
          </a:xfrm>
        </p:grpSpPr>
        <p:grpSp>
          <p:nvGrpSpPr>
            <p:cNvPr id="18" name="Group 17"/>
            <p:cNvGrpSpPr/>
            <p:nvPr/>
          </p:nvGrpSpPr>
          <p:grpSpPr>
            <a:xfrm>
              <a:off x="3214084" y="2373831"/>
              <a:ext cx="1171693" cy="1199185"/>
              <a:chOff x="3657483" y="2373831"/>
              <a:chExt cx="1171693" cy="1199185"/>
            </a:xfrm>
          </p:grpSpPr>
          <p:graphicFrame>
            <p:nvGraphicFramePr>
              <p:cNvPr id="7" name="Chart 6"/>
              <p:cNvGraphicFramePr/>
              <p:nvPr>
                <p:custDataLst>
                  <p:tags r:id="rId7"/>
                </p:custDataLst>
              </p:nvPr>
            </p:nvGraphicFramePr>
            <p:xfrm>
              <a:off x="3657483" y="2373831"/>
              <a:ext cx="1171693" cy="1199185"/>
            </p:xfrm>
            <a:graphic>
              <a:graphicData uri="http://schemas.openxmlformats.org/drawingml/2006/chart">
                <c:chart xmlns:c="http://schemas.openxmlformats.org/drawingml/2006/chart" xmlns:r="http://schemas.openxmlformats.org/officeDocument/2006/relationships" r:id="rId11"/>
              </a:graphicData>
            </a:graphic>
          </p:graphicFrame>
          <p:sp>
            <p:nvSpPr>
              <p:cNvPr id="8" name="TextBox 7"/>
              <p:cNvSpPr txBox="1"/>
              <p:nvPr>
                <p:custDataLst>
                  <p:tags r:id="rId8"/>
                </p:custDataLst>
              </p:nvPr>
            </p:nvSpPr>
            <p:spPr>
              <a:xfrm>
                <a:off x="3923928" y="2816932"/>
                <a:ext cx="774662" cy="338554"/>
              </a:xfrm>
              <a:prstGeom prst="rect">
                <a:avLst/>
              </a:prstGeom>
              <a:noFill/>
            </p:spPr>
            <p:txBody>
              <a:bodyPr wrap="square" rtlCol="0">
                <a:spAutoFit/>
              </a:bodyPr>
              <a:lstStyle/>
              <a:p>
                <a:r>
                  <a:rPr lang="en-US" sz="1600" b="1" dirty="0" smtClean="0">
                    <a:solidFill>
                      <a:schemeClr val="bg1"/>
                    </a:solidFill>
                  </a:rPr>
                  <a:t>88.9%</a:t>
                </a:r>
                <a:endParaRPr lang="en-US" sz="1600" b="1" dirty="0">
                  <a:solidFill>
                    <a:schemeClr val="bg1"/>
                  </a:solidFill>
                </a:endParaRPr>
              </a:p>
            </p:txBody>
          </p:sp>
        </p:grpSp>
        <p:sp>
          <p:nvSpPr>
            <p:cNvPr id="9" name="TextBox 8"/>
            <p:cNvSpPr txBox="1"/>
            <p:nvPr/>
          </p:nvSpPr>
          <p:spPr>
            <a:xfrm>
              <a:off x="4416487" y="2563846"/>
              <a:ext cx="1621439" cy="1015663"/>
            </a:xfrm>
            <a:prstGeom prst="rect">
              <a:avLst/>
            </a:prstGeom>
            <a:noFill/>
          </p:spPr>
          <p:txBody>
            <a:bodyPr wrap="square" rtlCol="0">
              <a:spAutoFit/>
            </a:bodyPr>
            <a:lstStyle/>
            <a:p>
              <a:pPr algn="l"/>
              <a:r>
                <a:rPr lang="en-US" sz="1200" dirty="0" smtClean="0">
                  <a:sym typeface="Wingdings" pitchFamily="2" charset="2"/>
                </a:rPr>
                <a:t>Nearly 90% of organizations </a:t>
              </a:r>
              <a:r>
                <a:rPr lang="en-US" sz="1200" dirty="0" smtClean="0"/>
                <a:t>allow access to corporate email on personal mobile devices</a:t>
              </a:r>
              <a:endParaRPr lang="en-US" sz="1200" dirty="0"/>
            </a:p>
          </p:txBody>
        </p:sp>
        <p:grpSp>
          <p:nvGrpSpPr>
            <p:cNvPr id="17" name="Group 16"/>
            <p:cNvGrpSpPr/>
            <p:nvPr/>
          </p:nvGrpSpPr>
          <p:grpSpPr>
            <a:xfrm>
              <a:off x="359532" y="2373831"/>
              <a:ext cx="1171693" cy="1199185"/>
              <a:chOff x="539552" y="2373831"/>
              <a:chExt cx="1171693" cy="1199185"/>
            </a:xfrm>
          </p:grpSpPr>
          <p:graphicFrame>
            <p:nvGraphicFramePr>
              <p:cNvPr id="10" name="Chart 9"/>
              <p:cNvGraphicFramePr/>
              <p:nvPr>
                <p:custDataLst>
                  <p:tags r:id="rId5"/>
                </p:custDataLst>
              </p:nvPr>
            </p:nvGraphicFramePr>
            <p:xfrm>
              <a:off x="539552" y="2373831"/>
              <a:ext cx="1171693" cy="1199185"/>
            </p:xfrm>
            <a:graphic>
              <a:graphicData uri="http://schemas.openxmlformats.org/drawingml/2006/chart">
                <c:chart xmlns:c="http://schemas.openxmlformats.org/drawingml/2006/chart" xmlns:r="http://schemas.openxmlformats.org/officeDocument/2006/relationships" r:id="rId12"/>
              </a:graphicData>
            </a:graphic>
          </p:graphicFrame>
          <p:sp>
            <p:nvSpPr>
              <p:cNvPr id="11" name="TextBox 10"/>
              <p:cNvSpPr txBox="1"/>
              <p:nvPr>
                <p:custDataLst>
                  <p:tags r:id="rId6"/>
                </p:custDataLst>
              </p:nvPr>
            </p:nvSpPr>
            <p:spPr>
              <a:xfrm>
                <a:off x="809941" y="2798676"/>
                <a:ext cx="774662" cy="338554"/>
              </a:xfrm>
              <a:prstGeom prst="rect">
                <a:avLst/>
              </a:prstGeom>
              <a:noFill/>
            </p:spPr>
            <p:txBody>
              <a:bodyPr wrap="square" rtlCol="0">
                <a:spAutoFit/>
              </a:bodyPr>
              <a:lstStyle/>
              <a:p>
                <a:r>
                  <a:rPr lang="en-US" sz="1600" b="1" dirty="0" smtClean="0">
                    <a:solidFill>
                      <a:schemeClr val="bg1"/>
                    </a:solidFill>
                  </a:rPr>
                  <a:t>55.9%</a:t>
                </a:r>
                <a:endParaRPr lang="en-US" sz="1600" b="1" dirty="0">
                  <a:solidFill>
                    <a:schemeClr val="bg1"/>
                  </a:solidFill>
                </a:endParaRPr>
              </a:p>
            </p:txBody>
          </p:sp>
        </p:grpSp>
        <p:sp>
          <p:nvSpPr>
            <p:cNvPr id="12" name="TextBox 11"/>
            <p:cNvSpPr txBox="1"/>
            <p:nvPr/>
          </p:nvSpPr>
          <p:spPr>
            <a:xfrm>
              <a:off x="1561935" y="2563846"/>
              <a:ext cx="1621439" cy="1015663"/>
            </a:xfrm>
            <a:prstGeom prst="rect">
              <a:avLst/>
            </a:prstGeom>
            <a:noFill/>
          </p:spPr>
          <p:txBody>
            <a:bodyPr wrap="square" rtlCol="0">
              <a:spAutoFit/>
            </a:bodyPr>
            <a:lstStyle/>
            <a:p>
              <a:pPr algn="l"/>
              <a:r>
                <a:rPr lang="en-US" sz="1200" dirty="0" smtClean="0">
                  <a:sym typeface="Wingdings" pitchFamily="2" charset="2"/>
                </a:rPr>
                <a:t>The majority of organizations explicitly </a:t>
              </a:r>
              <a:r>
                <a:rPr lang="en-US" sz="1200" dirty="0" smtClean="0"/>
                <a:t>allow use of personal devices for work purposes</a:t>
              </a:r>
              <a:endParaRPr lang="en-US" sz="1200" dirty="0"/>
            </a:p>
          </p:txBody>
        </p:sp>
        <p:grpSp>
          <p:nvGrpSpPr>
            <p:cNvPr id="19" name="Group 18"/>
            <p:cNvGrpSpPr/>
            <p:nvPr/>
          </p:nvGrpSpPr>
          <p:grpSpPr>
            <a:xfrm>
              <a:off x="6068636" y="2386710"/>
              <a:ext cx="1171693" cy="1199185"/>
              <a:chOff x="6236568" y="2276390"/>
              <a:chExt cx="1171693" cy="1199185"/>
            </a:xfrm>
          </p:grpSpPr>
          <p:graphicFrame>
            <p:nvGraphicFramePr>
              <p:cNvPr id="13" name="Chart 12"/>
              <p:cNvGraphicFramePr/>
              <p:nvPr>
                <p:custDataLst>
                  <p:tags r:id="rId3"/>
                </p:custDataLst>
              </p:nvPr>
            </p:nvGraphicFramePr>
            <p:xfrm>
              <a:off x="6236568" y="2276390"/>
              <a:ext cx="1171693" cy="1199185"/>
            </p:xfrm>
            <a:graphic>
              <a:graphicData uri="http://schemas.openxmlformats.org/drawingml/2006/chart">
                <c:chart xmlns:c="http://schemas.openxmlformats.org/drawingml/2006/chart" xmlns:r="http://schemas.openxmlformats.org/officeDocument/2006/relationships" r:id="rId13"/>
              </a:graphicData>
            </a:graphic>
          </p:graphicFrame>
          <p:sp>
            <p:nvSpPr>
              <p:cNvPr id="14" name="TextBox 13"/>
              <p:cNvSpPr txBox="1"/>
              <p:nvPr>
                <p:custDataLst>
                  <p:tags r:id="rId4"/>
                </p:custDataLst>
              </p:nvPr>
            </p:nvSpPr>
            <p:spPr>
              <a:xfrm>
                <a:off x="6446841" y="2716351"/>
                <a:ext cx="774662" cy="338554"/>
              </a:xfrm>
              <a:prstGeom prst="rect">
                <a:avLst/>
              </a:prstGeom>
              <a:noFill/>
            </p:spPr>
            <p:txBody>
              <a:bodyPr wrap="square" rtlCol="0">
                <a:spAutoFit/>
              </a:bodyPr>
              <a:lstStyle/>
              <a:p>
                <a:r>
                  <a:rPr lang="en-US" sz="1600" b="1" dirty="0" smtClean="0">
                    <a:solidFill>
                      <a:schemeClr val="bg1"/>
                    </a:solidFill>
                  </a:rPr>
                  <a:t>97%</a:t>
                </a:r>
                <a:endParaRPr lang="en-US" sz="1600" b="1" dirty="0">
                  <a:solidFill>
                    <a:schemeClr val="bg1"/>
                  </a:solidFill>
                </a:endParaRPr>
              </a:p>
            </p:txBody>
          </p:sp>
        </p:grpSp>
        <p:sp>
          <p:nvSpPr>
            <p:cNvPr id="15" name="TextBox 14"/>
            <p:cNvSpPr txBox="1"/>
            <p:nvPr/>
          </p:nvSpPr>
          <p:spPr>
            <a:xfrm>
              <a:off x="7271041" y="2570232"/>
              <a:ext cx="1621439" cy="1015663"/>
            </a:xfrm>
            <a:prstGeom prst="rect">
              <a:avLst/>
            </a:prstGeom>
            <a:noFill/>
          </p:spPr>
          <p:txBody>
            <a:bodyPr wrap="square" rtlCol="0">
              <a:spAutoFit/>
            </a:bodyPr>
            <a:lstStyle/>
            <a:p>
              <a:pPr algn="l"/>
              <a:r>
                <a:rPr lang="en-US" sz="1200" dirty="0" smtClean="0">
                  <a:sym typeface="Wingdings" pitchFamily="2" charset="2"/>
                </a:rPr>
                <a:t>Almost all organizations </a:t>
              </a:r>
              <a:r>
                <a:rPr lang="en-US" sz="1200" dirty="0" smtClean="0"/>
                <a:t>have personal smartphones in the workplace</a:t>
              </a:r>
              <a:endParaRPr lang="en-US" sz="1200" dirty="0"/>
            </a:p>
          </p:txBody>
        </p:sp>
      </p:grpSp>
      <p:sp>
        <p:nvSpPr>
          <p:cNvPr id="16" name="Rounded Rectangle 15"/>
          <p:cNvSpPr/>
          <p:nvPr/>
        </p:nvSpPr>
        <p:spPr>
          <a:xfrm>
            <a:off x="257176" y="1259709"/>
            <a:ext cx="8620124" cy="565492"/>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The sooner your organization adapts, the sooner it can go from merely avoiding risk to taking full advantage of the benefits of BYOD. </a:t>
            </a:r>
            <a:endParaRPr lang="en-CA" sz="1400" b="1" dirty="0">
              <a:solidFill>
                <a:schemeClr val="tx1"/>
              </a:solidFill>
            </a:endParaRPr>
          </a:p>
        </p:txBody>
      </p:sp>
      <p:sp>
        <p:nvSpPr>
          <p:cNvPr id="24" name="TextBox 23"/>
          <p:cNvSpPr txBox="1"/>
          <p:nvPr/>
        </p:nvSpPr>
        <p:spPr>
          <a:xfrm>
            <a:off x="5962422" y="2930751"/>
            <a:ext cx="2914878" cy="246221"/>
          </a:xfrm>
          <a:prstGeom prst="rect">
            <a:avLst/>
          </a:prstGeom>
          <a:noFill/>
        </p:spPr>
        <p:txBody>
          <a:bodyPr wrap="square" rtlCol="0">
            <a:spAutoFit/>
          </a:bodyPr>
          <a:lstStyle/>
          <a:p>
            <a:pPr algn="l"/>
            <a:r>
              <a:rPr lang="en-US" sz="1000" i="1" dirty="0" smtClean="0">
                <a:sym typeface="Wingdings" pitchFamily="2" charset="2"/>
              </a:rPr>
              <a:t>N </a:t>
            </a:r>
            <a:r>
              <a:rPr lang="en-US" sz="1000" dirty="0" smtClean="0">
                <a:sym typeface="Wingdings" pitchFamily="2" charset="2"/>
              </a:rPr>
              <a:t>= 127+. Source: Info-Tech Research Group.</a:t>
            </a:r>
            <a:endParaRPr lang="en-US" sz="1000" i="1" dirty="0"/>
          </a:p>
        </p:txBody>
      </p:sp>
      <p:sp>
        <p:nvSpPr>
          <p:cNvPr id="42" name="Rectangle 41"/>
          <p:cNvSpPr/>
          <p:nvPr>
            <p:custDataLst>
              <p:tags r:id="rId1"/>
            </p:custDataLst>
          </p:nvPr>
        </p:nvSpPr>
        <p:spPr>
          <a:xfrm>
            <a:off x="4644008" y="4817033"/>
            <a:ext cx="4227636" cy="1420279"/>
          </a:xfrm>
          <a:prstGeom prst="rect">
            <a:avLst/>
          </a:prstGeom>
          <a:solidFill>
            <a:schemeClr val="accent5">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0" algn="l"/>
            <a:r>
              <a:rPr lang="en-US" sz="1400" dirty="0" smtClean="0">
                <a:solidFill>
                  <a:schemeClr val="bg1"/>
                </a:solidFill>
                <a:latin typeface="Arial "/>
                <a:cs typeface="Arial "/>
              </a:rPr>
              <a:t>Resistance to BYOD is futile, and indifference may actually increase risks. </a:t>
            </a:r>
            <a:r>
              <a:rPr lang="en-US" sz="1400" dirty="0">
                <a:solidFill>
                  <a:schemeClr val="bg1"/>
                </a:solidFill>
                <a:latin typeface="Arial "/>
                <a:cs typeface="Arial "/>
              </a:rPr>
              <a:t>W</a:t>
            </a:r>
            <a:r>
              <a:rPr lang="en-US" sz="1400" dirty="0" smtClean="0">
                <a:solidFill>
                  <a:schemeClr val="bg1"/>
                </a:solidFill>
                <a:latin typeface="Arial "/>
                <a:cs typeface="Arial "/>
              </a:rPr>
              <a:t>ith a sound management strategy, IT can begin welcoming employees to BYOD. </a:t>
            </a:r>
          </a:p>
        </p:txBody>
      </p:sp>
      <p:sp>
        <p:nvSpPr>
          <p:cNvPr id="43" name="Pentagon 42"/>
          <p:cNvSpPr/>
          <p:nvPr>
            <p:custDataLst>
              <p:tags r:id="rId2"/>
            </p:custDataLst>
          </p:nvPr>
        </p:nvSpPr>
        <p:spPr>
          <a:xfrm>
            <a:off x="251520" y="4817033"/>
            <a:ext cx="5148572" cy="1420279"/>
          </a:xfrm>
          <a:prstGeom prst="homePlat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l"/>
            <a:endParaRPr lang="en-US" sz="1400" dirty="0" smtClean="0">
              <a:solidFill>
                <a:schemeClr val="bg1"/>
              </a:solidFill>
            </a:endParaRPr>
          </a:p>
        </p:txBody>
      </p:sp>
      <p:sp>
        <p:nvSpPr>
          <p:cNvPr id="22" name="Rectangle 21"/>
          <p:cNvSpPr/>
          <p:nvPr/>
        </p:nvSpPr>
        <p:spPr>
          <a:xfrm>
            <a:off x="287524" y="4653136"/>
            <a:ext cx="4356484" cy="1600438"/>
          </a:xfrm>
          <a:prstGeom prst="rect">
            <a:avLst/>
          </a:prstGeom>
        </p:spPr>
        <p:txBody>
          <a:bodyPr wrap="square">
            <a:spAutoFit/>
          </a:bodyPr>
          <a:lstStyle/>
          <a:p>
            <a:pPr marL="108000" algn="l"/>
            <a:endParaRPr lang="en-US" sz="1400" i="1" dirty="0">
              <a:solidFill>
                <a:srgbClr val="FFFFFF"/>
              </a:solidFill>
              <a:latin typeface="Georgia"/>
              <a:cs typeface="Georgia"/>
            </a:endParaRPr>
          </a:p>
          <a:p>
            <a:pPr marL="108000" algn="l"/>
            <a:r>
              <a:rPr lang="en-US" sz="1400" i="1" dirty="0" smtClean="0">
                <a:solidFill>
                  <a:srgbClr val="FFFFFF"/>
                </a:solidFill>
                <a:latin typeface="Georgia"/>
                <a:cs typeface="Georgia"/>
              </a:rPr>
              <a:t>“Resistance </a:t>
            </a:r>
            <a:r>
              <a:rPr lang="en-US" sz="1400" i="1" dirty="0">
                <a:solidFill>
                  <a:srgbClr val="FFFFFF"/>
                </a:solidFill>
                <a:latin typeface="Georgia"/>
                <a:cs typeface="Georgia"/>
              </a:rPr>
              <a:t>to embracing BYOD due to perceived lack of control is a flawed position. People will find a way to use their preferred devices regardless of the policies in place</a:t>
            </a:r>
            <a:r>
              <a:rPr lang="en-US" sz="1400" i="1" dirty="0" smtClean="0">
                <a:solidFill>
                  <a:srgbClr val="FFFFFF"/>
                </a:solidFill>
                <a:latin typeface="Georgia"/>
                <a:cs typeface="Georgia"/>
              </a:rPr>
              <a:t>.”</a:t>
            </a:r>
            <a:endParaRPr lang="en-US" sz="1400" i="1" dirty="0">
              <a:solidFill>
                <a:srgbClr val="FFFFFF"/>
              </a:solidFill>
              <a:latin typeface="Georgia"/>
              <a:cs typeface="Georgia"/>
            </a:endParaRPr>
          </a:p>
          <a:p>
            <a:pPr marL="108000" algn="r"/>
            <a:r>
              <a:rPr lang="en-US" sz="1400" i="1" dirty="0">
                <a:solidFill>
                  <a:srgbClr val="FFFFFF"/>
                </a:solidFill>
                <a:latin typeface="Georgia"/>
                <a:cs typeface="Georgia"/>
              </a:rPr>
              <a:t>		</a:t>
            </a:r>
            <a:r>
              <a:rPr lang="en-US" sz="1400" dirty="0">
                <a:solidFill>
                  <a:srgbClr val="FFFFFF"/>
                </a:solidFill>
                <a:latin typeface="Arial "/>
                <a:cs typeface="Arial "/>
              </a:rPr>
              <a:t>— </a:t>
            </a:r>
            <a:r>
              <a:rPr lang="en-US" sz="1400" dirty="0" smtClean="0">
                <a:solidFill>
                  <a:srgbClr val="FFFFFF"/>
                </a:solidFill>
                <a:latin typeface="Arial "/>
                <a:cs typeface="Arial "/>
              </a:rPr>
              <a:t>IT Manager, </a:t>
            </a:r>
          </a:p>
          <a:p>
            <a:pPr marL="108000" algn="r"/>
            <a:r>
              <a:rPr lang="en-US" sz="1400" dirty="0" smtClean="0">
                <a:solidFill>
                  <a:srgbClr val="FFFFFF"/>
                </a:solidFill>
                <a:latin typeface="Arial "/>
                <a:cs typeface="Arial "/>
              </a:rPr>
              <a:t>Fitness Club Chain </a:t>
            </a:r>
            <a:endParaRPr lang="en-US" sz="1400" dirty="0">
              <a:solidFill>
                <a:srgbClr val="FFFFFF"/>
              </a:solidFill>
            </a:endParaRPr>
          </a:p>
        </p:txBody>
      </p:sp>
      <p:pic>
        <p:nvPicPr>
          <p:cNvPr id="23" name="Picture 22" descr="sample_linkbar-itrgNEW.gif">
            <a:hlinkClick r:id="rId14"/>
          </p:cNvPr>
          <p:cNvPicPr>
            <a:picLocks noChangeAspect="1"/>
          </p:cNvPicPr>
          <p:nvPr/>
        </p:nvPicPr>
        <p:blipFill>
          <a:blip r:embed="rId1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 concerns</a:t>
            </a:r>
            <a:r>
              <a:rPr lang="en-US" dirty="0"/>
              <a:t> </a:t>
            </a:r>
            <a:r>
              <a:rPr lang="en-US" dirty="0" smtClean="0"/>
              <a:t>and risks, but most must transition to BYOD</a:t>
            </a:r>
            <a:endParaRPr lang="en-US" dirty="0"/>
          </a:p>
        </p:txBody>
      </p:sp>
      <p:sp>
        <p:nvSpPr>
          <p:cNvPr id="4" name="Text Placeholder 3"/>
          <p:cNvSpPr>
            <a:spLocks noGrp="1"/>
          </p:cNvSpPr>
          <p:nvPr>
            <p:ph type="body" sz="quarter" idx="16"/>
          </p:nvPr>
        </p:nvSpPr>
        <p:spPr>
          <a:xfrm>
            <a:off x="251520" y="4869160"/>
            <a:ext cx="4322698" cy="1497427"/>
          </a:xfrm>
        </p:spPr>
        <p:txBody>
          <a:bodyPr/>
          <a:lstStyle/>
          <a:p>
            <a:r>
              <a:rPr lang="en-US" dirty="0" smtClean="0"/>
              <a:t>Top concerns with BYOD include security and control issues, separation of personal data from corporate data, and difficulty transitioning from corporate-issued devices.</a:t>
            </a:r>
          </a:p>
          <a:p>
            <a:r>
              <a:rPr lang="en-US" b="1" dirty="0" smtClean="0"/>
              <a:t>The following sections will address these concerns and provide advice for how to transition to BYOD while mitigating the risks that it brings.</a:t>
            </a:r>
            <a:endParaRPr lang="en-US" b="1" dirty="0"/>
          </a:p>
        </p:txBody>
      </p:sp>
      <p:graphicFrame>
        <p:nvGraphicFramePr>
          <p:cNvPr id="7" name="Chart 6"/>
          <p:cNvGraphicFramePr/>
          <p:nvPr>
            <p:extLst>
              <p:ext uri="{D42A27DB-BD31-4B8C-83A1-F6EECF244321}">
                <p14:modId xmlns:p14="http://schemas.microsoft.com/office/powerpoint/2010/main" xmlns="" val="40070881"/>
              </p:ext>
            </p:extLst>
          </p:nvPr>
        </p:nvGraphicFramePr>
        <p:xfrm>
          <a:off x="4896036" y="1765920"/>
          <a:ext cx="3456384" cy="2491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xmlns="" val="74726449"/>
              </p:ext>
            </p:extLst>
          </p:nvPr>
        </p:nvGraphicFramePr>
        <p:xfrm>
          <a:off x="492234" y="1745285"/>
          <a:ext cx="3791734" cy="251238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a:off x="4572000" y="1765920"/>
            <a:ext cx="0" cy="4378892"/>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44980" y="1244824"/>
            <a:ext cx="4083004"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tx1"/>
                </a:solidFill>
              </a:rPr>
              <a:t>Address the Top Concerns…</a:t>
            </a:r>
            <a:endParaRPr lang="en-CA" sz="1400" b="1" dirty="0">
              <a:solidFill>
                <a:schemeClr val="tx1"/>
              </a:solidFill>
            </a:endParaRPr>
          </a:p>
        </p:txBody>
      </p:sp>
      <p:sp>
        <p:nvSpPr>
          <p:cNvPr id="15" name="Rounded Rectangle 14"/>
          <p:cNvSpPr/>
          <p:nvPr/>
        </p:nvSpPr>
        <p:spPr>
          <a:xfrm>
            <a:off x="4716016" y="1244824"/>
            <a:ext cx="4086579"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tx1"/>
                </a:solidFill>
              </a:rPr>
              <a:t>…But Don’t Worry if You’re Worried</a:t>
            </a:r>
            <a:endParaRPr lang="en-CA" sz="1400" b="1" dirty="0">
              <a:solidFill>
                <a:schemeClr val="tx1"/>
              </a:solidFill>
            </a:endParaRPr>
          </a:p>
        </p:txBody>
      </p:sp>
      <p:sp>
        <p:nvSpPr>
          <p:cNvPr id="17" name="TextBox 16"/>
          <p:cNvSpPr txBox="1"/>
          <p:nvPr/>
        </p:nvSpPr>
        <p:spPr>
          <a:xfrm rot="16200000">
            <a:off x="2880102" y="3141259"/>
            <a:ext cx="2880321" cy="215444"/>
          </a:xfrm>
          <a:prstGeom prst="rect">
            <a:avLst/>
          </a:prstGeom>
          <a:noFill/>
        </p:spPr>
        <p:txBody>
          <a:bodyPr wrap="square" rtlCol="0">
            <a:spAutoFit/>
          </a:bodyPr>
          <a:lstStyle/>
          <a:p>
            <a:pPr algn="r"/>
            <a:r>
              <a:rPr lang="en-US" sz="800" i="1" dirty="0" smtClean="0"/>
              <a:t>N</a:t>
            </a:r>
            <a:r>
              <a:rPr lang="en-US" sz="800" dirty="0" smtClean="0"/>
              <a:t> = 128. Source: Info-Tech Research Group.</a:t>
            </a:r>
            <a:endParaRPr lang="en-US" sz="800" dirty="0"/>
          </a:p>
        </p:txBody>
      </p:sp>
      <p:sp>
        <p:nvSpPr>
          <p:cNvPr id="20" name="Text Placeholder 3"/>
          <p:cNvSpPr>
            <a:spLocks noGrp="1"/>
          </p:cNvSpPr>
          <p:nvPr>
            <p:ph type="body" sz="quarter" idx="16"/>
          </p:nvPr>
        </p:nvSpPr>
        <p:spPr>
          <a:xfrm>
            <a:off x="4577654" y="4689140"/>
            <a:ext cx="4149927" cy="1381516"/>
          </a:xfrm>
        </p:spPr>
        <p:txBody>
          <a:bodyPr/>
          <a:lstStyle/>
          <a:p>
            <a:r>
              <a:rPr lang="en-US" dirty="0" smtClean="0"/>
              <a:t>IT professionals who express the most concern with BYOD issues (left) also tend to be the most successful. </a:t>
            </a:r>
          </a:p>
          <a:p>
            <a:r>
              <a:rPr lang="en-US" dirty="0" smtClean="0"/>
              <a:t>Success factors include employee satisfaction and productivity, protection of personal info, compliance, security, and management.</a:t>
            </a:r>
          </a:p>
          <a:p>
            <a:r>
              <a:rPr lang="en-US" b="1" dirty="0" smtClean="0"/>
              <a:t>Channel concern with BYOD into successful strategy.</a:t>
            </a:r>
            <a:endParaRPr lang="en-US" b="1" dirty="0"/>
          </a:p>
        </p:txBody>
      </p:sp>
      <p:sp>
        <p:nvSpPr>
          <p:cNvPr id="16" name="Rounded Rectangle 15"/>
          <p:cNvSpPr/>
          <p:nvPr/>
        </p:nvSpPr>
        <p:spPr>
          <a:xfrm>
            <a:off x="344980" y="4293096"/>
            <a:ext cx="4083004" cy="396044"/>
          </a:xfrm>
          <a:prstGeom prst="roundRect">
            <a:avLst>
              <a:gd name="adj" fmla="val 15072"/>
            </a:avLst>
          </a:prstGeom>
          <a:gradFill>
            <a:gsLst>
              <a:gs pos="0">
                <a:schemeClr val="accent4">
                  <a:lumMod val="20000"/>
                  <a:lumOff val="80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Concerns </a:t>
            </a:r>
            <a:r>
              <a:rPr lang="en-US" sz="1200" b="1" dirty="0">
                <a:solidFill>
                  <a:schemeClr val="tx1"/>
                </a:solidFill>
              </a:rPr>
              <a:t>with BYOD </a:t>
            </a:r>
          </a:p>
          <a:p>
            <a:r>
              <a:rPr lang="en-US" sz="1200" b="1" dirty="0">
                <a:solidFill>
                  <a:schemeClr val="tx1"/>
                </a:solidFill>
              </a:rPr>
              <a:t>(1 = Low concern, 6 = High concern</a:t>
            </a:r>
            <a:r>
              <a:rPr lang="en-US" sz="1200" b="1" dirty="0" smtClean="0">
                <a:solidFill>
                  <a:schemeClr val="tx1"/>
                </a:solidFill>
              </a:rPr>
              <a:t>)</a:t>
            </a:r>
            <a:endParaRPr lang="en-US" sz="1200" b="1" dirty="0">
              <a:solidFill>
                <a:schemeClr val="tx1"/>
              </a:solidFill>
            </a:endParaRPr>
          </a:p>
        </p:txBody>
      </p:sp>
      <p:sp>
        <p:nvSpPr>
          <p:cNvPr id="21" name="Rounded Rectangle 20"/>
          <p:cNvSpPr/>
          <p:nvPr/>
        </p:nvSpPr>
        <p:spPr>
          <a:xfrm>
            <a:off x="4716016" y="4293096"/>
            <a:ext cx="4086579" cy="396044"/>
          </a:xfrm>
          <a:prstGeom prst="roundRect">
            <a:avLst>
              <a:gd name="adj" fmla="val 15072"/>
            </a:avLst>
          </a:prstGeom>
          <a:gradFill>
            <a:gsLst>
              <a:gs pos="0">
                <a:schemeClr val="accent4">
                  <a:lumMod val="20000"/>
                  <a:lumOff val="80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333333"/>
                </a:solidFill>
              </a:rPr>
              <a:t>Correlation of BYOD Success and Overall Concern </a:t>
            </a:r>
          </a:p>
          <a:p>
            <a:r>
              <a:rPr lang="en-US" sz="1200" b="1" dirty="0">
                <a:solidFill>
                  <a:srgbClr val="333333"/>
                </a:solidFill>
              </a:rPr>
              <a:t>(Line of Best Fit)</a:t>
            </a:r>
          </a:p>
        </p:txBody>
      </p:sp>
      <p:sp>
        <p:nvSpPr>
          <p:cNvPr id="8" name="TextBox 7"/>
          <p:cNvSpPr txBox="1"/>
          <p:nvPr/>
        </p:nvSpPr>
        <p:spPr>
          <a:xfrm rot="16200000">
            <a:off x="7063535" y="2737665"/>
            <a:ext cx="3060340" cy="338554"/>
          </a:xfrm>
          <a:prstGeom prst="rect">
            <a:avLst/>
          </a:prstGeom>
          <a:noFill/>
        </p:spPr>
        <p:txBody>
          <a:bodyPr wrap="square" rtlCol="0">
            <a:spAutoFit/>
          </a:bodyPr>
          <a:lstStyle/>
          <a:p>
            <a:r>
              <a:rPr lang="en-US" sz="800" dirty="0" smtClean="0"/>
              <a:t>Pearson correlation </a:t>
            </a:r>
            <a:r>
              <a:rPr lang="en-US" sz="800" i="1" dirty="0" smtClean="0"/>
              <a:t>r</a:t>
            </a:r>
            <a:r>
              <a:rPr lang="en-US" sz="800" dirty="0" smtClean="0"/>
              <a:t> = .21, </a:t>
            </a:r>
            <a:r>
              <a:rPr lang="en-US" sz="800" i="1" dirty="0" smtClean="0"/>
              <a:t>N</a:t>
            </a:r>
            <a:r>
              <a:rPr lang="en-US" sz="800" dirty="0" smtClean="0"/>
              <a:t> = 128, </a:t>
            </a:r>
            <a:r>
              <a:rPr lang="en-US" sz="800" i="1" dirty="0" smtClean="0"/>
              <a:t>p</a:t>
            </a:r>
            <a:r>
              <a:rPr lang="en-US" sz="800" dirty="0" smtClean="0"/>
              <a:t> = .02. </a:t>
            </a:r>
          </a:p>
          <a:p>
            <a:r>
              <a:rPr lang="en-US" sz="800" dirty="0" smtClean="0"/>
              <a:t>Source: Info-Tech Research Group.</a:t>
            </a:r>
            <a:endParaRPr lang="en-US" sz="800" dirty="0"/>
          </a:p>
        </p:txBody>
      </p:sp>
      <p:pic>
        <p:nvPicPr>
          <p:cNvPr id="18" name="Picture 17"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8" y="1588"/>
          <a:ext cx="1587" cy="1587"/>
        </p:xfrm>
        <a:graphic>
          <a:graphicData uri="http://schemas.openxmlformats.org/presentationml/2006/ole">
            <p:oleObj spid="_x0000_s378921" name="think-cell Slide" r:id="rId11" imgW="360" imgH="360" progId="">
              <p:embed/>
            </p:oleObj>
          </a:graphicData>
        </a:graphic>
      </p:graphicFrame>
      <p:pic>
        <p:nvPicPr>
          <p:cNvPr id="378882" name="Picture 2"/>
          <p:cNvPicPr>
            <a:picLocks noChangeAspect="1" noChangeArrowheads="1"/>
          </p:cNvPicPr>
          <p:nvPr>
            <p:custDataLst>
              <p:tags r:id="rId2"/>
            </p:custDataLst>
          </p:nvPr>
        </p:nvPicPr>
        <p:blipFill>
          <a:blip r:embed="rId12" cstate="print"/>
          <a:srcRect l="17139" t="14805" r="18628" b="9476"/>
          <a:stretch>
            <a:fillRect/>
          </a:stretch>
        </p:blipFill>
        <p:spPr bwMode="auto">
          <a:xfrm>
            <a:off x="6112047" y="1376772"/>
            <a:ext cx="2765254" cy="204870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78881" name="Picture 1"/>
          <p:cNvPicPr>
            <a:picLocks noChangeAspect="1" noChangeArrowheads="1"/>
          </p:cNvPicPr>
          <p:nvPr>
            <p:custDataLst>
              <p:tags r:id="rId3"/>
            </p:custDataLst>
          </p:nvPr>
        </p:nvPicPr>
        <p:blipFill>
          <a:blip r:embed="rId13" cstate="print"/>
          <a:srcRect l="17189" t="14947" r="19061" b="9236"/>
          <a:stretch>
            <a:fillRect/>
          </a:stretch>
        </p:blipFill>
        <p:spPr bwMode="auto">
          <a:xfrm>
            <a:off x="4345273" y="1628800"/>
            <a:ext cx="2765254" cy="206688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4" name="Up Arrow Callout 13"/>
          <p:cNvSpPr/>
          <p:nvPr>
            <p:custDataLst>
              <p:tags r:id="rId4"/>
            </p:custDataLst>
          </p:nvPr>
        </p:nvSpPr>
        <p:spPr>
          <a:xfrm>
            <a:off x="4345273" y="3366478"/>
            <a:ext cx="4532027" cy="1875224"/>
          </a:xfrm>
          <a:prstGeom prst="upArrowCallout">
            <a:avLst>
              <a:gd name="adj1" fmla="val 48226"/>
              <a:gd name="adj2" fmla="val 24113"/>
              <a:gd name="adj3" fmla="val 24405"/>
              <a:gd name="adj4" fmla="val 7559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5"/>
            </p:custDataLst>
          </p:nvPr>
        </p:nvSpPr>
        <p:spPr/>
        <p:txBody>
          <a:bodyPr/>
          <a:lstStyle/>
          <a:p>
            <a:r>
              <a:rPr lang="en-US" dirty="0" smtClean="0"/>
              <a:t>The line between BYOD and BYOC is being obliterated </a:t>
            </a:r>
            <a:endParaRPr lang="en-US" dirty="0"/>
          </a:p>
        </p:txBody>
      </p:sp>
      <p:sp>
        <p:nvSpPr>
          <p:cNvPr id="4" name="Text Placeholder 3"/>
          <p:cNvSpPr>
            <a:spLocks noGrp="1"/>
          </p:cNvSpPr>
          <p:nvPr>
            <p:ph type="body" sz="quarter" idx="16"/>
            <p:custDataLst>
              <p:tags r:id="rId6"/>
            </p:custDataLst>
          </p:nvPr>
        </p:nvSpPr>
        <p:spPr>
          <a:xfrm>
            <a:off x="251520" y="1268760"/>
            <a:ext cx="3924436" cy="3828925"/>
          </a:xfrm>
        </p:spPr>
        <p:txBody>
          <a:bodyPr/>
          <a:lstStyle/>
          <a:p>
            <a:r>
              <a:rPr lang="en-US" dirty="0" smtClean="0"/>
              <a:t>Bringing your own laptop to work (e.g., Bring </a:t>
            </a:r>
            <a:r>
              <a:rPr lang="en-US" dirty="0"/>
              <a:t>Y</a:t>
            </a:r>
            <a:r>
              <a:rPr lang="en-US" dirty="0" smtClean="0"/>
              <a:t>our </a:t>
            </a:r>
            <a:r>
              <a:rPr lang="en-US" dirty="0"/>
              <a:t>O</a:t>
            </a:r>
            <a:r>
              <a:rPr lang="en-US" dirty="0" smtClean="0"/>
              <a:t>wn </a:t>
            </a:r>
            <a:r>
              <a:rPr lang="en-US" dirty="0"/>
              <a:t>C</a:t>
            </a:r>
            <a:r>
              <a:rPr lang="en-US" dirty="0" smtClean="0"/>
              <a:t>omputer, or BYOC) used to be unheard of. </a:t>
            </a:r>
          </a:p>
          <a:p>
            <a:r>
              <a:rPr lang="en-US" dirty="0"/>
              <a:t>A</a:t>
            </a:r>
            <a:r>
              <a:rPr lang="en-US" dirty="0" smtClean="0"/>
              <a:t>fter getting accustomed to bringing mobile devices to work, and with computers becoming more powerful and portable (especially so-called ultrabooks), bringing your own computer seems like a logical choice.</a:t>
            </a:r>
          </a:p>
          <a:p>
            <a:r>
              <a:rPr lang="en-US" dirty="0" smtClean="0"/>
              <a:t>Macs, in particular, are finding their way into the previously Windows-dominated enterprise. </a:t>
            </a:r>
          </a:p>
          <a:p>
            <a:r>
              <a:rPr lang="en-US" dirty="0" smtClean="0"/>
              <a:t>A full-fledged and unfamiliar computer invading an organization may seem like a nightmare to IT, but technology and culture are advancing to the point where it may be viable to support, and most organizations will be faced with it whether they like it or not.</a:t>
            </a:r>
          </a:p>
          <a:p>
            <a:r>
              <a:rPr lang="en-US" dirty="0" smtClean="0"/>
              <a:t>BYOD commonly refers to mobile devices, but is expanding to refer to a wide range of devices, including traditional computers. It is time to unify your strategy for BYOD with BYOC.</a:t>
            </a:r>
          </a:p>
        </p:txBody>
      </p:sp>
      <p:grpSp>
        <p:nvGrpSpPr>
          <p:cNvPr id="9" name="Group 8"/>
          <p:cNvGrpSpPr/>
          <p:nvPr>
            <p:custDataLst>
              <p:tags r:id="rId7"/>
            </p:custDataLst>
          </p:nvPr>
        </p:nvGrpSpPr>
        <p:grpSpPr>
          <a:xfrm>
            <a:off x="313385" y="5301208"/>
            <a:ext cx="8563916" cy="1044116"/>
            <a:chOff x="313385" y="3403106"/>
            <a:chExt cx="8563916" cy="1044116"/>
          </a:xfrm>
        </p:grpSpPr>
        <p:sp>
          <p:nvSpPr>
            <p:cNvPr id="10" name="Rounded Rectangle 9"/>
            <p:cNvSpPr/>
            <p:nvPr/>
          </p:nvSpPr>
          <p:spPr>
            <a:xfrm>
              <a:off x="328291" y="3403107"/>
              <a:ext cx="8549010" cy="1034006"/>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1413" indent="-1588" algn="l"/>
              <a:r>
                <a:rPr lang="en-CA" sz="1200" b="1" dirty="0" smtClean="0">
                  <a:solidFill>
                    <a:schemeClr val="tx1"/>
                  </a:solidFill>
                </a:rPr>
                <a:t>Is it a post-PC world? </a:t>
              </a:r>
              <a:r>
                <a:rPr lang="en-CA" sz="1200" dirty="0" smtClean="0">
                  <a:solidFill>
                    <a:schemeClr val="tx1"/>
                  </a:solidFill>
                </a:rPr>
                <a:t>Whether the PC is evolving or being replaced is irrelevant. There will be a move away from traditional laptops as primary work devices, but this shift has not happened yet. The BYOD revolution transcends form factor, which means that laptops will require support until the post-PC world has fully arrived. Strategize for both PCs and post-PC devices, so you will be prepared for whatever letter comes after “BYO.”</a:t>
              </a:r>
            </a:p>
          </p:txBody>
        </p:sp>
        <p:pic>
          <p:nvPicPr>
            <p:cNvPr id="11" name="Picture 10" descr="insight.png"/>
            <p:cNvPicPr>
              <a:picLocks noChangeAspect="1"/>
            </p:cNvPicPr>
            <p:nvPr/>
          </p:nvPicPr>
          <p:blipFill>
            <a:blip r:embed="rId14" cstate="print"/>
            <a:stretch>
              <a:fillRect/>
            </a:stretch>
          </p:blipFill>
          <p:spPr>
            <a:xfrm>
              <a:off x="313385" y="3403106"/>
              <a:ext cx="1198275" cy="1044116"/>
            </a:xfrm>
            <a:prstGeom prst="rect">
              <a:avLst/>
            </a:prstGeom>
          </p:spPr>
        </p:pic>
      </p:grpSp>
      <p:sp>
        <p:nvSpPr>
          <p:cNvPr id="12" name="Rectangle 11"/>
          <p:cNvSpPr/>
          <p:nvPr>
            <p:custDataLst>
              <p:tags r:id="rId8"/>
            </p:custDataLst>
          </p:nvPr>
        </p:nvSpPr>
        <p:spPr>
          <a:xfrm>
            <a:off x="4345273" y="3884855"/>
            <a:ext cx="4532028" cy="1200329"/>
          </a:xfrm>
          <a:prstGeom prst="rect">
            <a:avLst/>
          </a:prstGeom>
        </p:spPr>
        <p:txBody>
          <a:bodyPr wrap="square">
            <a:spAutoFit/>
          </a:bodyPr>
          <a:lstStyle/>
          <a:p>
            <a:r>
              <a:rPr lang="en-US" sz="1200" dirty="0" smtClean="0"/>
              <a:t>Consult the Info-Tech solution set </a:t>
            </a:r>
            <a:r>
              <a:rPr lang="en-US" sz="1200" i="1" dirty="0" smtClean="0">
                <a:hlinkClick r:id="rId15"/>
              </a:rPr>
              <a:t>Consider BYOC as Part of a Desktop-as-a-Service Strategy</a:t>
            </a:r>
            <a:r>
              <a:rPr lang="en-US" sz="1200" dirty="0" smtClean="0"/>
              <a:t> for more background information on BYOC/D, objectives, strategy considerations, and communicating a BYO plan. This set assumes you have decided to deal with BYOD, and will give you advice on how to transition to BYOD securely and cost-effectively.</a:t>
            </a:r>
            <a:endParaRPr lang="en-US" sz="1200" dirty="0"/>
          </a:p>
        </p:txBody>
      </p:sp>
      <p:pic>
        <p:nvPicPr>
          <p:cNvPr id="15" name="Picture 14" descr="sample_linkbar-itrgNEW.gif">
            <a:hlinkClick r:id="rId16"/>
          </p:cNvPr>
          <p:cNvPicPr>
            <a:picLocks noChangeAspect="1"/>
          </p:cNvPicPr>
          <p:nvPr/>
        </p:nvPicPr>
        <p:blipFill>
          <a:blip r:embed="rId17"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nvGraphicFramePr>
        <p:xfrm>
          <a:off x="1588" y="1588"/>
          <a:ext cx="1587" cy="1587"/>
        </p:xfrm>
        <a:graphic>
          <a:graphicData uri="http://schemas.openxmlformats.org/presentationml/2006/ole">
            <p:oleObj spid="_x0000_s377894" name="think-cell Slide" r:id="rId23" imgW="360" imgH="360" progId="">
              <p:embed/>
            </p:oleObj>
          </a:graphicData>
        </a:graphic>
      </p:graphicFrame>
      <p:grpSp>
        <p:nvGrpSpPr>
          <p:cNvPr id="27" name="Group 26"/>
          <p:cNvGrpSpPr/>
          <p:nvPr>
            <p:custDataLst>
              <p:tags r:id="rId2"/>
            </p:custDataLst>
          </p:nvPr>
        </p:nvGrpSpPr>
        <p:grpSpPr>
          <a:xfrm>
            <a:off x="5962918" y="4193322"/>
            <a:ext cx="1515484" cy="948447"/>
            <a:chOff x="-1844722" y="3501887"/>
            <a:chExt cx="3079045" cy="1926981"/>
          </a:xfrm>
        </p:grpSpPr>
        <p:pic>
          <p:nvPicPr>
            <p:cNvPr id="377865" name="Picture 9" descr="http://i.ytimg.com/vi/t_OeK3bKmng/0.jpg"/>
            <p:cNvPicPr>
              <a:picLocks noChangeAspect="1" noChangeArrowheads="1"/>
            </p:cNvPicPr>
            <p:nvPr/>
          </p:nvPicPr>
          <p:blipFill>
            <a:blip r:embed="rId24" cstate="print">
              <a:clrChange>
                <a:clrFrom>
                  <a:srgbClr val="FFFFFF"/>
                </a:clrFrom>
                <a:clrTo>
                  <a:srgbClr val="FFFFFF">
                    <a:alpha val="0"/>
                  </a:srgbClr>
                </a:clrTo>
              </a:clrChange>
            </a:blip>
            <a:srcRect l="30162" t="36907" r="18889" b="7019"/>
            <a:stretch>
              <a:fillRect/>
            </a:stretch>
          </p:blipFill>
          <p:spPr bwMode="auto">
            <a:xfrm>
              <a:off x="-844045" y="3713320"/>
              <a:ext cx="2078368" cy="1715548"/>
            </a:xfrm>
            <a:prstGeom prst="rect">
              <a:avLst/>
            </a:prstGeom>
            <a:noFill/>
          </p:spPr>
        </p:pic>
        <p:sp>
          <p:nvSpPr>
            <p:cNvPr id="23" name="Rectangle 22"/>
            <p:cNvSpPr/>
            <p:nvPr/>
          </p:nvSpPr>
          <p:spPr>
            <a:xfrm rot="19406530">
              <a:off x="-1844722" y="3501887"/>
              <a:ext cx="1621748" cy="821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Oval 23"/>
          <p:cNvSpPr/>
          <p:nvPr>
            <p:custDataLst>
              <p:tags r:id="rId3"/>
            </p:custDataLst>
          </p:nvPr>
        </p:nvSpPr>
        <p:spPr>
          <a:xfrm>
            <a:off x="6012611" y="4032507"/>
            <a:ext cx="957532" cy="6085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9"/>
            <p:custDataLst>
              <p:tags r:id="rId4"/>
            </p:custDataLst>
          </p:nvPr>
        </p:nvSpPr>
        <p:spPr>
          <a:xfrm>
            <a:off x="257176" y="1196752"/>
            <a:ext cx="8620124" cy="657225"/>
          </a:xfrm>
        </p:spPr>
        <p:txBody>
          <a:bodyPr/>
          <a:lstStyle/>
          <a:p>
            <a:r>
              <a:rPr lang="en-US" dirty="0" smtClean="0"/>
              <a:t>Reinvigorate workforce computing by developing a strategy that incorporates </a:t>
            </a:r>
            <a:r>
              <a:rPr lang="en-US" i="1" dirty="0" smtClean="0"/>
              <a:t>all</a:t>
            </a:r>
            <a:r>
              <a:rPr lang="en-US" dirty="0" smtClean="0"/>
              <a:t> the devices users can—and will—bring to the workplace.</a:t>
            </a:r>
            <a:endParaRPr lang="en-US" dirty="0"/>
          </a:p>
        </p:txBody>
      </p:sp>
      <p:sp>
        <p:nvSpPr>
          <p:cNvPr id="3" name="Title 2"/>
          <p:cNvSpPr>
            <a:spLocks noGrp="1"/>
          </p:cNvSpPr>
          <p:nvPr>
            <p:ph type="title"/>
            <p:custDataLst>
              <p:tags r:id="rId5"/>
            </p:custDataLst>
          </p:nvPr>
        </p:nvSpPr>
        <p:spPr/>
        <p:txBody>
          <a:bodyPr/>
          <a:lstStyle/>
          <a:p>
            <a:r>
              <a:rPr lang="en-US" dirty="0" smtClean="0"/>
              <a:t>Strategize for a full range of “D”s</a:t>
            </a:r>
            <a:endParaRPr lang="en-US" dirty="0"/>
          </a:p>
        </p:txBody>
      </p:sp>
      <p:sp>
        <p:nvSpPr>
          <p:cNvPr id="4" name="Text Placeholder 3"/>
          <p:cNvSpPr>
            <a:spLocks noGrp="1"/>
          </p:cNvSpPr>
          <p:nvPr>
            <p:ph type="body" sz="quarter" idx="16"/>
            <p:custDataLst>
              <p:tags r:id="rId6"/>
            </p:custDataLst>
          </p:nvPr>
        </p:nvSpPr>
        <p:spPr>
          <a:xfrm>
            <a:off x="249302" y="1856893"/>
            <a:ext cx="8409439" cy="1068051"/>
          </a:xfrm>
        </p:spPr>
        <p:txBody>
          <a:bodyPr/>
          <a:lstStyle/>
          <a:p>
            <a:r>
              <a:rPr lang="en-US" dirty="0" smtClean="0"/>
              <a:t>BYOD started with smartphones, which subsequently opened the door for employees to bring all their devices to the workplace. Any portable device can be brought to the workplace, whether nomadic or completely mobile (see below).</a:t>
            </a:r>
          </a:p>
          <a:p>
            <a:r>
              <a:rPr lang="en-US" dirty="0" smtClean="0"/>
              <a:t>People are more into technology than ever before. Even luddites are finding technology creeping in to every aspect of their lives. As devices become part of everyday life for every person, there will be increasing demand to support that technology in the workplace.</a:t>
            </a:r>
          </a:p>
          <a:p>
            <a:r>
              <a:rPr lang="en-US" dirty="0" smtClean="0"/>
              <a:t>Technology changes quickly. A BYOD strategy aimed at a particular form factor or platform will quickly become outdated. </a:t>
            </a:r>
            <a:r>
              <a:rPr lang="en-US" b="1" dirty="0" smtClean="0"/>
              <a:t>Don’t limit your BYOD strategy to one type of device. </a:t>
            </a:r>
            <a:endParaRPr lang="en-US" dirty="0"/>
          </a:p>
        </p:txBody>
      </p:sp>
      <p:pic>
        <p:nvPicPr>
          <p:cNvPr id="6" name="Picture 9" descr="http://www.buy-stuff.org/wp-content/uploads/2012/03/macbook-air.jpg"/>
          <p:cNvPicPr>
            <a:picLocks noChangeAspect="1" noChangeArrowheads="1"/>
          </p:cNvPicPr>
          <p:nvPr>
            <p:custDataLst>
              <p:tags r:id="rId7"/>
            </p:custDataLst>
          </p:nvPr>
        </p:nvPicPr>
        <p:blipFill>
          <a:blip r:embed="rId25" cstate="print">
            <a:clrChange>
              <a:clrFrom>
                <a:srgbClr val="FFFFFF"/>
              </a:clrFrom>
              <a:clrTo>
                <a:srgbClr val="FFFFFF">
                  <a:alpha val="0"/>
                </a:srgbClr>
              </a:clrTo>
            </a:clrChange>
          </a:blip>
          <a:srcRect l="8177" t="53158" r="5915"/>
          <a:stretch>
            <a:fillRect/>
          </a:stretch>
        </p:blipFill>
        <p:spPr bwMode="auto">
          <a:xfrm>
            <a:off x="1139728" y="4581128"/>
            <a:ext cx="1704080" cy="697710"/>
          </a:xfrm>
          <a:prstGeom prst="rect">
            <a:avLst/>
          </a:prstGeom>
          <a:noFill/>
        </p:spPr>
      </p:pic>
      <p:pic>
        <p:nvPicPr>
          <p:cNvPr id="377860" name="Picture 4" descr="http://www.blogcdn.com/www.engadget.com/media/2011/09/samsung-galaxy-note-lead.jpg"/>
          <p:cNvPicPr>
            <a:picLocks noChangeAspect="1" noChangeArrowheads="1"/>
          </p:cNvPicPr>
          <p:nvPr>
            <p:custDataLst>
              <p:tags r:id="rId8"/>
            </p:custDataLst>
          </p:nvPr>
        </p:nvPicPr>
        <p:blipFill>
          <a:blip r:embed="rId26" cstate="print"/>
          <a:srcRect/>
          <a:stretch>
            <a:fillRect/>
          </a:stretch>
        </p:blipFill>
        <p:spPr bwMode="auto">
          <a:xfrm rot="742800">
            <a:off x="4699459" y="4088087"/>
            <a:ext cx="618294" cy="920203"/>
          </a:xfrm>
          <a:prstGeom prst="rect">
            <a:avLst/>
          </a:prstGeom>
          <a:noFill/>
        </p:spPr>
      </p:pic>
      <p:sp>
        <p:nvSpPr>
          <p:cNvPr id="9" name="Pentagon 8"/>
          <p:cNvSpPr/>
          <p:nvPr>
            <p:custDataLst>
              <p:tags r:id="rId9"/>
            </p:custDataLst>
          </p:nvPr>
        </p:nvSpPr>
        <p:spPr>
          <a:xfrm>
            <a:off x="249302" y="3441269"/>
            <a:ext cx="8627998" cy="344794"/>
          </a:xfrm>
          <a:prstGeom prst="homePlate">
            <a:avLst/>
          </a:prstGeom>
          <a:gradFill flip="none" rotWithShape="1">
            <a:gsLst>
              <a:gs pos="0">
                <a:schemeClr val="accent6">
                  <a:lumMod val="50000"/>
                </a:schemeClr>
              </a:gs>
              <a:gs pos="100000">
                <a:schemeClr val="accent6">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custDataLst>
              <p:tags r:id="rId10"/>
            </p:custDataLst>
          </p:nvPr>
        </p:nvSpPr>
        <p:spPr>
          <a:xfrm>
            <a:off x="249302" y="3429000"/>
            <a:ext cx="1586394" cy="369332"/>
          </a:xfrm>
          <a:prstGeom prst="rect">
            <a:avLst/>
          </a:prstGeom>
          <a:noFill/>
        </p:spPr>
        <p:txBody>
          <a:bodyPr wrap="square" rtlCol="0">
            <a:spAutoFit/>
          </a:bodyPr>
          <a:lstStyle/>
          <a:p>
            <a:r>
              <a:rPr lang="en-US" b="1" dirty="0" smtClean="0">
                <a:latin typeface="+mj-lt"/>
              </a:rPr>
              <a:t>Nomadic</a:t>
            </a:r>
            <a:endParaRPr lang="en-US" b="1" dirty="0">
              <a:latin typeface="+mj-lt"/>
            </a:endParaRPr>
          </a:p>
        </p:txBody>
      </p:sp>
      <p:sp>
        <p:nvSpPr>
          <p:cNvPr id="11" name="TextBox 10"/>
          <p:cNvSpPr txBox="1"/>
          <p:nvPr>
            <p:custDataLst>
              <p:tags r:id="rId11"/>
            </p:custDataLst>
          </p:nvPr>
        </p:nvSpPr>
        <p:spPr>
          <a:xfrm>
            <a:off x="3779912" y="3436623"/>
            <a:ext cx="1586394" cy="369332"/>
          </a:xfrm>
          <a:prstGeom prst="rect">
            <a:avLst/>
          </a:prstGeom>
          <a:noFill/>
        </p:spPr>
        <p:txBody>
          <a:bodyPr wrap="square" rtlCol="0">
            <a:spAutoFit/>
          </a:bodyPr>
          <a:lstStyle/>
          <a:p>
            <a:r>
              <a:rPr lang="en-US" b="1" dirty="0" smtClean="0">
                <a:latin typeface="+mj-lt"/>
              </a:rPr>
              <a:t>Mobile</a:t>
            </a:r>
            <a:endParaRPr lang="en-US" b="1" dirty="0">
              <a:latin typeface="+mj-lt"/>
            </a:endParaRPr>
          </a:p>
        </p:txBody>
      </p:sp>
      <p:sp>
        <p:nvSpPr>
          <p:cNvPr id="12" name="TextBox 11"/>
          <p:cNvSpPr txBox="1"/>
          <p:nvPr>
            <p:custDataLst>
              <p:tags r:id="rId12"/>
            </p:custDataLst>
          </p:nvPr>
        </p:nvSpPr>
        <p:spPr>
          <a:xfrm>
            <a:off x="287524" y="5293657"/>
            <a:ext cx="2135317" cy="1015663"/>
          </a:xfrm>
          <a:prstGeom prst="rect">
            <a:avLst/>
          </a:prstGeom>
          <a:noFill/>
        </p:spPr>
        <p:txBody>
          <a:bodyPr wrap="square" rtlCol="0">
            <a:spAutoFit/>
          </a:bodyPr>
          <a:lstStyle/>
          <a:p>
            <a:r>
              <a:rPr lang="en-US" sz="1200" dirty="0" smtClean="0"/>
              <a:t>Nomadic devices are portable, but carried between and used at a limited number of destinations (e.g., work).</a:t>
            </a:r>
            <a:endParaRPr lang="en-US" sz="1200" dirty="0"/>
          </a:p>
        </p:txBody>
      </p:sp>
      <p:sp>
        <p:nvSpPr>
          <p:cNvPr id="13" name="TextBox 12"/>
          <p:cNvSpPr txBox="1"/>
          <p:nvPr>
            <p:custDataLst>
              <p:tags r:id="rId13"/>
            </p:custDataLst>
          </p:nvPr>
        </p:nvSpPr>
        <p:spPr>
          <a:xfrm>
            <a:off x="2483768" y="5293657"/>
            <a:ext cx="2135317" cy="1015663"/>
          </a:xfrm>
          <a:prstGeom prst="rect">
            <a:avLst/>
          </a:prstGeom>
          <a:noFill/>
        </p:spPr>
        <p:txBody>
          <a:bodyPr wrap="square" rtlCol="0">
            <a:spAutoFit/>
          </a:bodyPr>
          <a:lstStyle/>
          <a:p>
            <a:r>
              <a:rPr lang="en-US" sz="1200" dirty="0" smtClean="0"/>
              <a:t>Tablets are generally nomadic, but are small enough to be used between destinations in addition to being brought to work.</a:t>
            </a:r>
            <a:endParaRPr lang="en-US" sz="1200" dirty="0"/>
          </a:p>
        </p:txBody>
      </p:sp>
      <p:sp>
        <p:nvSpPr>
          <p:cNvPr id="14" name="TextBox 13"/>
          <p:cNvSpPr txBox="1"/>
          <p:nvPr>
            <p:custDataLst>
              <p:tags r:id="rId14"/>
            </p:custDataLst>
          </p:nvPr>
        </p:nvSpPr>
        <p:spPr>
          <a:xfrm>
            <a:off x="4608004" y="5293657"/>
            <a:ext cx="2135317" cy="1015663"/>
          </a:xfrm>
          <a:prstGeom prst="rect">
            <a:avLst/>
          </a:prstGeom>
          <a:noFill/>
        </p:spPr>
        <p:txBody>
          <a:bodyPr wrap="square" rtlCol="0">
            <a:spAutoFit/>
          </a:bodyPr>
          <a:lstStyle/>
          <a:p>
            <a:r>
              <a:rPr lang="en-US" sz="1200" dirty="0" smtClean="0"/>
              <a:t>Truly mobile devices are carried at all times and used wherever they are needed. Users don’t stop using them when they get to work. </a:t>
            </a:r>
            <a:endParaRPr lang="en-US" sz="1200" dirty="0"/>
          </a:p>
        </p:txBody>
      </p:sp>
      <p:sp>
        <p:nvSpPr>
          <p:cNvPr id="15" name="TextBox 14"/>
          <p:cNvSpPr txBox="1"/>
          <p:nvPr>
            <p:custDataLst>
              <p:tags r:id="rId15"/>
            </p:custDataLst>
          </p:nvPr>
        </p:nvSpPr>
        <p:spPr>
          <a:xfrm>
            <a:off x="6705979" y="5293657"/>
            <a:ext cx="2135317" cy="1015663"/>
          </a:xfrm>
          <a:prstGeom prst="rect">
            <a:avLst/>
          </a:prstGeom>
          <a:noFill/>
        </p:spPr>
        <p:txBody>
          <a:bodyPr wrap="square" rtlCol="0">
            <a:spAutoFit/>
          </a:bodyPr>
          <a:lstStyle/>
          <a:p>
            <a:r>
              <a:rPr lang="en-US" sz="1200" dirty="0" smtClean="0"/>
              <a:t>Future form factors will make computing even more ubiquitous. A strong BYOD strategy will be ready for </a:t>
            </a:r>
            <a:r>
              <a:rPr lang="en-US" sz="1200" i="1" dirty="0" smtClean="0"/>
              <a:t>any</a:t>
            </a:r>
            <a:r>
              <a:rPr lang="en-US" sz="1200" dirty="0" smtClean="0"/>
              <a:t> device.</a:t>
            </a:r>
            <a:endParaRPr lang="en-US" sz="1200" dirty="0"/>
          </a:p>
        </p:txBody>
      </p:sp>
      <p:pic>
        <p:nvPicPr>
          <p:cNvPr id="68610" name="Picture 2" descr="http://www.investorplace.com/wp-content/uploads/2012/06/Google-Glass.jpg"/>
          <p:cNvPicPr>
            <a:picLocks noChangeAspect="1" noChangeArrowheads="1"/>
          </p:cNvPicPr>
          <p:nvPr>
            <p:custDataLst>
              <p:tags r:id="rId16"/>
            </p:custDataLst>
          </p:nvPr>
        </p:nvPicPr>
        <p:blipFill>
          <a:blip r:embed="rId27" cstate="print"/>
          <a:srcRect/>
          <a:stretch>
            <a:fillRect/>
          </a:stretch>
        </p:blipFill>
        <p:spPr bwMode="auto">
          <a:xfrm>
            <a:off x="7596336" y="4091685"/>
            <a:ext cx="1062405" cy="1207543"/>
          </a:xfrm>
          <a:prstGeom prst="rect">
            <a:avLst/>
          </a:prstGeom>
          <a:ln>
            <a:noFill/>
          </a:ln>
          <a:effectLst>
            <a:softEdge rad="112500"/>
          </a:effectLst>
        </p:spPr>
      </p:pic>
      <p:sp>
        <p:nvSpPr>
          <p:cNvPr id="25" name="TextBox 24"/>
          <p:cNvSpPr txBox="1"/>
          <p:nvPr>
            <p:custDataLst>
              <p:tags r:id="rId17"/>
            </p:custDataLst>
          </p:nvPr>
        </p:nvSpPr>
        <p:spPr>
          <a:xfrm>
            <a:off x="7306086" y="3429000"/>
            <a:ext cx="1586394" cy="369332"/>
          </a:xfrm>
          <a:prstGeom prst="rect">
            <a:avLst/>
          </a:prstGeom>
          <a:noFill/>
        </p:spPr>
        <p:txBody>
          <a:bodyPr wrap="square" rtlCol="0">
            <a:spAutoFit/>
          </a:bodyPr>
          <a:lstStyle/>
          <a:p>
            <a:r>
              <a:rPr lang="en-US" b="1" dirty="0" smtClean="0">
                <a:solidFill>
                  <a:schemeClr val="bg1"/>
                </a:solidFill>
                <a:latin typeface="+mj-lt"/>
              </a:rPr>
              <a:t>Beyond</a:t>
            </a:r>
            <a:endParaRPr lang="en-US" b="1" dirty="0">
              <a:solidFill>
                <a:schemeClr val="bg1"/>
              </a:solidFill>
              <a:latin typeface="+mj-lt"/>
            </a:endParaRPr>
          </a:p>
        </p:txBody>
      </p:sp>
      <p:pic>
        <p:nvPicPr>
          <p:cNvPr id="377858" name="Picture 2" descr="http://cdn3.digitaltrends.com/wp-content/uploads/2011/11/ipad-3-concept.png"/>
          <p:cNvPicPr>
            <a:picLocks noChangeAspect="1" noChangeArrowheads="1"/>
          </p:cNvPicPr>
          <p:nvPr>
            <p:custDataLst>
              <p:tags r:id="rId18"/>
            </p:custDataLst>
          </p:nvPr>
        </p:nvPicPr>
        <p:blipFill>
          <a:blip r:embed="rId28" cstate="print"/>
          <a:srcRect/>
          <a:stretch>
            <a:fillRect/>
          </a:stretch>
        </p:blipFill>
        <p:spPr bwMode="auto">
          <a:xfrm>
            <a:off x="3023828" y="4115969"/>
            <a:ext cx="1273820" cy="1050084"/>
          </a:xfrm>
          <a:prstGeom prst="rect">
            <a:avLst/>
          </a:prstGeom>
          <a:noFill/>
        </p:spPr>
      </p:pic>
      <p:pic>
        <p:nvPicPr>
          <p:cNvPr id="377863" name="Picture 7" descr="http://i.nokia.com/image/view/-/599912/medRes/1/-/Nokia900-Stills-Cyan-04-png.png?v=4"/>
          <p:cNvPicPr>
            <a:picLocks noChangeAspect="1" noChangeArrowheads="1"/>
          </p:cNvPicPr>
          <p:nvPr>
            <p:custDataLst>
              <p:tags r:id="rId19"/>
            </p:custDataLst>
          </p:nvPr>
        </p:nvPicPr>
        <p:blipFill>
          <a:blip r:embed="rId29" cstate="print"/>
          <a:srcRect/>
          <a:stretch>
            <a:fillRect/>
          </a:stretch>
        </p:blipFill>
        <p:spPr bwMode="auto">
          <a:xfrm rot="1193534">
            <a:off x="5216610" y="3948036"/>
            <a:ext cx="1306128" cy="1306128"/>
          </a:xfrm>
          <a:prstGeom prst="rect">
            <a:avLst/>
          </a:prstGeom>
          <a:noFill/>
        </p:spPr>
      </p:pic>
      <p:pic>
        <p:nvPicPr>
          <p:cNvPr id="5" name="Picture 7" descr="http://www.blogcdn.com/www.engadget.com/media/2008/08/vostro-a-top.jpg"/>
          <p:cNvPicPr>
            <a:picLocks noChangeAspect="1" noChangeArrowheads="1"/>
          </p:cNvPicPr>
          <p:nvPr>
            <p:custDataLst>
              <p:tags r:id="rId20"/>
            </p:custDataLst>
          </p:nvPr>
        </p:nvPicPr>
        <p:blipFill>
          <a:blip r:embed="rId30" cstate="print">
            <a:clrChange>
              <a:clrFrom>
                <a:srgbClr val="FEFEFE"/>
              </a:clrFrom>
              <a:clrTo>
                <a:srgbClr val="FEFEFE">
                  <a:alpha val="0"/>
                </a:srgbClr>
              </a:clrTo>
            </a:clrChange>
          </a:blip>
          <a:srcRect/>
          <a:stretch>
            <a:fillRect/>
          </a:stretch>
        </p:blipFill>
        <p:spPr bwMode="auto">
          <a:xfrm>
            <a:off x="71500" y="3926875"/>
            <a:ext cx="1548172" cy="1086301"/>
          </a:xfrm>
          <a:prstGeom prst="rect">
            <a:avLst/>
          </a:prstGeom>
          <a:noFill/>
        </p:spPr>
      </p:pic>
      <p:pic>
        <p:nvPicPr>
          <p:cNvPr id="28" name="Picture 27" descr="sample_linkbar-itrgNEW.gif">
            <a:hlinkClick r:id="rId31"/>
          </p:cNvPr>
          <p:cNvPicPr>
            <a:picLocks noChangeAspect="1"/>
          </p:cNvPicPr>
          <p:nvPr/>
        </p:nvPicPr>
        <p:blipFill>
          <a:blip r:embed="rId32"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smtClean="0"/>
              <a:t>Investing in BYOD today will ensure you’re ready for BYOE tomorrow.</a:t>
            </a:r>
            <a:endParaRPr lang="en-US" dirty="0"/>
          </a:p>
        </p:txBody>
      </p:sp>
      <p:sp>
        <p:nvSpPr>
          <p:cNvPr id="3" name="Title 2"/>
          <p:cNvSpPr>
            <a:spLocks noGrp="1"/>
          </p:cNvSpPr>
          <p:nvPr>
            <p:ph type="title"/>
          </p:nvPr>
        </p:nvSpPr>
        <p:spPr/>
        <p:txBody>
          <a:bodyPr/>
          <a:lstStyle/>
          <a:p>
            <a:r>
              <a:rPr lang="en-US" dirty="0" smtClean="0"/>
              <a:t>Remain device agnostic to prepare for a BYOE future</a:t>
            </a:r>
            <a:endParaRPr lang="en-US" dirty="0"/>
          </a:p>
        </p:txBody>
      </p:sp>
      <p:grpSp>
        <p:nvGrpSpPr>
          <p:cNvPr id="41" name="Group 40"/>
          <p:cNvGrpSpPr/>
          <p:nvPr/>
        </p:nvGrpSpPr>
        <p:grpSpPr>
          <a:xfrm>
            <a:off x="3887924" y="1957590"/>
            <a:ext cx="5806730" cy="3324707"/>
            <a:chOff x="3275856" y="2168860"/>
            <a:chExt cx="6336704" cy="3628150"/>
          </a:xfrm>
        </p:grpSpPr>
        <p:grpSp>
          <p:nvGrpSpPr>
            <p:cNvPr id="13" name="Group 42"/>
            <p:cNvGrpSpPr/>
            <p:nvPr/>
          </p:nvGrpSpPr>
          <p:grpSpPr>
            <a:xfrm>
              <a:off x="3275856" y="2262428"/>
              <a:ext cx="6336704" cy="3534582"/>
              <a:chOff x="1813926" y="3248980"/>
              <a:chExt cx="5710402" cy="2420188"/>
            </a:xfrm>
          </p:grpSpPr>
          <p:grpSp>
            <p:nvGrpSpPr>
              <p:cNvPr id="15" name="Group 35"/>
              <p:cNvGrpSpPr/>
              <p:nvPr/>
            </p:nvGrpSpPr>
            <p:grpSpPr>
              <a:xfrm>
                <a:off x="1813926" y="3248980"/>
                <a:ext cx="5710402" cy="2365231"/>
                <a:chOff x="1813926" y="3248980"/>
                <a:chExt cx="5710402" cy="2365231"/>
              </a:xfrm>
            </p:grpSpPr>
            <p:grpSp>
              <p:nvGrpSpPr>
                <p:cNvPr id="17" name="Group 32"/>
                <p:cNvGrpSpPr/>
                <p:nvPr/>
              </p:nvGrpSpPr>
              <p:grpSpPr>
                <a:xfrm>
                  <a:off x="1813926" y="3248980"/>
                  <a:ext cx="4900319" cy="2016224"/>
                  <a:chOff x="1813926" y="3248980"/>
                  <a:chExt cx="4900319" cy="2016224"/>
                </a:xfrm>
              </p:grpSpPr>
              <p:sp>
                <p:nvSpPr>
                  <p:cNvPr id="20" name="Rectangle 13"/>
                  <p:cNvSpPr/>
                  <p:nvPr/>
                </p:nvSpPr>
                <p:spPr>
                  <a:xfrm>
                    <a:off x="2429769" y="3248980"/>
                    <a:ext cx="4284476" cy="2016224"/>
                  </a:xfrm>
                  <a:prstGeom prst="rect">
                    <a:avLst/>
                  </a:prstGeom>
                  <a:gradFill flip="none" rotWithShape="1">
                    <a:gsLst>
                      <a:gs pos="0">
                        <a:schemeClr val="accent1">
                          <a:lumMod val="40000"/>
                          <a:lumOff val="60000"/>
                        </a:schemeClr>
                      </a:gs>
                      <a:gs pos="75000">
                        <a:srgbClr val="C4D7E6"/>
                      </a:gs>
                      <a:gs pos="100000">
                        <a:schemeClr val="bg1"/>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2429769" y="3248980"/>
                    <a:ext cx="3654399" cy="1800200"/>
                  </a:xfrm>
                  <a:prstGeom prst="line">
                    <a:avLst/>
                  </a:prstGeom>
                  <a:ln w="38100">
                    <a:solidFill>
                      <a:srgbClr val="D17D08"/>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84168" y="5049180"/>
                    <a:ext cx="630077" cy="0"/>
                  </a:xfrm>
                  <a:prstGeom prst="straightConnector1">
                    <a:avLst/>
                  </a:prstGeom>
                  <a:ln w="38100">
                    <a:solidFill>
                      <a:srgbClr val="D17D08"/>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44424" y="4041068"/>
                    <a:ext cx="794062" cy="189666"/>
                  </a:xfrm>
                  <a:prstGeom prst="rect">
                    <a:avLst/>
                  </a:prstGeom>
                  <a:noFill/>
                </p:spPr>
                <p:txBody>
                  <a:bodyPr wrap="square" rtlCol="0">
                    <a:spAutoFit/>
                  </a:bodyPr>
                  <a:lstStyle/>
                  <a:p>
                    <a:r>
                      <a:rPr lang="en-US" sz="1200" dirty="0" smtClean="0"/>
                      <a:t>PCs</a:t>
                    </a:r>
                    <a:endParaRPr lang="en-US" sz="1200" dirty="0"/>
                  </a:p>
                </p:txBody>
              </p:sp>
              <p:sp>
                <p:nvSpPr>
                  <p:cNvPr id="24" name="TextBox 23"/>
                  <p:cNvSpPr txBox="1"/>
                  <p:nvPr/>
                </p:nvSpPr>
                <p:spPr>
                  <a:xfrm>
                    <a:off x="4891200" y="3299679"/>
                    <a:ext cx="1823044" cy="568998"/>
                  </a:xfrm>
                  <a:prstGeom prst="rect">
                    <a:avLst/>
                  </a:prstGeom>
                  <a:noFill/>
                </p:spPr>
                <p:txBody>
                  <a:bodyPr wrap="square" rtlCol="0">
                    <a:spAutoFit/>
                  </a:bodyPr>
                  <a:lstStyle/>
                  <a:p>
                    <a:r>
                      <a:rPr lang="en-US" sz="1200" dirty="0" smtClean="0"/>
                      <a:t>Smartphones</a:t>
                    </a:r>
                  </a:p>
                  <a:p>
                    <a:r>
                      <a:rPr lang="en-US" sz="1200" dirty="0" smtClean="0"/>
                      <a:t>Tablets</a:t>
                    </a:r>
                  </a:p>
                  <a:p>
                    <a:r>
                      <a:rPr lang="en-US" sz="1200" dirty="0" smtClean="0"/>
                      <a:t>Future Devices</a:t>
                    </a:r>
                  </a:p>
                  <a:p>
                    <a:r>
                      <a:rPr lang="en-US" sz="1200" dirty="0" smtClean="0"/>
                      <a:t>Personal Cloud</a:t>
                    </a:r>
                  </a:p>
                </p:txBody>
              </p:sp>
              <p:sp>
                <p:nvSpPr>
                  <p:cNvPr id="25" name="TextBox 24"/>
                  <p:cNvSpPr txBox="1"/>
                  <p:nvPr/>
                </p:nvSpPr>
                <p:spPr>
                  <a:xfrm>
                    <a:off x="1813926" y="4143563"/>
                    <a:ext cx="615843" cy="206977"/>
                  </a:xfrm>
                  <a:prstGeom prst="rect">
                    <a:avLst/>
                  </a:prstGeom>
                  <a:noFill/>
                </p:spPr>
                <p:txBody>
                  <a:bodyPr wrap="square" rtlCol="0">
                    <a:spAutoFit/>
                  </a:bodyPr>
                  <a:lstStyle/>
                  <a:p>
                    <a:r>
                      <a:rPr lang="en-US" sz="1200" dirty="0" smtClean="0"/>
                      <a:t>50%</a:t>
                    </a:r>
                    <a:endParaRPr lang="en-US" sz="1200" dirty="0"/>
                  </a:p>
                </p:txBody>
              </p:sp>
            </p:grpSp>
            <p:sp>
              <p:nvSpPr>
                <p:cNvPr id="18" name="TextBox 17"/>
                <p:cNvSpPr txBox="1"/>
                <p:nvPr/>
              </p:nvSpPr>
              <p:spPr>
                <a:xfrm>
                  <a:off x="2429769" y="5337212"/>
                  <a:ext cx="630063" cy="276999"/>
                </a:xfrm>
                <a:prstGeom prst="rect">
                  <a:avLst/>
                </a:prstGeom>
                <a:noFill/>
              </p:spPr>
              <p:txBody>
                <a:bodyPr wrap="square" rtlCol="0">
                  <a:spAutoFit/>
                </a:bodyPr>
                <a:lstStyle/>
                <a:p>
                  <a:pPr algn="l"/>
                  <a:r>
                    <a:rPr lang="en-US" sz="1200" dirty="0" smtClean="0"/>
                    <a:t>Past</a:t>
                  </a:r>
                  <a:endParaRPr lang="en-US" sz="1200" dirty="0"/>
                </a:p>
              </p:txBody>
            </p:sp>
            <p:sp>
              <p:nvSpPr>
                <p:cNvPr id="19" name="TextBox 18"/>
                <p:cNvSpPr txBox="1"/>
                <p:nvPr/>
              </p:nvSpPr>
              <p:spPr>
                <a:xfrm>
                  <a:off x="6110561" y="5337212"/>
                  <a:ext cx="1413767" cy="276999"/>
                </a:xfrm>
                <a:prstGeom prst="rect">
                  <a:avLst/>
                </a:prstGeom>
                <a:noFill/>
              </p:spPr>
              <p:txBody>
                <a:bodyPr wrap="square" rtlCol="0">
                  <a:spAutoFit/>
                </a:bodyPr>
                <a:lstStyle/>
                <a:p>
                  <a:pPr algn="l"/>
                  <a:r>
                    <a:rPr lang="en-US" sz="1200" dirty="0" smtClean="0"/>
                    <a:t>Future</a:t>
                  </a:r>
                  <a:endParaRPr lang="en-US" sz="1200" dirty="0"/>
                </a:p>
              </p:txBody>
            </p:sp>
          </p:grpSp>
          <p:sp>
            <p:nvSpPr>
              <p:cNvPr id="16" name="TextBox 15"/>
              <p:cNvSpPr txBox="1"/>
              <p:nvPr/>
            </p:nvSpPr>
            <p:spPr>
              <a:xfrm>
                <a:off x="3419871" y="5333957"/>
                <a:ext cx="1146215" cy="335211"/>
              </a:xfrm>
              <a:prstGeom prst="rect">
                <a:avLst/>
              </a:prstGeom>
              <a:noFill/>
            </p:spPr>
            <p:txBody>
              <a:bodyPr wrap="square" rtlCol="0">
                <a:spAutoFit/>
              </a:bodyPr>
              <a:lstStyle/>
              <a:p>
                <a:pPr algn="l"/>
                <a:r>
                  <a:rPr lang="en-US" sz="1200" dirty="0" smtClean="0"/>
                  <a:t>Present</a:t>
                </a:r>
                <a:endParaRPr lang="en-US" sz="1200" dirty="0"/>
              </a:p>
            </p:txBody>
          </p:sp>
        </p:grpSp>
        <p:cxnSp>
          <p:nvCxnSpPr>
            <p:cNvPr id="14" name="Straight Connector 13"/>
            <p:cNvCxnSpPr/>
            <p:nvPr/>
          </p:nvCxnSpPr>
          <p:spPr>
            <a:xfrm>
              <a:off x="5617277" y="2262428"/>
              <a:ext cx="0" cy="294461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17749" y="2262428"/>
              <a:ext cx="0" cy="294461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rot="21174599">
              <a:off x="7508753" y="3955509"/>
              <a:ext cx="541395" cy="449911"/>
            </a:xfrm>
            <a:prstGeom prst="cloud">
              <a:avLst/>
            </a:prstGeom>
            <a:solidFill>
              <a:schemeClr val="bg1"/>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 descr="http://cdn3.digitaltrends.com/wp-content/uploads/2011/11/ipad-3-concept.png"/>
            <p:cNvPicPr>
              <a:picLocks noChangeAspect="1" noChangeArrowheads="1"/>
            </p:cNvPicPr>
            <p:nvPr>
              <p:custDataLst>
                <p:tags r:id="rId3"/>
              </p:custDataLst>
            </p:nvPr>
          </p:nvPicPr>
          <p:blipFill>
            <a:blip r:embed="rId8" cstate="print"/>
            <a:srcRect/>
            <a:stretch>
              <a:fillRect/>
            </a:stretch>
          </p:blipFill>
          <p:spPr bwMode="auto">
            <a:xfrm>
              <a:off x="7379143" y="3376719"/>
              <a:ext cx="696702" cy="371860"/>
            </a:xfrm>
            <a:prstGeom prst="rect">
              <a:avLst/>
            </a:prstGeom>
            <a:noFill/>
          </p:spPr>
        </p:pic>
        <p:pic>
          <p:nvPicPr>
            <p:cNvPr id="28" name="Picture 7" descr="http://i.nokia.com/image/view/-/599912/medRes/1/-/Nokia900-Stills-Cyan-04-png.png?v=4"/>
            <p:cNvPicPr>
              <a:picLocks noChangeAspect="1" noChangeArrowheads="1"/>
            </p:cNvPicPr>
            <p:nvPr>
              <p:custDataLst>
                <p:tags r:id="rId4"/>
              </p:custDataLst>
            </p:nvPr>
          </p:nvPicPr>
          <p:blipFill>
            <a:blip r:embed="rId9" cstate="print"/>
            <a:srcRect/>
            <a:stretch>
              <a:fillRect/>
            </a:stretch>
          </p:blipFill>
          <p:spPr bwMode="auto">
            <a:xfrm rot="1193534">
              <a:off x="6786274" y="3205100"/>
              <a:ext cx="681682" cy="681682"/>
            </a:xfrm>
            <a:prstGeom prst="rect">
              <a:avLst/>
            </a:prstGeom>
            <a:noFill/>
          </p:spPr>
        </p:pic>
        <p:pic>
          <p:nvPicPr>
            <p:cNvPr id="394241"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8085641" y="3376719"/>
              <a:ext cx="518807" cy="428766"/>
            </a:xfrm>
            <a:prstGeom prst="rect">
              <a:avLst/>
            </a:prstGeom>
            <a:noFill/>
            <a:ln w="9525">
              <a:noFill/>
              <a:miter lim="800000"/>
              <a:headEnd/>
              <a:tailEnd/>
            </a:ln>
          </p:spPr>
        </p:pic>
        <p:pic>
          <p:nvPicPr>
            <p:cNvPr id="394243" name="Picture 3" descr="Stock Photo: Computer monitor, keyboard, and mouse"/>
            <p:cNvPicPr>
              <a:picLocks noChangeAspect="1" noChangeArrowheads="1"/>
            </p:cNvPicPr>
            <p:nvPr/>
          </p:nvPicPr>
          <p:blipFill>
            <a:blip r:embed="rId11" cstate="print">
              <a:clrChange>
                <a:clrFrom>
                  <a:srgbClr val="FFFFFF"/>
                </a:clrFrom>
                <a:clrTo>
                  <a:srgbClr val="FFFFFF">
                    <a:alpha val="0"/>
                  </a:srgbClr>
                </a:clrTo>
              </a:clrChange>
            </a:blip>
            <a:stretch>
              <a:fillRect/>
            </a:stretch>
          </p:blipFill>
          <p:spPr bwMode="auto">
            <a:xfrm>
              <a:off x="4103949" y="3923817"/>
              <a:ext cx="839467" cy="592566"/>
            </a:xfrm>
            <a:prstGeom prst="rect">
              <a:avLst/>
            </a:prstGeom>
            <a:noFill/>
          </p:spPr>
        </p:pic>
        <p:pic>
          <p:nvPicPr>
            <p:cNvPr id="34" name="Picture 7" descr="http://www.blogcdn.com/www.engadget.com/media/2008/08/vostro-a-top.jpg"/>
            <p:cNvPicPr>
              <a:picLocks noChangeAspect="1" noChangeArrowheads="1"/>
            </p:cNvPicPr>
            <p:nvPr>
              <p:custDataLst>
                <p:tags r:id="rId5"/>
              </p:custDataLst>
            </p:nvPr>
          </p:nvPicPr>
          <p:blipFill>
            <a:blip r:embed="rId12" cstate="print">
              <a:clrChange>
                <a:clrFrom>
                  <a:srgbClr val="FEFEFE"/>
                </a:clrFrom>
                <a:clrTo>
                  <a:srgbClr val="FEFEFE">
                    <a:alpha val="0"/>
                  </a:srgbClr>
                </a:clrTo>
              </a:clrChange>
            </a:blip>
            <a:srcRect/>
            <a:stretch>
              <a:fillRect/>
            </a:stretch>
          </p:blipFill>
          <p:spPr bwMode="auto">
            <a:xfrm>
              <a:off x="4227798" y="4639260"/>
              <a:ext cx="628861" cy="441251"/>
            </a:xfrm>
            <a:prstGeom prst="rect">
              <a:avLst/>
            </a:prstGeom>
            <a:noFill/>
          </p:spPr>
        </p:pic>
        <p:sp>
          <p:nvSpPr>
            <p:cNvPr id="39" name="TextBox 38"/>
            <p:cNvSpPr txBox="1"/>
            <p:nvPr/>
          </p:nvSpPr>
          <p:spPr>
            <a:xfrm>
              <a:off x="3275856" y="2168860"/>
              <a:ext cx="683387" cy="276999"/>
            </a:xfrm>
            <a:prstGeom prst="rect">
              <a:avLst/>
            </a:prstGeom>
            <a:noFill/>
          </p:spPr>
          <p:txBody>
            <a:bodyPr wrap="square" rtlCol="0">
              <a:spAutoFit/>
            </a:bodyPr>
            <a:lstStyle/>
            <a:p>
              <a:r>
                <a:rPr lang="en-US" sz="1200" dirty="0" smtClean="0"/>
                <a:t>100%</a:t>
              </a:r>
              <a:endParaRPr lang="en-US" sz="1200" dirty="0"/>
            </a:p>
          </p:txBody>
        </p:sp>
        <p:sp>
          <p:nvSpPr>
            <p:cNvPr id="40" name="TextBox 39"/>
            <p:cNvSpPr txBox="1"/>
            <p:nvPr/>
          </p:nvSpPr>
          <p:spPr>
            <a:xfrm>
              <a:off x="3439856" y="5032164"/>
              <a:ext cx="519387" cy="276999"/>
            </a:xfrm>
            <a:prstGeom prst="rect">
              <a:avLst/>
            </a:prstGeom>
            <a:noFill/>
          </p:spPr>
          <p:txBody>
            <a:bodyPr wrap="square" rtlCol="0">
              <a:spAutoFit/>
            </a:bodyPr>
            <a:lstStyle/>
            <a:p>
              <a:r>
                <a:rPr lang="en-US" sz="1200" dirty="0" smtClean="0"/>
                <a:t>0%</a:t>
              </a:r>
              <a:endParaRPr lang="en-US" sz="1200" dirty="0"/>
            </a:p>
          </p:txBody>
        </p:sp>
      </p:grpSp>
      <p:sp>
        <p:nvSpPr>
          <p:cNvPr id="42" name="Text Placeholder 3"/>
          <p:cNvSpPr>
            <a:spLocks noGrp="1"/>
          </p:cNvSpPr>
          <p:nvPr>
            <p:ph type="body" sz="quarter" idx="16"/>
            <p:custDataLst>
              <p:tags r:id="rId1"/>
            </p:custDataLst>
          </p:nvPr>
        </p:nvSpPr>
        <p:spPr>
          <a:xfrm>
            <a:off x="251520" y="3681028"/>
            <a:ext cx="3740632" cy="2766402"/>
          </a:xfrm>
        </p:spPr>
        <p:txBody>
          <a:bodyPr/>
          <a:lstStyle/>
          <a:p>
            <a:r>
              <a:rPr lang="en-US" dirty="0" smtClean="0"/>
              <a:t>BYOD is leading into BYOE: Bring </a:t>
            </a:r>
            <a:r>
              <a:rPr lang="en-US" dirty="0"/>
              <a:t>Y</a:t>
            </a:r>
            <a:r>
              <a:rPr lang="en-US" dirty="0" smtClean="0"/>
              <a:t>our </a:t>
            </a:r>
            <a:r>
              <a:rPr lang="en-US" dirty="0"/>
              <a:t>O</a:t>
            </a:r>
            <a:r>
              <a:rPr lang="en-US" dirty="0" smtClean="0"/>
              <a:t>wn </a:t>
            </a:r>
            <a:r>
              <a:rPr lang="en-US" dirty="0"/>
              <a:t>E</a:t>
            </a:r>
            <a:r>
              <a:rPr lang="en-US" dirty="0" smtClean="0"/>
              <a:t>verything. With technology becoming intertwined with every person’s life, a wide variety of gadgets will need to be acknowledged by organizations’ IT departments or they will fall behind.</a:t>
            </a:r>
          </a:p>
          <a:p>
            <a:r>
              <a:rPr lang="en-US" dirty="0" smtClean="0"/>
              <a:t>Support BYOD today with an eye to the future. Becoming device agnostic—e.g., delivering data and services that can be accessed from any device—is the end goal that will prepare you for a BYOE world.</a:t>
            </a:r>
          </a:p>
          <a:p>
            <a:r>
              <a:rPr lang="en-US" dirty="0" smtClean="0"/>
              <a:t>Luckily, many of the technologies and policies that support today’s BYOD reality will also prepare you for tomorrow’s possibilities. </a:t>
            </a:r>
          </a:p>
        </p:txBody>
      </p:sp>
      <p:sp>
        <p:nvSpPr>
          <p:cNvPr id="44" name="Rectangular Callout 43"/>
          <p:cNvSpPr/>
          <p:nvPr>
            <p:custDataLst>
              <p:tags r:id="rId2"/>
            </p:custDataLst>
          </p:nvPr>
        </p:nvSpPr>
        <p:spPr>
          <a:xfrm>
            <a:off x="4226811" y="5337212"/>
            <a:ext cx="4629665" cy="991775"/>
          </a:xfrm>
          <a:prstGeom prst="wedgeRectCallout">
            <a:avLst>
              <a:gd name="adj1" fmla="val -15020"/>
              <a:gd name="adj2" fmla="val -7655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dirty="0" smtClean="0">
                <a:solidFill>
                  <a:schemeClr val="tx1"/>
                </a:solidFill>
              </a:rPr>
              <a:t>Today, most work is done on traditional PCs, but that is changing quickly. Support the small percentage of personal post-PC devices like smartphones and tablets to prepare for a future in which they become primary tools in workforce computing.</a:t>
            </a:r>
            <a:endParaRPr lang="en-US" sz="1200" dirty="0">
              <a:solidFill>
                <a:schemeClr val="tx1"/>
              </a:solidFill>
            </a:endParaRPr>
          </a:p>
        </p:txBody>
      </p:sp>
      <p:sp>
        <p:nvSpPr>
          <p:cNvPr id="46" name="TextBox 45"/>
          <p:cNvSpPr txBox="1"/>
          <p:nvPr/>
        </p:nvSpPr>
        <p:spPr>
          <a:xfrm>
            <a:off x="4672354" y="1707409"/>
            <a:ext cx="4107993" cy="276999"/>
          </a:xfrm>
          <a:prstGeom prst="rect">
            <a:avLst/>
          </a:prstGeom>
          <a:noFill/>
        </p:spPr>
        <p:txBody>
          <a:bodyPr wrap="square" rtlCol="0">
            <a:spAutoFit/>
          </a:bodyPr>
          <a:lstStyle/>
          <a:p>
            <a:r>
              <a:rPr lang="en-US" sz="1200" b="1" dirty="0" smtClean="0"/>
              <a:t>Proportion of Devices Used for Work, by Device Type</a:t>
            </a:r>
            <a:endParaRPr lang="en-US" sz="1200" b="1" dirty="0"/>
          </a:p>
        </p:txBody>
      </p:sp>
      <p:sp>
        <p:nvSpPr>
          <p:cNvPr id="33" name="Rounded Rectangular Callout 32"/>
          <p:cNvSpPr/>
          <p:nvPr/>
        </p:nvSpPr>
        <p:spPr>
          <a:xfrm>
            <a:off x="395536" y="1700808"/>
            <a:ext cx="3312368" cy="1290597"/>
          </a:xfrm>
          <a:prstGeom prst="wedgeRoundRectCallout">
            <a:avLst>
              <a:gd name="adj1" fmla="val 24181"/>
              <a:gd name="adj2" fmla="val 58405"/>
              <a:gd name="adj3" fmla="val 16667"/>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eaLnBrk="0" hangingPunct="0">
              <a:spcBef>
                <a:spcPts val="500"/>
              </a:spcBef>
              <a:buClr>
                <a:srgbClr val="333333"/>
              </a:buClr>
              <a:buSzPct val="120000"/>
              <a:defRPr/>
            </a:pPr>
            <a:endParaRPr lang="en-US" dirty="0"/>
          </a:p>
        </p:txBody>
      </p:sp>
      <p:sp>
        <p:nvSpPr>
          <p:cNvPr id="26" name="Rectangle 25"/>
          <p:cNvSpPr/>
          <p:nvPr/>
        </p:nvSpPr>
        <p:spPr>
          <a:xfrm>
            <a:off x="489220" y="1758474"/>
            <a:ext cx="3182680" cy="1938992"/>
          </a:xfrm>
          <a:prstGeom prst="rect">
            <a:avLst/>
          </a:prstGeom>
        </p:spPr>
        <p:txBody>
          <a:bodyPr wrap="square">
            <a:spAutoFit/>
          </a:bodyPr>
          <a:lstStyle/>
          <a:p>
            <a:pPr algn="l">
              <a:spcBef>
                <a:spcPts val="0"/>
              </a:spcBef>
            </a:pPr>
            <a:r>
              <a:rPr lang="en-US" sz="1200" i="1" dirty="0" smtClean="0">
                <a:solidFill>
                  <a:srgbClr val="FFFFFF"/>
                </a:solidFill>
                <a:latin typeface="+mj-lt"/>
              </a:rPr>
              <a:t>“It’s not about the devices anymore and if you’re convinced it is, you are eventually going to fail. [Change your strategy] from delivering devices to delivering information to the people who need it, anytime, anywhere, on any usable device.”</a:t>
            </a:r>
          </a:p>
          <a:p>
            <a:pPr algn="l">
              <a:spcBef>
                <a:spcPts val="0"/>
              </a:spcBef>
            </a:pPr>
            <a:endParaRPr lang="en-US" sz="1200" i="1" dirty="0" smtClean="0">
              <a:solidFill>
                <a:srgbClr val="FFFFFF"/>
              </a:solidFill>
              <a:latin typeface="+mj-lt"/>
            </a:endParaRPr>
          </a:p>
          <a:p>
            <a:pPr algn="r">
              <a:spcBef>
                <a:spcPts val="0"/>
              </a:spcBef>
            </a:pPr>
            <a:r>
              <a:rPr lang="en-US" sz="1200" dirty="0" smtClean="0"/>
              <a:t>— Brian Katz,</a:t>
            </a:r>
            <a:endParaRPr lang="en-US" sz="1200" dirty="0"/>
          </a:p>
          <a:p>
            <a:pPr algn="r">
              <a:spcBef>
                <a:spcPts val="0"/>
              </a:spcBef>
            </a:pPr>
            <a:r>
              <a:rPr lang="en-US" sz="1200" dirty="0" smtClean="0"/>
              <a:t>Head of Mobility Engineering, on </a:t>
            </a:r>
            <a:r>
              <a:rPr lang="en-US" sz="1200" dirty="0" smtClean="0">
                <a:hlinkClick r:id="rId13"/>
              </a:rPr>
              <a:t>The Enterprise Mobility Forum Blog</a:t>
            </a:r>
            <a:endParaRPr lang="en-US" sz="1200" dirty="0"/>
          </a:p>
        </p:txBody>
      </p:sp>
      <p:pic>
        <p:nvPicPr>
          <p:cNvPr id="32" name="Picture 31" descr="sample_linkbar-itrgNEW.gif">
            <a:hlinkClick r:id="rId14"/>
          </p:cNvPr>
          <p:cNvPicPr>
            <a:picLocks noChangeAspect="1"/>
          </p:cNvPicPr>
          <p:nvPr/>
        </p:nvPicPr>
        <p:blipFill>
          <a:blip r:embed="rId1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2&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8"/>
  <p:tag name="ISPRING_SCORM_RATE_SLIDES" val="0"/>
  <p:tag name="ISPRING_SCORM_RATE_QUIZZES" val="0"/>
  <p:tag name="ISPRING_SCORM_PASSING_SCORE" val="0.0000000000"/>
  <p:tag name="ISPRING_RESOURCE_PATHS_HASH_2" val="a24dea9d3fd7f7217d63e5caba2150e83f6efe"/>
  <p:tag name="GENSWF_OUTPUT_FILE_NAME" val="it-transition-to-byod-and-beyond-sb-sample-final-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QnOpmcfwUCW7moaRHu5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VMl4WlsSE6UlD_49rCD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b65CMFcECp1fpzPKAY6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pXaxzqzXk644AHoqEcQ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_UUbE4uEk2m_ULKvP9is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ep4QY2AYEibQeLIJ6L7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j6bs7kmXU2ZPvVdLzrjp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9B86cFi6802v1oqeEvtW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6H7X3Dv7EmsOADidWGW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FZ2gYk.ekybF80EeoS4_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R4VnWCoDku3f7tEIJLEv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EKKksgTHEq6fJslFbUz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43HKblTee0eAqi1aH9Gf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KqXfLcpQUKGWH9FtA1TO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tC7KO4KA0isjlIfuGgSj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0WQfNZp5j0us.qC8eSa3l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q0YCTccxUq5CPMscJ4rx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37eiKAqvEuuOFWGdgsM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1QGkpqqhoUq0jVky2ycW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BwymDUzU0qEMsYRIlE76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x2TvNFU40Ocqy9B0D2C_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Zm7a705pkO_Acr.YyYiv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FbIND0jzUibvo.ouCvAj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kcNIUdk0UuCARZZ.uWZ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EZFksEmgkam_Pygo6Ep_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a.FBef2kECU2_ntk3ku7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NNCcIISS0G6mwlPimf8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S33nYIOqEGPh53R2HyP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0vU1Ayq20qYiFTgfIgK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g3eu5Kjt0Gutlokm_Tv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KewXpP7vk2qgWQEpoMA_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PXl5R5kpUiQEB4ptu1V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KKarXA4GESrTT3Xder3A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ogesmiSLoEKrS3NR5RKl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8hQlNkCokidWGv_JPuj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ZL63lz5SUG.ySQvZaxUF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omrQ68Yf0CQs2LeMHLu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omrQ68Yf0CQs2LeMHLuL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omrQ68Yf0CQs2LeMHLu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kO8yn2nsnkmCU6qA6Vei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aSbQ.fbbkS7QlfZRJTMy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2X8QS18ukuqPLdluu2N4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ODsehzTt90ixm6PuE5h2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3syUfqHZEyfV0IOR7Gts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YgJ0DVLZME2mjU0Wg4EZ8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8uCXCtCvb0qnELHbpUIh9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4SbC_1CV7UyFRby0N7Iv1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hHc_k02jdkqpp3.EdRXOS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qVyov9ZNkKnoFaHv5iZ6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tu_OWwUg30CMbAz08BSt3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5nK9beSsZk6wfr_xaEJr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xazheQwa0y_R4FzaW63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jw4QcAtykq4piBe04DO1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ZF4Nyv2mE2Eo8.ZJI_F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KKarXA4GESrTT3Xder3A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ZZbr7cY4EiIvfIeQDWE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AI6GvUZ1JUSsndVl2FMme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3omrQ68Yf0CQs2LeMHLu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3syUfqHZEyfV0IOR7Gt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KKarXA4GESrTT3Xder3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3syUfqHZEyfV0IOR7GtsA"/>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2102</Words>
  <Application>Microsoft Office PowerPoint</Application>
  <PresentationFormat>On-screen Show (4:3)</PresentationFormat>
  <Paragraphs>161</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think-cell Slide</vt:lpstr>
      <vt:lpstr>Slide 1</vt:lpstr>
      <vt:lpstr>Introduction</vt:lpstr>
      <vt:lpstr>Ask: Am I reading the right material?</vt:lpstr>
      <vt:lpstr>Slide 4</vt:lpstr>
      <vt:lpstr>Focus on how to manage BYOD, not if you should manage it </vt:lpstr>
      <vt:lpstr>Acknowledge concerns and risks, but most must transition to BYOD</vt:lpstr>
      <vt:lpstr>The line between BYOD and BYOC is being obliterated </vt:lpstr>
      <vt:lpstr>Strategize for a full range of “D”s</vt:lpstr>
      <vt:lpstr>Remain device agnostic to prepare for a BYOE future</vt:lpstr>
      <vt:lpstr>Consider virtual desktops to help achieve device agnosticism </vt:lpstr>
      <vt:lpstr>Cloud and agent-based approaches can also enable device agnosticism; implement the right approach for the job</vt:lpstr>
      <vt:lpstr>Info-Tech Research Group Helps IT Professionals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it-transition-to-byod-and-beyond-sb-sample-final-flash</dc:title>
  <dc:creator/>
  <cp:lastModifiedBy/>
  <cp:revision>1</cp:revision>
  <dcterms:created xsi:type="dcterms:W3CDTF">2012-10-02T20:18:06Z</dcterms:created>
  <dcterms:modified xsi:type="dcterms:W3CDTF">2012-10-02T20:19:52Z</dcterms:modified>
</cp:coreProperties>
</file>