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395" r:id="rId4"/>
    <p:sldId id="259" r:id="rId5"/>
    <p:sldId id="260" r:id="rId6"/>
    <p:sldId id="261" r:id="rId7"/>
    <p:sldId id="271" r:id="rId8"/>
    <p:sldId id="275" r:id="rId9"/>
    <p:sldId id="344" r:id="rId10"/>
    <p:sldId id="345" r:id="rId11"/>
    <p:sldId id="346" r:id="rId12"/>
    <p:sldId id="396"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7709"/>
    <a:srgbClr val="29475F"/>
    <a:srgbClr val="36A1C5"/>
    <a:srgbClr val="D17D08"/>
    <a:srgbClr val="000000"/>
    <a:srgbClr val="C8DAE8"/>
    <a:srgbClr val="92B5D0"/>
    <a:srgbClr val="C4BE98"/>
    <a:srgbClr val="736B41"/>
    <a:srgbClr val="746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5925" autoAdjust="0"/>
  </p:normalViewPr>
  <p:slideViewPr>
    <p:cSldViewPr snapToObjects="1">
      <p:cViewPr varScale="1">
        <p:scale>
          <a:sx n="122" d="100"/>
          <a:sy n="122" d="100"/>
        </p:scale>
        <p:origin x="2064" y="90"/>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0.35</c:v>
                </c:pt>
                <c:pt idx="1">
                  <c:v>0.15</c:v>
                </c:pt>
                <c:pt idx="2">
                  <c:v>0.2</c:v>
                </c:pt>
                <c:pt idx="3">
                  <c:v>0.3</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0.65</c:v>
                </c:pt>
                <c:pt idx="1">
                  <c:v>0.35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c:v>
                </c:pt>
                <c:pt idx="1">
                  <c:v>0.3</c:v>
                </c:pt>
                <c:pt idx="2">
                  <c:v>0.15</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19/02/2014</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77899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385472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29902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863177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675386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grpSp>
        <p:nvGrpSpPr>
          <p:cNvPr id="9" name="Group 8"/>
          <p:cNvGrpSpPr/>
          <p:nvPr userDrawn="1"/>
        </p:nvGrpSpPr>
        <p:grpSpPr>
          <a:xfrm>
            <a:off x="0" y="6090047"/>
            <a:ext cx="9144000" cy="767953"/>
            <a:chOff x="0" y="6090047"/>
            <a:chExt cx="9144000" cy="767953"/>
          </a:xfrm>
        </p:grpSpPr>
        <p:sp>
          <p:nvSpPr>
            <p:cNvPr id="10" name="Rectangle 9"/>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1997-2014</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
          <p:nvSpPr>
            <p:cNvPr id="11" name="Rectangle 10"/>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12" name="Picture 11"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solidFill>
                  <a:schemeClr val="bg1"/>
                </a:solidFill>
              </a:rPr>
              <a:pPr marL="2151063" indent="0" algn="l"/>
              <a:t>‹#›</a:t>
            </a:fld>
            <a:endParaRPr lang="en-CA" sz="1000" dirty="0">
              <a:solidFill>
                <a:schemeClr val="bg1"/>
              </a:solidFill>
            </a:endParaRPr>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2" name="Rectangle 1"/>
          <p:cNvSpPr/>
          <p:nvPr userDrawn="1"/>
        </p:nvSpPr>
        <p:spPr>
          <a:xfrm>
            <a:off x="257174" y="6563553"/>
            <a:ext cx="2119491" cy="246221"/>
          </a:xfrm>
          <a:prstGeom prst="rect">
            <a:avLst/>
          </a:prstGeom>
        </p:spPr>
        <p:txBody>
          <a:bodyPr wrap="none">
            <a:spAutoFit/>
          </a:bodyPr>
          <a:lstStyle/>
          <a:p>
            <a:pPr lvl="0" algn="l"/>
            <a:r>
              <a:rPr lang="en-CA" sz="1000" dirty="0" smtClean="0">
                <a:solidFill>
                  <a:schemeClr val="bg1"/>
                </a:solidFill>
              </a:rPr>
              <a:t>Vendor Landscape: Mid-Market BI</a:t>
            </a:r>
            <a:endParaRPr lang="en-US" sz="10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vendor-landscape-mid-market-bi-suites?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www.infotech.com/research/ss/vendor-landscape-mid-market-bi-suites?utm_source=SS_Sample&amp;utm_medium=Collateral&amp;utm_campaign=Collatera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research/ss/vendor-landscape-mid-market-bi-suites?utm_source=SS_Sample&amp;utm_medium=Collateral&amp;utm_campaign=Collatera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research/ss/vendor-landscape-mid-market-bi-suites?utm_source=SS_Sample&amp;utm_medium=Collateral&amp;utm_campaign=Collateral" TargetMode="External"/><Relationship Id="rId7" Type="http://schemas.openxmlformats.org/officeDocument/2006/relationships/image" Target="../media/image6.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vendor-landscape-mid-market-bi-suites?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GuidedImplementations@InfoTech.com?subject=Vendor%20Landscape:%20Mid-Market%20BI%20-%20GI%20-%20Intro" TargetMode="Externa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infotech.com/research/ss/vendor-landscape-mid-market-bi-suites?utm_source=SS_Sample&amp;utm_medium=Collateral&amp;utm_campaign=Collateral"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8.em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oleObject" Target="../embeddings/oleObject1.bin"/><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notesSlide" Target="../notesSlides/notesSlide3.xml"/><Relationship Id="rId5" Type="http://schemas.openxmlformats.org/officeDocument/2006/relationships/tags" Target="../tags/tag5.xml"/><Relationship Id="rId15" Type="http://schemas.openxmlformats.org/officeDocument/2006/relationships/hyperlink" Target="http://www.infotech.com/research/ss/vendor-landscape-mid-market-bi-suites?utm_source=SS_Sample&amp;utm_medium=Collateral&amp;utm_campaign=Collateral" TargetMode="External"/><Relationship Id="rId10" Type="http://schemas.openxmlformats.org/officeDocument/2006/relationships/slideLayout" Target="../slideLayouts/slideLayout3.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hyperlink" Target="http://www.infotech.com/research/ss/vendor-landscape-mid-market-bi-suites?utm_source=SS_Sample&amp;utm_medium=Collateral&amp;utm_campaign=Collateral" TargetMode="Externa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image" Target="../media/image8.emf"/><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oleObject" Target="../embeddings/oleObject3.bin"/><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chart" Target="../charts/chart3.xml"/><Relationship Id="rId1" Type="http://schemas.openxmlformats.org/officeDocument/2006/relationships/vmlDrawing" Target="../drawings/vmlDrawing3.v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notesSlide" Target="../notesSlides/notesSlide5.xml"/><Relationship Id="rId32" Type="http://schemas.openxmlformats.org/officeDocument/2006/relationships/image" Target="../media/image6.png"/><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image" Target="../media/image5.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chart" Target="../charts/chart1.xml"/><Relationship Id="rId30" Type="http://schemas.openxmlformats.org/officeDocument/2006/relationships/hyperlink" Target="http://www.infotech.com/research/ss/vendor-landscape-mid-market-bi-suites?utm_source=SS_Sample&amp;utm_medium=Collateral&amp;utm_campaign=Collateral"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image" Target="../media/image5.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hyperlink" Target="http://www.infotech.com/research/ss/vendor-landscape-mid-market-bi-suites?utm_source=SS_Sample&amp;utm_medium=Collateral&amp;utm_campaign=Collateral" TargetMode="External"/><Relationship Id="rId2" Type="http://schemas.openxmlformats.org/officeDocument/2006/relationships/tags" Target="../tags/tag33.xml"/><Relationship Id="rId16" Type="http://schemas.openxmlformats.org/officeDocument/2006/relationships/image" Target="../media/image9.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notesSlide" Target="../notesSlides/notesSlide6.xml"/><Relationship Id="rId10" Type="http://schemas.openxmlformats.org/officeDocument/2006/relationships/tags" Target="../tags/tag41.xml"/><Relationship Id="rId19" Type="http://schemas.openxmlformats.org/officeDocument/2006/relationships/image" Target="../media/image6.pn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tags" Target="../tags/tag47.xml"/><Relationship Id="rId21" Type="http://schemas.openxmlformats.org/officeDocument/2006/relationships/slideLayout" Target="../slideLayouts/slideLayout4.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image" Target="../media/image6.png"/><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tags" Target="../tags/tag64.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24" Type="http://schemas.openxmlformats.org/officeDocument/2006/relationships/image" Target="../media/image5.png"/><Relationship Id="rId5" Type="http://schemas.openxmlformats.org/officeDocument/2006/relationships/tags" Target="../tags/tag49.xml"/><Relationship Id="rId15" Type="http://schemas.openxmlformats.org/officeDocument/2006/relationships/tags" Target="../tags/tag59.xml"/><Relationship Id="rId23" Type="http://schemas.openxmlformats.org/officeDocument/2006/relationships/hyperlink" Target="http://www.infotech.com/research/ss/vendor-landscape-mid-market-bi-suites?utm_source=SS_Sample&amp;utm_medium=Collateral&amp;utm_campaign=Collateral" TargetMode="External"/><Relationship Id="rId10" Type="http://schemas.openxmlformats.org/officeDocument/2006/relationships/tags" Target="../tags/tag54.xml"/><Relationship Id="rId19" Type="http://schemas.openxmlformats.org/officeDocument/2006/relationships/tags" Target="../tags/tag63.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66.xml"/><Relationship Id="rId7" Type="http://schemas.openxmlformats.org/officeDocument/2006/relationships/oleObject" Target="../embeddings/oleObject4.bin"/><Relationship Id="rId2" Type="http://schemas.openxmlformats.org/officeDocument/2006/relationships/tags" Target="../tags/tag65.xml"/><Relationship Id="rId1" Type="http://schemas.openxmlformats.org/officeDocument/2006/relationships/vmlDrawing" Target="../drawings/vmlDrawing4.vml"/><Relationship Id="rId6" Type="http://schemas.openxmlformats.org/officeDocument/2006/relationships/notesSlide" Target="../notesSlides/notesSlide8.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tags" Target="../tags/tag67.xml"/><Relationship Id="rId9" Type="http://schemas.openxmlformats.org/officeDocument/2006/relationships/hyperlink" Target="http://www.infotech.com/research/ss/vendor-landscape-mid-market-bi-suites?utm_source=SS_Sample&amp;utm_medium=Collateral&amp;utm_campaign=Collate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smtClean="0"/>
              <a:t>Vendor Landscape: Mid-Market BI</a:t>
            </a:r>
            <a:endParaRPr lang="en-US" dirty="0" smtClean="0"/>
          </a:p>
        </p:txBody>
      </p:sp>
      <p:sp>
        <p:nvSpPr>
          <p:cNvPr id="8" name="Text Placeholder 7"/>
          <p:cNvSpPr>
            <a:spLocks noGrp="1"/>
          </p:cNvSpPr>
          <p:nvPr>
            <p:ph type="body" sz="quarter" idx="16"/>
          </p:nvPr>
        </p:nvSpPr>
        <p:spPr/>
        <p:txBody>
          <a:bodyPr/>
          <a:lstStyle/>
          <a:p>
            <a:r>
              <a:rPr lang="en-CA" dirty="0"/>
              <a:t>Enabling business users to make intelligent business decisions.</a:t>
            </a:r>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6" name="Group 5"/>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1997 - 2014 Info-Tech Research Group</a:t>
                </a:r>
                <a:endParaRPr lang="en-CA" sz="800" dirty="0">
                  <a:solidFill>
                    <a:schemeClr val="bg1">
                      <a:lumMod val="65000"/>
                    </a:schemeClr>
                  </a:solidFill>
                </a:endParaRPr>
              </a:p>
            </p:txBody>
          </p:sp>
          <p:sp>
            <p:nvSpPr>
              <p:cNvPr id="10" name="Rectangle 9"/>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Affordability: The three-year total cost of ownership of the solution.</a:t>
            </a:r>
          </a:p>
          <a:p>
            <a:pPr marL="231775" indent="-122238">
              <a:lnSpc>
                <a:spcPct val="100000"/>
              </a:lnSpc>
              <a:spcBef>
                <a:spcPts val="0"/>
              </a:spcBef>
              <a:spcAft>
                <a:spcPts val="0"/>
              </a:spcAft>
            </a:pPr>
            <a:r>
              <a:rPr lang="en-CA" sz="1050" dirty="0" smtClean="0"/>
              <a:t>Architecture: The degree of integration with the vendor’s other tools,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 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Channel: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31507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Vendor/Product Selection &amp; Information Gathering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600"/>
              </a:spcAft>
              <a:buNone/>
            </a:pPr>
            <a:r>
              <a:rPr lang="en-CA" sz="1050" dirty="0" smtClean="0"/>
              <a:t>Info-Tech works closely with its client base to solicit guidance in terms of understanding the vendors with whom clients wish to work and the products that they wish evaluated; this demand pool forms the basis of the vendor selection process for Vendor Landscapes. Balancing this demand, Info-Tech also relies upon the deep subject matter expertise and market awareness of its Senior, Lead, and Principle Research Analysts to ensure that appropriate solutions are included in the evaluation. As an aspect of that expertise and awareness, Info-Tech’s analysts may, at their discretion, determine the specific capabilities that are required of the products under evaluation, and include in the Vendor Landscape only those solutions that meet all specified requirements. </a:t>
            </a:r>
          </a:p>
          <a:p>
            <a:pPr marL="0" indent="0">
              <a:lnSpc>
                <a:spcPct val="100000"/>
              </a:lnSpc>
              <a:spcBef>
                <a:spcPts val="0"/>
              </a:spcBef>
              <a:spcAft>
                <a:spcPts val="600"/>
              </a:spcAft>
              <a:buNone/>
            </a:pPr>
            <a:r>
              <a:rPr lang="en-CA" sz="1050" dirty="0" smtClean="0"/>
              <a:t>Information on vendors and products is gathered in a number of ways via a number of channels.</a:t>
            </a:r>
          </a:p>
          <a:p>
            <a:pPr marL="0" indent="0">
              <a:lnSpc>
                <a:spcPct val="100000"/>
              </a:lnSpc>
              <a:spcBef>
                <a:spcPts val="0"/>
              </a:spcBef>
              <a:spcAft>
                <a:spcPts val="0"/>
              </a:spcAft>
              <a:buNone/>
            </a:pPr>
            <a:r>
              <a:rPr lang="en-CA" sz="1050" dirty="0" smtClean="0"/>
              <a:t>Initially, a request package is submitted to vendors to solicit information on a broad range of topics. The request package includes:</a:t>
            </a:r>
          </a:p>
          <a:p>
            <a:pPr lvl="0">
              <a:lnSpc>
                <a:spcPct val="100000"/>
              </a:lnSpc>
              <a:spcBef>
                <a:spcPts val="0"/>
              </a:spcBef>
              <a:spcAft>
                <a:spcPts val="0"/>
              </a:spcAft>
            </a:pPr>
            <a:r>
              <a:rPr lang="en-CA" sz="1050" dirty="0" smtClean="0"/>
              <a:t>A detailed survey.</a:t>
            </a:r>
          </a:p>
          <a:p>
            <a:pPr lvl="0">
              <a:lnSpc>
                <a:spcPct val="100000"/>
              </a:lnSpc>
              <a:spcBef>
                <a:spcPts val="0"/>
              </a:spcBef>
              <a:spcAft>
                <a:spcPts val="0"/>
              </a:spcAft>
            </a:pPr>
            <a:r>
              <a:rPr lang="en-CA" sz="1050" dirty="0" smtClean="0"/>
              <a:t>A pricing scenario (see Vendor Landscape Methodology: Price Evaluation and Pricing Scenario, below).</a:t>
            </a:r>
          </a:p>
          <a:p>
            <a:pPr lvl="0">
              <a:lnSpc>
                <a:spcPct val="100000"/>
              </a:lnSpc>
              <a:spcBef>
                <a:spcPts val="0"/>
              </a:spcBef>
              <a:spcAft>
                <a:spcPts val="0"/>
              </a:spcAft>
            </a:pPr>
            <a:r>
              <a:rPr lang="en-CA" sz="1050" dirty="0" smtClean="0"/>
              <a:t>A request for reference clients.</a:t>
            </a:r>
          </a:p>
          <a:p>
            <a:pPr lvl="0">
              <a:lnSpc>
                <a:spcPct val="100000"/>
              </a:lnSpc>
              <a:spcBef>
                <a:spcPts val="0"/>
              </a:spcBef>
              <a:spcAft>
                <a:spcPts val="600"/>
              </a:spcAft>
            </a:pPr>
            <a:r>
              <a:rPr lang="en-CA" sz="1050" dirty="0" smtClean="0"/>
              <a:t>A request for a briefing and, where applicable, guided product demonstration.</a:t>
            </a:r>
          </a:p>
          <a:p>
            <a:pPr marL="0" indent="0">
              <a:lnSpc>
                <a:spcPct val="100000"/>
              </a:lnSpc>
              <a:spcBef>
                <a:spcPts val="0"/>
              </a:spcBef>
              <a:spcAft>
                <a:spcPts val="600"/>
              </a:spcAft>
              <a:buNone/>
            </a:pPr>
            <a:r>
              <a:rPr lang="en-CA" sz="1050" dirty="0" smtClean="0"/>
              <a:t>These request packages are distributed approximately twelve weeks prior to the initiation of the actual research project to allow vendors ample time to consolidate the required information and schedule appropriate resources.</a:t>
            </a:r>
          </a:p>
          <a:p>
            <a:pPr marL="0" indent="0">
              <a:lnSpc>
                <a:spcPct val="100000"/>
              </a:lnSpc>
              <a:spcBef>
                <a:spcPts val="0"/>
              </a:spcBef>
              <a:spcAft>
                <a:spcPts val="600"/>
              </a:spcAft>
              <a:buNone/>
            </a:pPr>
            <a:r>
              <a:rPr lang="en-CA" sz="1050" dirty="0" smtClean="0"/>
              <a:t>During the course of the research project, briefings and demonstrations are scheduled (generally for one hour each session, though more time is scheduled as required) to allow the analyst team to discuss the information provided in the survey, validate vendor claims, and gain direct exposure to the evaluated products. Additionally, an end-user survey is circulated to Info-Tech’s client base and vendor-supplied reference accounts are interviewed to solicit their feedback on their experiences with the evaluated solutions and with the vendors of those solutions.</a:t>
            </a:r>
          </a:p>
          <a:p>
            <a:pPr marL="0" indent="0">
              <a:lnSpc>
                <a:spcPct val="100000"/>
              </a:lnSpc>
              <a:spcBef>
                <a:spcPts val="0"/>
              </a:spcBef>
              <a:spcAft>
                <a:spcPts val="600"/>
              </a:spcAft>
              <a:buNone/>
            </a:pPr>
            <a:r>
              <a:rPr lang="en-CA" sz="1050" dirty="0" smtClean="0"/>
              <a:t>These materials are supplemented by a thorough review of all product briefs, technical manuals, and publicly available marketing materials about the product, as well as about the vendor itself.</a:t>
            </a:r>
          </a:p>
          <a:p>
            <a:pPr marL="0" indent="0">
              <a:lnSpc>
                <a:spcPct val="100000"/>
              </a:lnSpc>
              <a:spcBef>
                <a:spcPts val="0"/>
              </a:spcBef>
              <a:spcAft>
                <a:spcPts val="600"/>
              </a:spcAft>
              <a:buNone/>
            </a:pPr>
            <a:r>
              <a:rPr lang="en-CA" sz="1050" dirty="0" smtClean="0"/>
              <a:t>Refusal by a vendor to supply completed surveys or submit to participation in briefings and demonstrations does not eliminate a vendor from inclusion in the evaluation. Where analyst and client input has determined that a vendor belongs in a particular evaluation, it will be evaluated as best as possible based on publicly available materials only. As these materials are not as comprehensive as a survey, briefing, and demonstration, the possibility exists that the evaluation may not be as thorough or accurate. Since Info-Tech includes vendors regardless of vendor participation, it is always in the vendor’s best interest to participate fully.</a:t>
            </a:r>
          </a:p>
          <a:p>
            <a:pPr marL="0" indent="0">
              <a:lnSpc>
                <a:spcPct val="100000"/>
              </a:lnSpc>
              <a:spcBef>
                <a:spcPts val="0"/>
              </a:spcBef>
              <a:spcAft>
                <a:spcPts val="600"/>
              </a:spcAft>
              <a:buNone/>
            </a:pPr>
            <a:r>
              <a:rPr lang="en-CA" sz="1050" dirty="0" smtClean="0"/>
              <a:t>All information is recorded and catalogued, as required, to facilitate scoring and for future reference.</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13580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15463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1"/>
            <a:ext cx="8502651" cy="685800"/>
          </a:xfrm>
        </p:spPr>
        <p:txBody>
          <a:bodyPr/>
          <a:lstStyle/>
          <a:p>
            <a:r>
              <a:rPr lang="en-CA" dirty="0" smtClean="0"/>
              <a:t>Business Intelligence (BI) </a:t>
            </a:r>
            <a:r>
              <a:rPr lang="en-CA" dirty="0"/>
              <a:t>vendors are making their solutions more accessible for the mid-market and non-technologists through flexible deployment options and intuitive interfaces. </a:t>
            </a:r>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20" name="Text Placeholder 19"/>
          <p:cNvSpPr>
            <a:spLocks noGrp="1"/>
          </p:cNvSpPr>
          <p:nvPr>
            <p:ph type="body" sz="quarter" idx="21"/>
          </p:nvPr>
        </p:nvSpPr>
        <p:spPr>
          <a:xfrm>
            <a:off x="320675" y="214884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2148840"/>
            <a:ext cx="4159250" cy="365760"/>
          </a:xfrm>
        </p:spPr>
        <p:txBody>
          <a:bodyPr/>
          <a:lstStyle/>
          <a:p>
            <a:r>
              <a:rPr lang="en-CA" dirty="0" smtClean="0"/>
              <a:t>This Research Will Help You:</a:t>
            </a:r>
            <a:endParaRPr lang="en-CA" dirty="0"/>
          </a:p>
        </p:txBody>
      </p:sp>
      <p:cxnSp>
        <p:nvCxnSpPr>
          <p:cNvPr id="8" name="Straight Connector 7"/>
          <p:cNvCxnSpPr/>
          <p:nvPr/>
        </p:nvCxnSpPr>
        <p:spPr>
          <a:xfrm>
            <a:off x="4526280" y="2468880"/>
            <a:ext cx="0" cy="3291842"/>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7"/>
          <p:cNvSpPr>
            <a:spLocks noGrp="1"/>
          </p:cNvSpPr>
          <p:nvPr>
            <p:ph type="body" sz="quarter" idx="16"/>
          </p:nvPr>
        </p:nvSpPr>
        <p:spPr>
          <a:xfrm>
            <a:off x="320674" y="2468563"/>
            <a:ext cx="4159251" cy="2376264"/>
          </a:xfrm>
        </p:spPr>
        <p:txBody>
          <a:bodyPr/>
          <a:lstStyle/>
          <a:p>
            <a:pPr>
              <a:lnSpc>
                <a:spcPct val="100000"/>
              </a:lnSpc>
            </a:pPr>
            <a:r>
              <a:rPr lang="en-CA" sz="1400" dirty="0" smtClean="0"/>
              <a:t>Enterprises seeking to select a solution for BI.</a:t>
            </a:r>
          </a:p>
          <a:p>
            <a:pPr>
              <a:lnSpc>
                <a:spcPct val="100000"/>
              </a:lnSpc>
            </a:pPr>
            <a:endParaRPr lang="en-CA" sz="1400" dirty="0" smtClean="0">
              <a:solidFill>
                <a:srgbClr val="FF0000"/>
              </a:solidFill>
            </a:endParaRPr>
          </a:p>
          <a:p>
            <a:pPr>
              <a:lnSpc>
                <a:spcPct val="100000"/>
              </a:lnSpc>
            </a:pPr>
            <a:r>
              <a:rPr lang="en-CA" sz="1400" dirty="0" smtClean="0"/>
              <a:t>BI use case may include:</a:t>
            </a:r>
          </a:p>
          <a:p>
            <a:pPr lvl="1">
              <a:lnSpc>
                <a:spcPct val="100000"/>
              </a:lnSpc>
            </a:pPr>
            <a:r>
              <a:rPr lang="en-CA" sz="1400" dirty="0" smtClean="0"/>
              <a:t>Small and mid-sized organizations that require intuitive, self-service BI solutions.</a:t>
            </a:r>
          </a:p>
          <a:p>
            <a:pPr lvl="1">
              <a:lnSpc>
                <a:spcPct val="100000"/>
              </a:lnSpc>
            </a:pPr>
            <a:r>
              <a:rPr lang="en-CA" sz="1400" dirty="0" smtClean="0"/>
              <a:t>Organizations that require mobile BI solutions that operate effectively on smartphone and/or tablet devices.</a:t>
            </a:r>
          </a:p>
          <a:p>
            <a:pPr lvl="1">
              <a:lnSpc>
                <a:spcPct val="100000"/>
              </a:lnSpc>
            </a:pPr>
            <a:r>
              <a:rPr lang="en-CA" sz="1400" dirty="0" smtClean="0"/>
              <a:t>The requirement of flexible, scalable, and agile solutions that have the ability to analyze data extracted from social media platforms.</a:t>
            </a:r>
          </a:p>
          <a:p>
            <a:pPr lvl="1">
              <a:lnSpc>
                <a:spcPct val="100000"/>
              </a:lnSpc>
            </a:pPr>
            <a:endParaRPr lang="en-CA" sz="1400" dirty="0" smtClean="0">
              <a:solidFill>
                <a:srgbClr val="FF0000"/>
              </a:solidFill>
            </a:endParaRPr>
          </a:p>
          <a:p>
            <a:pPr lvl="1">
              <a:lnSpc>
                <a:spcPct val="100000"/>
              </a:lnSpc>
            </a:pPr>
            <a:endParaRPr lang="en-CA" sz="1400" dirty="0" smtClean="0">
              <a:solidFill>
                <a:srgbClr val="FF0000"/>
              </a:solidFill>
            </a:endParaRPr>
          </a:p>
        </p:txBody>
      </p:sp>
      <p:sp>
        <p:nvSpPr>
          <p:cNvPr id="12" name="Text Placeholder 21"/>
          <p:cNvSpPr>
            <a:spLocks noGrp="1"/>
          </p:cNvSpPr>
          <p:nvPr>
            <p:ph type="body" sz="quarter" idx="23"/>
          </p:nvPr>
        </p:nvSpPr>
        <p:spPr>
          <a:xfrm>
            <a:off x="4664075" y="2468563"/>
            <a:ext cx="4159250" cy="2376264"/>
          </a:xfrm>
        </p:spPr>
        <p:txBody>
          <a:bodyPr/>
          <a:lstStyle/>
          <a:p>
            <a:pPr>
              <a:lnSpc>
                <a:spcPct val="100000"/>
              </a:lnSpc>
            </a:pPr>
            <a:r>
              <a:rPr lang="en-CA" sz="1400" dirty="0" smtClean="0"/>
              <a:t>Understand what’s new in the BI market.</a:t>
            </a:r>
          </a:p>
          <a:p>
            <a:pPr>
              <a:lnSpc>
                <a:spcPct val="100000"/>
              </a:lnSpc>
            </a:pPr>
            <a:endParaRPr lang="en-CA" sz="1400" dirty="0" smtClean="0"/>
          </a:p>
          <a:p>
            <a:pPr>
              <a:lnSpc>
                <a:spcPct val="100000"/>
              </a:lnSpc>
            </a:pPr>
            <a:r>
              <a:rPr lang="en-CA" sz="1400" dirty="0" smtClean="0"/>
              <a:t>Evaluate BI vendors and products for your enterprise needs.</a:t>
            </a:r>
          </a:p>
          <a:p>
            <a:pPr>
              <a:lnSpc>
                <a:spcPct val="100000"/>
              </a:lnSpc>
            </a:pPr>
            <a:endParaRPr lang="en-CA" sz="1400" dirty="0" smtClean="0"/>
          </a:p>
          <a:p>
            <a:pPr>
              <a:lnSpc>
                <a:spcPct val="100000"/>
              </a:lnSpc>
            </a:pPr>
            <a:r>
              <a:rPr lang="en-CA" sz="1400" dirty="0" smtClean="0"/>
              <a:t>Determine which products are most appropriate for particular use cases and scenarios.</a:t>
            </a:r>
          </a:p>
        </p:txBody>
      </p:sp>
      <p:grpSp>
        <p:nvGrpSpPr>
          <p:cNvPr id="9" name="Group 8"/>
          <p:cNvGrpSpPr/>
          <p:nvPr/>
        </p:nvGrpSpPr>
        <p:grpSpPr>
          <a:xfrm>
            <a:off x="0" y="6422955"/>
            <a:ext cx="9144000" cy="437555"/>
            <a:chOff x="0" y="6422955"/>
            <a:chExt cx="9144000" cy="437555"/>
          </a:xfrm>
        </p:grpSpPr>
        <p:pic>
          <p:nvPicPr>
            <p:cNvPr id="10"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3" name="Picture 12"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en-US" sz="1400" dirty="0" smtClean="0"/>
              <a:t>Book a Guided Implementation Today:</a:t>
            </a:r>
            <a:r>
              <a:rPr lang="en-US" sz="1400" b="0" dirty="0" smtClean="0"/>
              <a:t> Info-Tech is just a phone call away and can assist you with your evaluation. Our expert Analysts can guide you to successful technology selection.</a:t>
            </a:r>
          </a:p>
          <a:p>
            <a:pPr>
              <a:spcBef>
                <a:spcPts val="600"/>
              </a:spcBef>
            </a:pPr>
            <a:r>
              <a:rPr lang="en-US" sz="1400" b="0" i="1" dirty="0" smtClean="0"/>
              <a:t>Here are the suggested Guided Implementation points for the Mid-Market BI Vendor Landscape:</a:t>
            </a:r>
            <a:endParaRPr lang="en-US" sz="1400" i="1" dirty="0"/>
          </a:p>
        </p:txBody>
      </p:sp>
      <p:sp>
        <p:nvSpPr>
          <p:cNvPr id="4" name="Title 3"/>
          <p:cNvSpPr>
            <a:spLocks noGrp="1"/>
          </p:cNvSpPr>
          <p:nvPr>
            <p:ph type="title"/>
          </p:nvPr>
        </p:nvSpPr>
        <p:spPr/>
        <p:txBody>
          <a:bodyPr anchor="ctr"/>
          <a:lstStyle/>
          <a:p>
            <a:r>
              <a:rPr lang="en-US" dirty="0"/>
              <a:t>Guided Implementation points in </a:t>
            </a:r>
            <a:r>
              <a:rPr lang="en-US" dirty="0" smtClean="0"/>
              <a:t>the Mid-Market BI Vendor Landscape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655589019"/>
              </p:ext>
            </p:extLst>
          </p:nvPr>
        </p:nvGraphicFramePr>
        <p:xfrm>
          <a:off x="390144" y="2190104"/>
          <a:ext cx="6486144" cy="2667000"/>
        </p:xfrm>
        <a:graphic>
          <a:graphicData uri="http://schemas.openxmlformats.org/drawingml/2006/table">
            <a:tbl>
              <a:tblPr firstRow="1" bandRow="1">
                <a:tableStyleId>{5C22544A-7EE6-4342-B048-85BDC9FD1C3A}</a:tableStyleId>
              </a:tblPr>
              <a:tblGrid>
                <a:gridCol w="6486144"/>
              </a:tblGrid>
              <a:tr h="370840">
                <a:tc>
                  <a:txBody>
                    <a:bodyPr/>
                    <a:lstStyle/>
                    <a:p>
                      <a:r>
                        <a:rPr lang="en-US" sz="1200" dirty="0" smtClean="0">
                          <a:solidFill>
                            <a:srgbClr val="C77709"/>
                          </a:solidFill>
                        </a:rPr>
                        <a:t>Section 1: </a:t>
                      </a:r>
                      <a:r>
                        <a:rPr lang="en-US" sz="1200" dirty="0" smtClean="0">
                          <a:solidFill>
                            <a:schemeClr val="tx1"/>
                          </a:solidFill>
                        </a:rPr>
                        <a:t>Shortlist</a:t>
                      </a:r>
                      <a:r>
                        <a:rPr lang="en-US" sz="1200" baseline="0" dirty="0" smtClean="0">
                          <a:solidFill>
                            <a:schemeClr val="tx1"/>
                          </a:solidFill>
                        </a:rPr>
                        <a:t> Assistance and Requirements</a:t>
                      </a:r>
                      <a:endParaRPr lang="en-US" sz="1200" dirty="0">
                        <a:solidFill>
                          <a:srgbClr val="C7770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85000"/>
                      </a:schemeClr>
                    </a:solidFill>
                  </a:tcPr>
                </a:tc>
              </a:tr>
              <a:tr h="370840">
                <a:tc>
                  <a:txBody>
                    <a:bodyPr/>
                    <a:lstStyle/>
                    <a:p>
                      <a:r>
                        <a:rPr lang="en-US" sz="1200" dirty="0" smtClean="0"/>
                        <a:t>Get off to a productive start:</a:t>
                      </a:r>
                      <a:r>
                        <a:rPr lang="en-US" sz="1200" baseline="0" dirty="0" smtClean="0"/>
                        <a:t> Discuss the market space and how vendors are evaluated. Decide which platform suits you best and narrow down the options based on customized requirements.</a:t>
                      </a:r>
                      <a:endParaRPr lang="en-US" sz="12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2: </a:t>
                      </a:r>
                      <a:r>
                        <a:rPr kumimoji="0" lang="en-US" sz="1200" b="1" i="0" u="none" strike="noStrike" kern="1200" cap="none" spc="0" normalizeH="0" baseline="0" noProof="0" dirty="0" smtClean="0">
                          <a:ln>
                            <a:noFill/>
                          </a:ln>
                          <a:solidFill>
                            <a:schemeClr val="tx1"/>
                          </a:solidFill>
                          <a:effectLst/>
                          <a:uLnTx/>
                          <a:uFillTx/>
                          <a:latin typeface="+mn-lt"/>
                        </a:rPr>
                        <a:t>RFP and Budget Review</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85000"/>
                      </a:schemeClr>
                    </a:solidFill>
                  </a:tcPr>
                </a:tc>
              </a:tr>
              <a:tr h="370840">
                <a:tc>
                  <a:txBody>
                    <a:bodyPr/>
                    <a:lstStyle/>
                    <a:p>
                      <a:pPr algn="l"/>
                      <a:r>
                        <a:rPr lang="en-US" sz="1200" dirty="0" smtClean="0"/>
                        <a:t>Interpret</a:t>
                      </a:r>
                      <a:r>
                        <a:rPr lang="en-US" sz="1200" baseline="0" dirty="0" smtClean="0"/>
                        <a:t> and act on RFP results: Review vendors’ RFPs and ensure the solution will meet your needs. Discuss average pricing of solutions and what can fit into your budget.</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3:</a:t>
                      </a:r>
                      <a:r>
                        <a:rPr kumimoji="0" lang="en-US" sz="1200" b="1" i="0" u="none" strike="noStrike" kern="1200" cap="none" spc="0" normalizeH="0" baseline="0" noProof="0" dirty="0" smtClean="0">
                          <a:ln>
                            <a:noFill/>
                          </a:ln>
                          <a:solidFill>
                            <a:schemeClr val="tx1"/>
                          </a:solidFill>
                          <a:effectLst/>
                          <a:uLnTx/>
                          <a:uFillTx/>
                          <a:latin typeface="+mn-lt"/>
                        </a:rPr>
                        <a:t> Negotiation and Contract Review</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85000"/>
                      </a:schemeClr>
                    </a:solidFill>
                  </a:tcPr>
                </a:tc>
              </a:tr>
              <a:tr h="370840">
                <a:tc>
                  <a:txBody>
                    <a:bodyPr/>
                    <a:lstStyle/>
                    <a:p>
                      <a:r>
                        <a:rPr lang="en-US" sz="1200" dirty="0" smtClean="0"/>
                        <a:t>Purchase optimization: Review contracts and discuss best practices</a:t>
                      </a:r>
                      <a:r>
                        <a:rPr lang="en-US" sz="1200" baseline="0" dirty="0" smtClean="0"/>
                        <a:t> in negotiation tactics to get the best price for your solution.</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7219395" y="4040833"/>
            <a:ext cx="1442197" cy="646331"/>
          </a:xfrm>
          <a:prstGeom prst="rect">
            <a:avLst/>
          </a:prstGeom>
          <a:noFill/>
        </p:spPr>
        <p:txBody>
          <a:bodyPr wrap="square" rtlCol="0">
            <a:spAutoFit/>
          </a:bodyPr>
          <a:lstStyle/>
          <a:p>
            <a:pPr algn="ctr"/>
            <a:r>
              <a:rPr lang="en-US" sz="900" dirty="0" smtClean="0"/>
              <a:t>This symbol signifies when you’ve reached a Guided Implementation point in your project.</a:t>
            </a:r>
            <a:endParaRPr lang="en-US" sz="900" dirty="0"/>
          </a:p>
        </p:txBody>
      </p:sp>
      <p:sp>
        <p:nvSpPr>
          <p:cNvPr id="11" name="TextBox 10"/>
          <p:cNvSpPr txBox="1"/>
          <p:nvPr/>
        </p:nvSpPr>
        <p:spPr>
          <a:xfrm>
            <a:off x="251520" y="5303520"/>
            <a:ext cx="8522208" cy="523220"/>
          </a:xfrm>
          <a:prstGeom prst="rect">
            <a:avLst/>
          </a:prstGeom>
          <a:noFill/>
        </p:spPr>
        <p:txBody>
          <a:bodyPr wrap="square" rtlCol="0">
            <a:spAutoFit/>
          </a:bodyPr>
          <a:lstStyle/>
          <a:p>
            <a:pPr algn="ctr"/>
            <a:r>
              <a:rPr lang="en-US" sz="1400" dirty="0" smtClean="0"/>
              <a:t>To enroll, send an email to </a:t>
            </a:r>
            <a:r>
              <a:rPr lang="en-US" sz="1400" dirty="0" smtClean="0">
                <a:hlinkClick r:id="rId2"/>
              </a:rPr>
              <a:t>GuidedImplementations@InfoTech.com</a:t>
            </a:r>
            <a:r>
              <a:rPr lang="en-US" sz="1400" dirty="0" smtClean="0"/>
              <a:t> or call 1-888-670-8889 and ask for the Guided Implementation Coordinator.</a:t>
            </a:r>
            <a:endParaRPr lang="en-US" sz="14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096" y="2423160"/>
            <a:ext cx="1477496" cy="1477496"/>
          </a:xfrm>
          <a:prstGeom prst="rect">
            <a:avLst/>
          </a:prstGeom>
        </p:spPr>
      </p:pic>
      <p:grpSp>
        <p:nvGrpSpPr>
          <p:cNvPr id="8" name="Group 7"/>
          <p:cNvGrpSpPr/>
          <p:nvPr/>
        </p:nvGrpSpPr>
        <p:grpSpPr>
          <a:xfrm>
            <a:off x="0" y="6422955"/>
            <a:ext cx="9144000" cy="437555"/>
            <a:chOff x="0" y="6422955"/>
            <a:chExt cx="9144000" cy="437555"/>
          </a:xfrm>
        </p:grpSpPr>
        <p:pic>
          <p:nvPicPr>
            <p:cNvPr id="13"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4" name="Picture 13"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972325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504" name="think-cell Slide" r:id="rId12" imgW="360" imgH="360" progId="TCLayout.ActiveDocument.1">
                  <p:embed/>
                </p:oleObj>
              </mc:Choice>
              <mc:Fallback>
                <p:oleObj name="think-cell Slide" r:id="rId12" imgW="360" imgH="36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4"/>
            </p:custDataLst>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16" name="Rounded Rectangle 15"/>
          <p:cNvSpPr/>
          <p:nvPr>
            <p:custDataLst>
              <p:tags r:id="rId6"/>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7"/>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8"/>
            </p:custDataLst>
          </p:nvPr>
        </p:nvGrpSpPr>
        <p:grpSpPr>
          <a:xfrm>
            <a:off x="251520" y="5445224"/>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0" algn="l"/>
              <a:r>
                <a:rPr lang="en-CA" sz="1200" dirty="0" smtClean="0">
                  <a:solidFill>
                    <a:schemeClr val="tx1"/>
                  </a:solidFill>
                </a:rPr>
                <a:t>As the market evolves, capabilities that were once cutting edge become default and new functionality becomes differentiating. Visualization has become a Table Stakes capability and should no longer be used to differentiate solutions. Instead focus on simple user interfaces to encourage self-service, and mobile delivery to get the best fit for your requirements.</a:t>
              </a:r>
            </a:p>
          </p:txBody>
        </p:sp>
        <p:pic>
          <p:nvPicPr>
            <p:cNvPr id="11" name="Picture 10" descr="insight.png"/>
            <p:cNvPicPr>
              <a:picLocks noChangeAspect="1"/>
            </p:cNvPicPr>
            <p:nvPr/>
          </p:nvPicPr>
          <p:blipFill>
            <a:blip r:embed="rId14" cstate="print"/>
            <a:stretch>
              <a:fillRect/>
            </a:stretch>
          </p:blipFill>
          <p:spPr>
            <a:xfrm>
              <a:off x="328291" y="4509120"/>
              <a:ext cx="1000207" cy="838201"/>
            </a:xfrm>
            <a:prstGeom prst="rect">
              <a:avLst/>
            </a:prstGeom>
          </p:spPr>
        </p:pic>
      </p:grpSp>
      <p:sp>
        <p:nvSpPr>
          <p:cNvPr id="13" name="Rectangle 12"/>
          <p:cNvSpPr/>
          <p:nvPr>
            <p:custDataLst>
              <p:tags r:id="rId9"/>
            </p:custDataLst>
          </p:nvPr>
        </p:nvSpPr>
        <p:spPr>
          <a:xfrm>
            <a:off x="320675" y="1554480"/>
            <a:ext cx="4204970" cy="3600986"/>
          </a:xfrm>
          <a:prstGeom prst="rect">
            <a:avLst/>
          </a:prstGeom>
        </p:spPr>
        <p:txBody>
          <a:bodyPr wrap="square">
            <a:spAutoFit/>
          </a:bodyPr>
          <a:lstStyle/>
          <a:p>
            <a:pPr marL="169863" indent="-169863" algn="l">
              <a:buFont typeface="Arial" pitchFamily="34" charset="0"/>
              <a:buChar char="•"/>
            </a:pPr>
            <a:r>
              <a:rPr lang="en-US" sz="1200" dirty="0" smtClean="0"/>
              <a:t>When the term business </a:t>
            </a:r>
            <a:r>
              <a:rPr lang="en-US" sz="1200" dirty="0"/>
              <a:t>i</a:t>
            </a:r>
            <a:r>
              <a:rPr lang="en-US" sz="1200" dirty="0" smtClean="0"/>
              <a:t>ntelligence was coined in the late 1950s, the concept intended to use data to “guide action towards a desired goal.”  </a:t>
            </a:r>
          </a:p>
          <a:p>
            <a:pPr marL="169863" indent="-169863" algn="l">
              <a:buFont typeface="Arial" pitchFamily="34" charset="0"/>
              <a:buChar char="•"/>
            </a:pPr>
            <a:r>
              <a:rPr lang="en-US" sz="1200" dirty="0" smtClean="0"/>
              <a:t>The value of BI has gradually evolved since then, but has been limited by:</a:t>
            </a:r>
          </a:p>
          <a:p>
            <a:pPr marL="628650" lvl="1" indent="-171450" algn="l">
              <a:buFont typeface="Courier New" panose="02070309020205020404" pitchFamily="49" charset="0"/>
              <a:buChar char="o"/>
            </a:pPr>
            <a:r>
              <a:rPr lang="en-US" sz="1200" dirty="0" smtClean="0"/>
              <a:t>Poor data quality.</a:t>
            </a:r>
          </a:p>
          <a:p>
            <a:pPr marL="628650" lvl="1" indent="-171450" algn="l">
              <a:buFont typeface="Courier New" panose="02070309020205020404" pitchFamily="49" charset="0"/>
              <a:buChar char="o"/>
            </a:pPr>
            <a:r>
              <a:rPr lang="en-US" sz="1200" dirty="0" smtClean="0"/>
              <a:t>Limited data access.  </a:t>
            </a:r>
          </a:p>
          <a:p>
            <a:pPr marL="628650" lvl="1" indent="-171450" algn="l">
              <a:buFont typeface="Courier New" panose="02070309020205020404" pitchFamily="49" charset="0"/>
              <a:buChar char="o"/>
            </a:pPr>
            <a:r>
              <a:rPr lang="en-US" sz="1200" dirty="0" smtClean="0"/>
              <a:t>Software complexity.</a:t>
            </a:r>
          </a:p>
          <a:p>
            <a:pPr marL="628650" lvl="1" indent="-171450" algn="l">
              <a:buFont typeface="Courier New" panose="02070309020205020404" pitchFamily="49" charset="0"/>
              <a:buChar char="o"/>
            </a:pPr>
            <a:r>
              <a:rPr lang="en-US" sz="1200" dirty="0" smtClean="0"/>
              <a:t>Compressed time for decision making.</a:t>
            </a:r>
          </a:p>
          <a:p>
            <a:pPr marL="628650" lvl="1" indent="-171450" algn="l">
              <a:buFont typeface="Courier New" panose="02070309020205020404" pitchFamily="49" charset="0"/>
              <a:buChar char="o"/>
            </a:pPr>
            <a:r>
              <a:rPr lang="en-US" sz="1200" dirty="0" smtClean="0"/>
              <a:t>A lack of BI integration into transactional systems.</a:t>
            </a:r>
          </a:p>
          <a:p>
            <a:pPr marL="628650" lvl="1" indent="-171450" algn="l">
              <a:buFont typeface="Courier New" panose="02070309020205020404" pitchFamily="49" charset="0"/>
              <a:buChar char="o"/>
            </a:pPr>
            <a:r>
              <a:rPr lang="en-US" sz="1200" dirty="0" smtClean="0"/>
              <a:t>Insufficient staffing for support, training, reporting, and analytics.</a:t>
            </a:r>
          </a:p>
          <a:p>
            <a:pPr marL="169863" indent="-169863" algn="l">
              <a:buFont typeface="Arial" pitchFamily="34" charset="0"/>
              <a:buChar char="•"/>
            </a:pPr>
            <a:r>
              <a:rPr lang="en-US" sz="1200" dirty="0" smtClean="0"/>
              <a:t>Limited resources meant that small and mid-sized organizations would be especially hampered by these factors if they attempted a large-scale BI deployment.</a:t>
            </a:r>
          </a:p>
          <a:p>
            <a:pPr marL="169863" indent="-169863" algn="l">
              <a:buFont typeface="Arial" pitchFamily="34" charset="0"/>
              <a:buChar char="•"/>
            </a:pPr>
            <a:r>
              <a:rPr lang="en-US" sz="1200" dirty="0" smtClean="0"/>
              <a:t>The cloud has played an important role as a delivery medium for comprehensive small and mid-market solutions that seek to deliver rapid time-to-value without imposing heavy infrastructural demands.</a:t>
            </a:r>
          </a:p>
        </p:txBody>
      </p:sp>
      <p:sp>
        <p:nvSpPr>
          <p:cNvPr id="14" name="Rectangle 13"/>
          <p:cNvSpPr/>
          <p:nvPr/>
        </p:nvSpPr>
        <p:spPr>
          <a:xfrm>
            <a:off x="4709160" y="1720840"/>
            <a:ext cx="4159250" cy="3231654"/>
          </a:xfrm>
          <a:prstGeom prst="rect">
            <a:avLst/>
          </a:prstGeom>
        </p:spPr>
        <p:txBody>
          <a:bodyPr wrap="square">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69863" indent="-169863" algn="l">
              <a:buFont typeface="Arial" pitchFamily="34" charset="0"/>
              <a:buChar char="•"/>
            </a:pPr>
            <a:r>
              <a:rPr lang="en-US" sz="1200" dirty="0" smtClean="0"/>
              <a:t>BI systems are being integrated into analytical databases in order to provide prescriptive insight to end users. This is making BI easier to consume, reducing the need for training and support.</a:t>
            </a:r>
          </a:p>
          <a:p>
            <a:pPr marL="169863" indent="-169863" algn="l">
              <a:buFont typeface="Arial" pitchFamily="34" charset="0"/>
              <a:buChar char="•"/>
            </a:pPr>
            <a:r>
              <a:rPr lang="en-US" sz="1200" dirty="0" smtClean="0"/>
              <a:t>Data blending and ETL will increase in appeal for smaller organizations with limited IT resources.</a:t>
            </a:r>
          </a:p>
          <a:p>
            <a:pPr marL="169863" indent="-169863" algn="l">
              <a:buFont typeface="Arial" pitchFamily="34" charset="0"/>
              <a:buChar char="•"/>
            </a:pPr>
            <a:r>
              <a:rPr lang="en-US" sz="1200" dirty="0" smtClean="0"/>
              <a:t>Big data is changing BI. Now smaller organizations will require a solution that can extract data from social media platforms and provide insights and advice for interpreting the data.</a:t>
            </a:r>
          </a:p>
          <a:p>
            <a:pPr marL="169863" indent="-169863" algn="l">
              <a:buFont typeface="Arial" pitchFamily="34" charset="0"/>
              <a:buChar char="•"/>
            </a:pPr>
            <a:r>
              <a:rPr lang="en-US" sz="1200" dirty="0" smtClean="0"/>
              <a:t>The ability to access and work with data through mobile devices and touch-screen capabilities is a feature that is rising in demand.</a:t>
            </a:r>
          </a:p>
          <a:p>
            <a:pPr marL="169863" indent="-169863" algn="l">
              <a:buFont typeface="Arial" pitchFamily="34" charset="0"/>
              <a:buChar char="•"/>
            </a:pPr>
            <a:r>
              <a:rPr lang="en-US" sz="1200" dirty="0" smtClean="0"/>
              <a:t>Smaller organizations without dedicated Business Analysts will require interfaces to be intuitive and easy-to-use for a variety of users – from interns to executives.</a:t>
            </a:r>
          </a:p>
          <a:p>
            <a:pPr marL="169863" indent="-169863" algn="l">
              <a:buFont typeface="Arial" pitchFamily="34" charset="0"/>
              <a:buChar char="•"/>
            </a:pPr>
            <a:endParaRPr lang="en-US" sz="1200" dirty="0" smtClean="0"/>
          </a:p>
        </p:txBody>
      </p:sp>
      <p:grpSp>
        <p:nvGrpSpPr>
          <p:cNvPr id="15" name="Group 14"/>
          <p:cNvGrpSpPr/>
          <p:nvPr/>
        </p:nvGrpSpPr>
        <p:grpSpPr>
          <a:xfrm>
            <a:off x="0" y="6422955"/>
            <a:ext cx="9144000" cy="437555"/>
            <a:chOff x="0" y="6422955"/>
            <a:chExt cx="9144000" cy="437555"/>
          </a:xfrm>
        </p:grpSpPr>
        <p:pic>
          <p:nvPicPr>
            <p:cNvPr id="18" name="Picture 3">
              <a:hlinkClick r:id="rId15"/>
            </p:cNvPr>
            <p:cNvPicPr>
              <a:picLocks noChangeAspect="1" noChangeArrowheads="1"/>
            </p:cNvPicPr>
            <p:nvPr/>
          </p:nvPicPr>
          <p:blipFill>
            <a:blip r:embed="rId16" cstate="print"/>
            <a:srcRect/>
            <a:stretch>
              <a:fillRect/>
            </a:stretch>
          </p:blipFill>
          <p:spPr bwMode="auto">
            <a:xfrm>
              <a:off x="0" y="6422955"/>
              <a:ext cx="9144000" cy="437555"/>
            </a:xfrm>
            <a:prstGeom prst="rect">
              <a:avLst/>
            </a:prstGeom>
            <a:noFill/>
            <a:ln w="9525">
              <a:noFill/>
              <a:miter lim="800000"/>
              <a:headEnd/>
              <a:tailEnd/>
            </a:ln>
          </p:spPr>
        </p:pic>
        <p:pic>
          <p:nvPicPr>
            <p:cNvPr id="19" name="Picture 18" descr="itrg-logo.png"/>
            <p:cNvPicPr>
              <a:picLocks noChangeAspect="1"/>
            </p:cNvPicPr>
            <p:nvPr/>
          </p:nvPicPr>
          <p:blipFill>
            <a:blip r:embed="rId1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53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BI vendor selection / knock-out criteria: market share, mind share, and platform coverage</a:t>
            </a:r>
            <a:endParaRPr lang="en-US" dirty="0"/>
          </a:p>
        </p:txBody>
      </p:sp>
      <p:grpSp>
        <p:nvGrpSpPr>
          <p:cNvPr id="15" name="Group 33"/>
          <p:cNvGrpSpPr/>
          <p:nvPr/>
        </p:nvGrpSpPr>
        <p:grpSpPr>
          <a:xfrm>
            <a:off x="320675" y="2468878"/>
            <a:ext cx="8502650" cy="3977641"/>
            <a:chOff x="5543549" y="2722423"/>
            <a:chExt cx="3295651" cy="3613251"/>
          </a:xfrm>
        </p:grpSpPr>
        <p:sp>
          <p:nvSpPr>
            <p:cNvPr id="18" name="Rectangle 17"/>
            <p:cNvSpPr/>
            <p:nvPr/>
          </p:nvSpPr>
          <p:spPr>
            <a:xfrm>
              <a:off x="5543549" y="2980556"/>
              <a:ext cx="3295651" cy="335511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pPr>
              <a:r>
                <a:rPr lang="en-US" sz="1200" b="1" dirty="0" smtClean="0">
                  <a:solidFill>
                    <a:schemeClr val="tx1"/>
                  </a:solidFill>
                </a:rPr>
                <a:t>Alteryx.</a:t>
              </a:r>
              <a:r>
                <a:rPr lang="en-US" sz="1200" dirty="0" smtClean="0">
                  <a:solidFill>
                    <a:schemeClr val="tx1"/>
                  </a:solidFill>
                </a:rPr>
                <a:t> With Tableau providing visualizations, Alteryx covers data acquisition, processing, analysis, and visualization.</a:t>
              </a:r>
            </a:p>
            <a:p>
              <a:pPr marL="233363" indent="-233363" algn="l">
                <a:spcBef>
                  <a:spcPts val="1200"/>
                </a:spcBef>
                <a:spcAft>
                  <a:spcPts val="0"/>
                </a:spcAft>
                <a:buFont typeface="Arial" pitchFamily="34" charset="0"/>
                <a:buChar char="•"/>
              </a:pPr>
              <a:r>
                <a:rPr lang="en-US" sz="1200" b="1" dirty="0" smtClean="0">
                  <a:solidFill>
                    <a:schemeClr val="tx1"/>
                  </a:solidFill>
                </a:rPr>
                <a:t>Birst.</a:t>
              </a:r>
              <a:r>
                <a:rPr lang="en-US" sz="1200" dirty="0" smtClean="0">
                  <a:solidFill>
                    <a:schemeClr val="tx1"/>
                  </a:solidFill>
                </a:rPr>
                <a:t> This cloud vendor has some of the strongest visualization capabilities in the industry.</a:t>
              </a:r>
            </a:p>
            <a:p>
              <a:pPr marL="233363" indent="-233363" algn="l">
                <a:spcBef>
                  <a:spcPts val="1200"/>
                </a:spcBef>
                <a:spcAft>
                  <a:spcPts val="0"/>
                </a:spcAft>
                <a:buFont typeface="Arial" pitchFamily="34" charset="0"/>
                <a:buChar char="•"/>
              </a:pPr>
              <a:r>
                <a:rPr lang="en-US" sz="1200" b="1" dirty="0" smtClean="0">
                  <a:solidFill>
                    <a:schemeClr val="tx1"/>
                  </a:solidFill>
                </a:rPr>
                <a:t>Datawatch. </a:t>
              </a:r>
              <a:r>
                <a:rPr lang="en-US" sz="1200" dirty="0" smtClean="0">
                  <a:solidFill>
                    <a:schemeClr val="tx1"/>
                  </a:solidFill>
                </a:rPr>
                <a:t>Its acquisition of Panopticon makes it a strong mid-market vendor.</a:t>
              </a:r>
            </a:p>
            <a:p>
              <a:pPr marL="233363" indent="-233363" algn="l">
                <a:spcBef>
                  <a:spcPts val="1200"/>
                </a:spcBef>
                <a:spcAft>
                  <a:spcPts val="0"/>
                </a:spcAft>
                <a:buFont typeface="Arial" pitchFamily="34" charset="0"/>
                <a:buChar char="•"/>
              </a:pPr>
              <a:r>
                <a:rPr lang="en-US" sz="1200" b="1" dirty="0" smtClean="0">
                  <a:solidFill>
                    <a:schemeClr val="tx1"/>
                  </a:solidFill>
                </a:rPr>
                <a:t>IBM.</a:t>
              </a:r>
              <a:r>
                <a:rPr lang="en-US" sz="1200" dirty="0" smtClean="0">
                  <a:solidFill>
                    <a:schemeClr val="tx1"/>
                  </a:solidFill>
                </a:rPr>
                <a:t> Cognos Express offers mid-market clients the opportunity to leverage mega-vendor IBM at a reasonable price.</a:t>
              </a:r>
            </a:p>
            <a:p>
              <a:pPr marL="233363" indent="-233363" algn="l">
                <a:spcBef>
                  <a:spcPts val="1200"/>
                </a:spcBef>
                <a:spcAft>
                  <a:spcPts val="0"/>
                </a:spcAft>
                <a:buFont typeface="Arial" pitchFamily="34" charset="0"/>
                <a:buChar char="•"/>
              </a:pPr>
              <a:r>
                <a:rPr lang="en-US" sz="1200" b="1" dirty="0" smtClean="0">
                  <a:solidFill>
                    <a:schemeClr val="tx1"/>
                  </a:solidFill>
                </a:rPr>
                <a:t>Jaspersoft.</a:t>
              </a:r>
              <a:r>
                <a:rPr lang="en-US" sz="1200" dirty="0" smtClean="0">
                  <a:solidFill>
                    <a:schemeClr val="tx1"/>
                  </a:solidFill>
                </a:rPr>
                <a:t> This open-source vendor’s added functionality makes it one of the highest value players in the space.</a:t>
              </a:r>
            </a:p>
            <a:p>
              <a:pPr marL="233363" indent="-233363" algn="l">
                <a:spcBef>
                  <a:spcPts val="1200"/>
                </a:spcBef>
                <a:spcAft>
                  <a:spcPts val="0"/>
                </a:spcAft>
                <a:buFont typeface="Arial" pitchFamily="34" charset="0"/>
                <a:buChar char="•"/>
              </a:pPr>
              <a:r>
                <a:rPr lang="en-US" sz="1200" b="1" dirty="0" smtClean="0">
                  <a:solidFill>
                    <a:schemeClr val="tx1"/>
                  </a:solidFill>
                </a:rPr>
                <a:t>Logi Analytics.</a:t>
              </a:r>
              <a:r>
                <a:rPr lang="en-US" sz="1200" dirty="0" smtClean="0">
                  <a:solidFill>
                    <a:schemeClr val="tx1"/>
                  </a:solidFill>
                </a:rPr>
                <a:t> Logi Analytics offers one of the best data discovery platforms available to mid-market organizations.</a:t>
              </a:r>
            </a:p>
            <a:p>
              <a:pPr marL="233363" indent="-233363" algn="l">
                <a:spcBef>
                  <a:spcPts val="1200"/>
                </a:spcBef>
                <a:spcAft>
                  <a:spcPts val="0"/>
                </a:spcAft>
                <a:buFont typeface="Arial" pitchFamily="34" charset="0"/>
                <a:buChar char="•"/>
              </a:pPr>
              <a:r>
                <a:rPr lang="en-US" sz="1200" b="1" dirty="0" smtClean="0">
                  <a:solidFill>
                    <a:schemeClr val="tx1"/>
                  </a:solidFill>
                </a:rPr>
                <a:t>Microsoft. </a:t>
              </a:r>
              <a:r>
                <a:rPr lang="en-US" sz="1200" dirty="0">
                  <a:solidFill>
                    <a:schemeClr val="tx1"/>
                  </a:solidFill>
                </a:rPr>
                <a:t>A familiar option for many organizations, Microsoft offers a solid solution for BI</a:t>
              </a:r>
              <a:r>
                <a:rPr lang="en-US" sz="1200" dirty="0" smtClean="0">
                  <a:solidFill>
                    <a:schemeClr val="tx1"/>
                  </a:solidFill>
                </a:rPr>
                <a:t>.</a:t>
              </a:r>
              <a:endParaRPr lang="en-US" sz="1200" b="1" dirty="0" smtClean="0">
                <a:solidFill>
                  <a:schemeClr val="tx1"/>
                </a:solidFill>
              </a:endParaRPr>
            </a:p>
            <a:p>
              <a:pPr marL="233363" indent="-233363" algn="l">
                <a:spcBef>
                  <a:spcPts val="1200"/>
                </a:spcBef>
                <a:spcAft>
                  <a:spcPts val="0"/>
                </a:spcAft>
                <a:buFont typeface="Arial" pitchFamily="34" charset="0"/>
                <a:buChar char="•"/>
              </a:pPr>
              <a:r>
                <a:rPr lang="en-US" sz="1200" b="1" dirty="0" smtClean="0">
                  <a:solidFill>
                    <a:schemeClr val="tx1"/>
                  </a:solidFill>
                </a:rPr>
                <a:t>Pentaho.</a:t>
              </a:r>
              <a:r>
                <a:rPr lang="en-US" sz="1200" dirty="0" smtClean="0">
                  <a:solidFill>
                    <a:schemeClr val="tx1"/>
                  </a:solidFill>
                </a:rPr>
                <a:t> Despite Pentaho’s status as a lightweight solution, it offers great data connectivity to a range of sources.</a:t>
              </a:r>
            </a:p>
            <a:p>
              <a:pPr marL="233363" indent="-233363" algn="l">
                <a:spcBef>
                  <a:spcPts val="1200"/>
                </a:spcBef>
                <a:spcAft>
                  <a:spcPts val="0"/>
                </a:spcAft>
                <a:buFont typeface="Arial" pitchFamily="34" charset="0"/>
                <a:buChar char="•"/>
              </a:pPr>
              <a:r>
                <a:rPr lang="en-US" sz="1200" b="1" dirty="0" smtClean="0">
                  <a:solidFill>
                    <a:schemeClr val="tx1"/>
                  </a:solidFill>
                </a:rPr>
                <a:t>Prognoz.</a:t>
              </a:r>
              <a:r>
                <a:rPr lang="en-US" sz="1200" dirty="0" smtClean="0">
                  <a:solidFill>
                    <a:schemeClr val="tx1"/>
                  </a:solidFill>
                </a:rPr>
                <a:t> This vendor’s consultative approach ensures your organization receives a solution tailored to your needs.</a:t>
              </a:r>
            </a:p>
            <a:p>
              <a:pPr marL="233363" indent="-233363" algn="l">
                <a:spcBef>
                  <a:spcPts val="1200"/>
                </a:spcBef>
                <a:spcAft>
                  <a:spcPts val="0"/>
                </a:spcAft>
                <a:buFont typeface="Arial" pitchFamily="34" charset="0"/>
                <a:buChar char="•"/>
              </a:pPr>
              <a:r>
                <a:rPr lang="en-US" sz="1200" b="1" dirty="0" smtClean="0">
                  <a:solidFill>
                    <a:schemeClr val="tx1"/>
                  </a:solidFill>
                </a:rPr>
                <a:t>SiSense.</a:t>
              </a:r>
              <a:r>
                <a:rPr lang="en-US" sz="1200" dirty="0" smtClean="0">
                  <a:solidFill>
                    <a:schemeClr val="tx1"/>
                  </a:solidFill>
                </a:rPr>
                <a:t> A new edition to this assessment, SiSense’s ElastiCube takes data mash-up to a new level.</a:t>
              </a:r>
            </a:p>
            <a:p>
              <a:pPr marL="233363" indent="-233363" algn="l">
                <a:spcBef>
                  <a:spcPts val="1200"/>
                </a:spcBef>
                <a:spcAft>
                  <a:spcPts val="0"/>
                </a:spcAft>
                <a:buFont typeface="Arial" pitchFamily="34" charset="0"/>
                <a:buChar char="•"/>
              </a:pPr>
              <a:r>
                <a:rPr lang="en-US" sz="1200" b="1" dirty="0" smtClean="0">
                  <a:solidFill>
                    <a:schemeClr val="tx1"/>
                  </a:solidFill>
                </a:rPr>
                <a:t>Yellowfin.</a:t>
              </a:r>
              <a:r>
                <a:rPr lang="en-US" sz="1200" dirty="0" smtClean="0">
                  <a:solidFill>
                    <a:schemeClr val="tx1"/>
                  </a:solidFill>
                </a:rPr>
                <a:t> This vendor offers numerous trend-setting capabilities within an intuitive and lightweight platform.</a:t>
              </a:r>
            </a:p>
            <a:p>
              <a:pPr marL="233363" indent="-233363" algn="l">
                <a:spcBef>
                  <a:spcPts val="1200"/>
                </a:spcBef>
                <a:spcAft>
                  <a:spcPts val="0"/>
                </a:spcAft>
              </a:pPr>
              <a:endParaRPr lang="en-US" sz="1200" dirty="0" smtClean="0">
                <a:solidFill>
                  <a:srgbClr val="333333">
                    <a:lumMod val="50000"/>
                  </a:srgbClr>
                </a:solidFill>
              </a:endParaRP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r>
              <a:rPr lang="en-US" dirty="0"/>
              <a:t>Major trends in BI include the ability to access BI on mobile devices, the use of intuitive interfaces that promote self-service for </a:t>
            </a:r>
            <a:r>
              <a:rPr lang="en-US" dirty="0" smtClean="0"/>
              <a:t>business users</a:t>
            </a:r>
            <a:r>
              <a:rPr lang="en-US" dirty="0"/>
              <a:t>, and </a:t>
            </a:r>
            <a:r>
              <a:rPr lang="en-US" dirty="0" smtClean="0"/>
              <a:t>in-memory </a:t>
            </a:r>
            <a:r>
              <a:rPr lang="en-US" dirty="0"/>
              <a:t>analysis for quickly generating reports. Vendors included in this landscape offer solutions that take these trends into consideration.</a:t>
            </a:r>
          </a:p>
          <a:p>
            <a:pPr marL="182563" indent="-182563">
              <a:spcBef>
                <a:spcPts val="600"/>
              </a:spcBef>
              <a:buFont typeface="Arial" pitchFamily="34" charset="0"/>
              <a:buChar char="•"/>
            </a:pPr>
            <a:r>
              <a:rPr lang="en-US" dirty="0" smtClean="0"/>
              <a:t>For this Vendor Landscape, Info-Tech focused on those vendors that offer broad capabilities across multiple platforms and that have a strong market presence and/or reputational presence among mid-sized enterprises.</a:t>
            </a:r>
          </a:p>
        </p:txBody>
      </p:sp>
      <p:grpSp>
        <p:nvGrpSpPr>
          <p:cNvPr id="8" name="Group 7"/>
          <p:cNvGrpSpPr/>
          <p:nvPr/>
        </p:nvGrpSpPr>
        <p:grpSpPr>
          <a:xfrm>
            <a:off x="0" y="6422955"/>
            <a:ext cx="9144000" cy="437555"/>
            <a:chOff x="0" y="6422955"/>
            <a:chExt cx="9144000" cy="437555"/>
          </a:xfrm>
        </p:grpSpPr>
        <p:pic>
          <p:nvPicPr>
            <p:cNvPr id="9"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0" name="Picture 9"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554"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BI</a:t>
            </a:r>
            <a:r>
              <a:rPr lang="en-US" dirty="0" smtClean="0">
                <a:solidFill>
                  <a:srgbClr val="FF0000"/>
                </a:solidFill>
              </a:rPr>
              <a:t> </a:t>
            </a:r>
            <a:r>
              <a:rPr lang="en-US" dirty="0" smtClean="0"/>
              <a:t>criteria &amp; weighting factors</a:t>
            </a:r>
            <a:endParaRPr lang="en-US" dirty="0"/>
          </a:p>
        </p:txBody>
      </p:sp>
      <p:graphicFrame>
        <p:nvGraphicFramePr>
          <p:cNvPr id="43" name="Chart 42"/>
          <p:cNvGraphicFramePr/>
          <p:nvPr>
            <p:extLst>
              <p:ext uri="{D42A27DB-BD31-4B8C-83A1-F6EECF244321}">
                <p14:modId xmlns:p14="http://schemas.microsoft.com/office/powerpoint/2010/main" val="681276739"/>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extLst>
              <p:ext uri="{D42A27DB-BD31-4B8C-83A1-F6EECF244321}">
                <p14:modId xmlns:p14="http://schemas.microsoft.com/office/powerpoint/2010/main" val="3398832302"/>
              </p:ext>
            </p:extLst>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28166" y="4572635"/>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19406" y="4572635"/>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166" y="5075555"/>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19406" y="5075555"/>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166" y="4069715"/>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 term.</a:t>
            </a:r>
          </a:p>
        </p:txBody>
      </p:sp>
      <p:sp>
        <p:nvSpPr>
          <p:cNvPr id="42" name="Rectangle 15"/>
          <p:cNvSpPr>
            <a:spLocks noChangeArrowheads="1"/>
          </p:cNvSpPr>
          <p:nvPr>
            <p:custDataLst>
              <p:tags r:id="rId10"/>
            </p:custDataLst>
          </p:nvPr>
        </p:nvSpPr>
        <p:spPr bwMode="auto">
          <a:xfrm flipH="1">
            <a:off x="319406" y="4069715"/>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166" y="5578475"/>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19406" y="5578475"/>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Channel</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28166" y="2606675"/>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a:solidFill>
                  <a:srgbClr val="FFFFFF">
                    <a:lumMod val="10000"/>
                  </a:srgbClr>
                </a:solidFill>
                <a:latin typeface="Arial" pitchFamily="34" charset="0"/>
                <a:cs typeface="Arial" pitchFamily="34" charset="0"/>
              </a:rPr>
              <a:t>Implementing and operating the solution is affordable given the technology.</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19406" y="2606675"/>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28166" y="3109595"/>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Includes: data connectivity, mash-up, performance, and presentation.</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19406" y="3109595"/>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28166" y="2103755"/>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8"/>
            </p:custDataLst>
          </p:nvPr>
        </p:nvSpPr>
        <p:spPr bwMode="auto">
          <a:xfrm flipH="1">
            <a:off x="319406" y="2103755"/>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28166" y="1600200"/>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20"/>
            </p:custDataLst>
          </p:nvPr>
        </p:nvSpPr>
        <p:spPr bwMode="auto">
          <a:xfrm flipH="1">
            <a:off x="319406" y="1600835"/>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extLst>
              <p:ext uri="{D42A27DB-BD31-4B8C-83A1-F6EECF244321}">
                <p14:modId xmlns:p14="http://schemas.microsoft.com/office/powerpoint/2010/main" val="3111328482"/>
              </p:ext>
            </p:extLst>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577840" y="1554480"/>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727415" y="1554480"/>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577840" y="2786876"/>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680960" y="2831961"/>
            <a:ext cx="100584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486400" y="5897880"/>
            <a:ext cx="1005840" cy="276999"/>
          </a:xfrm>
          <a:prstGeom prst="rect">
            <a:avLst/>
          </a:prstGeom>
          <a:noFill/>
        </p:spPr>
        <p:txBody>
          <a:bodyPr wrap="square" rtlCol="0">
            <a:spAutoFit/>
          </a:bodyPr>
          <a:lstStyle/>
          <a:p>
            <a:pPr algn="r"/>
            <a:r>
              <a:rPr lang="en-US" sz="1200" dirty="0" smtClean="0">
                <a:solidFill>
                  <a:srgbClr val="333333"/>
                </a:solidFill>
              </a:rPr>
              <a:t>Channel</a:t>
            </a:r>
            <a:endParaRPr lang="en-US" sz="1200" dirty="0">
              <a:solidFill>
                <a:srgbClr val="333333"/>
              </a:solidFill>
            </a:endParaRP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21"/>
            </p:custDataLst>
          </p:nvPr>
        </p:nvSpPr>
        <p:spPr bwMode="auto">
          <a:xfrm flipH="1">
            <a:off x="320039" y="1189038"/>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19405" y="3657600"/>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grpSp>
        <p:nvGrpSpPr>
          <p:cNvPr id="40" name="Group 39"/>
          <p:cNvGrpSpPr/>
          <p:nvPr/>
        </p:nvGrpSpPr>
        <p:grpSpPr>
          <a:xfrm>
            <a:off x="0" y="6422955"/>
            <a:ext cx="9144000" cy="437555"/>
            <a:chOff x="0" y="6422955"/>
            <a:chExt cx="9144000" cy="437555"/>
          </a:xfrm>
        </p:grpSpPr>
        <p:pic>
          <p:nvPicPr>
            <p:cNvPr id="44" name="Picture 3">
              <a:hlinkClick r:id="rId30"/>
            </p:cNvPr>
            <p:cNvPicPr>
              <a:picLocks noChangeAspect="1" noChangeArrowheads="1"/>
            </p:cNvPicPr>
            <p:nvPr/>
          </p:nvPicPr>
          <p:blipFill>
            <a:blip r:embed="rId31" cstate="print"/>
            <a:srcRect/>
            <a:stretch>
              <a:fillRect/>
            </a:stretch>
          </p:blipFill>
          <p:spPr bwMode="auto">
            <a:xfrm>
              <a:off x="0" y="6422955"/>
              <a:ext cx="9144000" cy="437555"/>
            </a:xfrm>
            <a:prstGeom prst="rect">
              <a:avLst/>
            </a:prstGeom>
            <a:noFill/>
            <a:ln w="9525">
              <a:noFill/>
              <a:miter lim="800000"/>
              <a:headEnd/>
              <a:tailEnd/>
            </a:ln>
          </p:spPr>
        </p:pic>
        <p:pic>
          <p:nvPicPr>
            <p:cNvPr id="47" name="Picture 46" descr="itrg-logo.png"/>
            <p:cNvPicPr>
              <a:picLocks noChangeAspect="1"/>
            </p:cNvPicPr>
            <p:nvPr/>
          </p:nvPicPr>
          <p:blipFill>
            <a:blip r:embed="rId32"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266699"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a:t>
              </a:r>
              <a:r>
                <a:rPr lang="en-US" sz="1200" dirty="0" smtClean="0">
                  <a:solidFill>
                    <a:schemeClr val="tx1"/>
                  </a:solidFill>
                </a:rPr>
                <a:t> BI </a:t>
              </a:r>
              <a:r>
                <a:rPr lang="en-US" sz="1200" dirty="0" smtClean="0">
                  <a:solidFill>
                    <a:srgbClr val="333333"/>
                  </a:solidFill>
                </a:rPr>
                <a:t>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6"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What Does This Mean?</a:t>
            </a:r>
            <a:endParaRPr lang="en-CA" b="1" i="1" dirty="0">
              <a:solidFill>
                <a:srgbClr val="333333"/>
              </a:solidFill>
            </a:endParaRPr>
          </a:p>
        </p:txBody>
      </p:sp>
      <p:sp>
        <p:nvSpPr>
          <p:cNvPr id="10" name="Flowchart: Stored Data 21"/>
          <p:cNvSpPr>
            <a:spLocks noChangeArrowheads="1"/>
          </p:cNvSpPr>
          <p:nvPr>
            <p:custDataLst>
              <p:tags r:id="rId1"/>
            </p:custDataLst>
          </p:nvPr>
        </p:nvSpPr>
        <p:spPr bwMode="auto">
          <a:xfrm flipH="1">
            <a:off x="182816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CA" sz="1200" dirty="0">
                <a:latin typeface="Arial" pitchFamily="34" charset="0"/>
                <a:cs typeface="Arial" pitchFamily="34" charset="0"/>
              </a:rPr>
              <a:t>Role-based restrictions to different data sets and reporting functions</a:t>
            </a:r>
            <a:r>
              <a:rPr lang="en-CA" sz="1200" dirty="0" smtClean="0">
                <a:latin typeface="Arial" pitchFamily="34" charset="0"/>
                <a:cs typeface="Arial" pitchFamily="34" charset="0"/>
              </a:rPr>
              <a:t>.</a:t>
            </a:r>
            <a:endParaRPr lang="en-CA" sz="1200" dirty="0">
              <a:latin typeface="Arial" pitchFamily="34" charset="0"/>
              <a:cs typeface="Arial" pitchFamily="34" charset="0"/>
            </a:endParaRPr>
          </a:p>
        </p:txBody>
      </p:sp>
      <p:sp>
        <p:nvSpPr>
          <p:cNvPr id="11" name="Rectangle 10"/>
          <p:cNvSpPr>
            <a:spLocks noChangeArrowheads="1"/>
          </p:cNvSpPr>
          <p:nvPr>
            <p:custDataLst>
              <p:tags r:id="rId2"/>
            </p:custDataLst>
          </p:nvPr>
        </p:nvSpPr>
        <p:spPr bwMode="auto">
          <a:xfrm flipH="1">
            <a:off x="319407" y="310896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Security</a:t>
            </a:r>
            <a:endParaRPr lang="en-US" sz="1400" dirty="0">
              <a:latin typeface="Arial" pitchFamily="34" charset="0"/>
              <a:cs typeface="Arial" pitchFamily="34" charset="0"/>
            </a:endParaRPr>
          </a:p>
        </p:txBody>
      </p:sp>
      <p:sp>
        <p:nvSpPr>
          <p:cNvPr id="12" name="Flowchart: Stored Data 21"/>
          <p:cNvSpPr>
            <a:spLocks noChangeArrowheads="1"/>
          </p:cNvSpPr>
          <p:nvPr>
            <p:custDataLst>
              <p:tags r:id="rId3"/>
            </p:custDataLst>
          </p:nvPr>
        </p:nvSpPr>
        <p:spPr bwMode="auto">
          <a:xfrm flipH="1">
            <a:off x="1828167" y="3657600"/>
            <a:ext cx="3474720" cy="502920"/>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Business users generate and modify reports through a simple and intuitive interface.</a:t>
            </a:r>
          </a:p>
        </p:txBody>
      </p:sp>
      <p:sp>
        <p:nvSpPr>
          <p:cNvPr id="13" name="Rectangle 12"/>
          <p:cNvSpPr>
            <a:spLocks noChangeArrowheads="1"/>
          </p:cNvSpPr>
          <p:nvPr>
            <p:custDataLst>
              <p:tags r:id="rId4"/>
            </p:custDataLst>
          </p:nvPr>
        </p:nvSpPr>
        <p:spPr bwMode="auto">
          <a:xfrm flipH="1">
            <a:off x="319407" y="365760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Self-Service Reporting</a:t>
            </a:r>
            <a:endParaRPr lang="en-US" sz="1400" dirty="0">
              <a:latin typeface="Arial" pitchFamily="34" charset="0"/>
              <a:cs typeface="Arial" pitchFamily="34" charset="0"/>
            </a:endParaRPr>
          </a:p>
        </p:txBody>
      </p:sp>
      <p:sp>
        <p:nvSpPr>
          <p:cNvPr id="14" name="Flowchart: Stored Data 20"/>
          <p:cNvSpPr>
            <a:spLocks noChangeArrowheads="1"/>
          </p:cNvSpPr>
          <p:nvPr>
            <p:custDataLst>
              <p:tags r:id="rId5"/>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Able to work together with other BI solutions as a component or as the primary.</a:t>
            </a:r>
          </a:p>
        </p:txBody>
      </p:sp>
      <p:sp>
        <p:nvSpPr>
          <p:cNvPr id="15" name="Rectangle 14"/>
          <p:cNvSpPr>
            <a:spLocks noChangeArrowheads="1"/>
          </p:cNvSpPr>
          <p:nvPr>
            <p:custDataLst>
              <p:tags r:id="rId6"/>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Interoperability</a:t>
            </a:r>
            <a:endParaRPr lang="en-US" sz="1400" dirty="0">
              <a:latin typeface="Arial" pitchFamily="34" charset="0"/>
              <a:cs typeface="Arial" pitchFamily="34" charset="0"/>
            </a:endParaRPr>
          </a:p>
        </p:txBody>
      </p:sp>
      <p:sp>
        <p:nvSpPr>
          <p:cNvPr id="16" name="Flowchart: Stored Data 19"/>
          <p:cNvSpPr>
            <a:spLocks noChangeArrowheads="1"/>
          </p:cNvSpPr>
          <p:nvPr>
            <p:custDataLst>
              <p:tags r:id="rId7"/>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CA" sz="1200" dirty="0">
                <a:latin typeface="Arial" pitchFamily="34" charset="0"/>
                <a:cs typeface="Arial" pitchFamily="34" charset="0"/>
              </a:rPr>
              <a:t>Web access compatible with both legacy and current versions of Internet Explorer, Firefox, Chrome, and Safari.</a:t>
            </a:r>
          </a:p>
        </p:txBody>
      </p:sp>
      <p:sp>
        <p:nvSpPr>
          <p:cNvPr id="17" name="Rectangle 16"/>
          <p:cNvSpPr>
            <a:spLocks noChangeArrowheads="1"/>
          </p:cNvSpPr>
          <p:nvPr>
            <p:custDataLst>
              <p:tags r:id="rId8"/>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Browser Support</a:t>
            </a:r>
            <a:endParaRPr lang="en-US" sz="1400" dirty="0">
              <a:latin typeface="Arial" pitchFamily="34" charset="0"/>
              <a:cs typeface="Arial" pitchFamily="34" charset="0"/>
            </a:endParaRPr>
          </a:p>
        </p:txBody>
      </p:sp>
      <p:sp>
        <p:nvSpPr>
          <p:cNvPr id="18" name="Flowchart: Stored Data 21"/>
          <p:cNvSpPr>
            <a:spLocks noChangeArrowheads="1"/>
          </p:cNvSpPr>
          <p:nvPr>
            <p:custDataLst>
              <p:tags r:id="rId9"/>
            </p:custDataLst>
          </p:nvPr>
        </p:nvSpPr>
        <p:spPr bwMode="auto">
          <a:xfrm flipH="1">
            <a:off x="1828800" y="4206240"/>
            <a:ext cx="3474720" cy="502920"/>
          </a:xfrm>
          <a:prstGeom prst="rect">
            <a:avLst/>
          </a:prstGeom>
          <a:solidFill>
            <a:schemeClr val="bg2">
              <a:lumMod val="85000"/>
            </a:schemeClr>
          </a:solidFill>
          <a:ln w="6350">
            <a:noFill/>
            <a:miter lim="800000"/>
            <a:headEnd/>
            <a:tailEnd/>
          </a:ln>
          <a:effectLst/>
        </p:spPr>
        <p:txBody>
          <a:bodyPr anchor="ctr"/>
          <a:lstStyle/>
          <a:p>
            <a:pPr algn="l"/>
            <a:r>
              <a:rPr lang="en-CA" sz="1200" dirty="0">
                <a:latin typeface="Arial" pitchFamily="34" charset="0"/>
                <a:cs typeface="Arial" pitchFamily="34" charset="0"/>
              </a:rPr>
              <a:t>Rich interface with logical presentation of data through a variety of visualizations.</a:t>
            </a:r>
          </a:p>
        </p:txBody>
      </p:sp>
      <p:sp>
        <p:nvSpPr>
          <p:cNvPr id="19" name="Rectangle 18"/>
          <p:cNvSpPr>
            <a:spLocks noChangeArrowheads="1"/>
          </p:cNvSpPr>
          <p:nvPr>
            <p:custDataLst>
              <p:tags r:id="rId10"/>
            </p:custDataLst>
          </p:nvPr>
        </p:nvSpPr>
        <p:spPr bwMode="auto">
          <a:xfrm flipH="1">
            <a:off x="320040" y="420624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Visualization</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11"/>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12"/>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3" name="Rounded Rectangle 22"/>
          <p:cNvSpPr/>
          <p:nvPr>
            <p:custDataLst>
              <p:tags r:id="rId13"/>
            </p:custDataLst>
          </p:nvPr>
        </p:nvSpPr>
        <p:spPr>
          <a:xfrm rot="10800000">
            <a:off x="5486400" y="43434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grpSp>
        <p:nvGrpSpPr>
          <p:cNvPr id="22" name="Group 21"/>
          <p:cNvGrpSpPr/>
          <p:nvPr/>
        </p:nvGrpSpPr>
        <p:grpSpPr>
          <a:xfrm>
            <a:off x="0" y="6422955"/>
            <a:ext cx="9144000" cy="437555"/>
            <a:chOff x="0" y="6422955"/>
            <a:chExt cx="9144000" cy="437555"/>
          </a:xfrm>
        </p:grpSpPr>
        <p:pic>
          <p:nvPicPr>
            <p:cNvPr id="26" name="Picture 3">
              <a:hlinkClick r:id="rId17"/>
            </p:cNvPr>
            <p:cNvPicPr>
              <a:picLocks noChangeAspect="1" noChangeArrowheads="1"/>
            </p:cNvPicPr>
            <p:nvPr/>
          </p:nvPicPr>
          <p:blipFill>
            <a:blip r:embed="rId18" cstate="print"/>
            <a:srcRect/>
            <a:stretch>
              <a:fillRect/>
            </a:stretch>
          </p:blipFill>
          <p:spPr bwMode="auto">
            <a:xfrm>
              <a:off x="0" y="6422955"/>
              <a:ext cx="9144000" cy="437555"/>
            </a:xfrm>
            <a:prstGeom prst="rect">
              <a:avLst/>
            </a:prstGeom>
            <a:noFill/>
            <a:ln w="9525">
              <a:noFill/>
              <a:miter lim="800000"/>
              <a:headEnd/>
              <a:tailEnd/>
            </a:ln>
          </p:spPr>
        </p:pic>
        <p:pic>
          <p:nvPicPr>
            <p:cNvPr id="27" name="Picture 26" descr="itrg-logo.png"/>
            <p:cNvPicPr>
              <a:picLocks noChangeAspect="1"/>
            </p:cNvPicPr>
            <p:nvPr/>
          </p:nvPicPr>
          <p:blipFill>
            <a:blip r:embed="rId1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200483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sp>
        <p:nvSpPr>
          <p:cNvPr id="7" name="Flowchart: Stored Data 21"/>
          <p:cNvSpPr>
            <a:spLocks noChangeArrowheads="1"/>
          </p:cNvSpPr>
          <p:nvPr>
            <p:custDataLst>
              <p:tags r:id="rId1"/>
            </p:custDataLst>
          </p:nvPr>
        </p:nvSpPr>
        <p:spPr bwMode="auto">
          <a:xfrm flipH="1">
            <a:off x="5348607" y="3017520"/>
            <a:ext cx="3474720" cy="45720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Tool can be deployed on-premise or on the cloud.</a:t>
            </a:r>
          </a:p>
        </p:txBody>
      </p:sp>
      <p:sp>
        <p:nvSpPr>
          <p:cNvPr id="8" name="Rectangle 7"/>
          <p:cNvSpPr>
            <a:spLocks noChangeArrowheads="1"/>
          </p:cNvSpPr>
          <p:nvPr>
            <p:custDataLst>
              <p:tags r:id="rId2"/>
            </p:custDataLst>
          </p:nvPr>
        </p:nvSpPr>
        <p:spPr bwMode="auto">
          <a:xfrm flipH="1">
            <a:off x="3839847" y="3017520"/>
            <a:ext cx="1463040" cy="45720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Deployment Options</a:t>
            </a:r>
            <a:endParaRPr lang="en-US" sz="1400" dirty="0">
              <a:latin typeface="Arial" pitchFamily="34" charset="0"/>
              <a:cs typeface="Arial" pitchFamily="34" charset="0"/>
            </a:endParaRPr>
          </a:p>
        </p:txBody>
      </p:sp>
      <p:sp>
        <p:nvSpPr>
          <p:cNvPr id="9" name="Flowchart: Stored Data 21"/>
          <p:cNvSpPr>
            <a:spLocks noChangeArrowheads="1"/>
          </p:cNvSpPr>
          <p:nvPr>
            <p:custDataLst>
              <p:tags r:id="rId3"/>
            </p:custDataLst>
          </p:nvPr>
        </p:nvSpPr>
        <p:spPr bwMode="auto">
          <a:xfrm flipH="1">
            <a:off x="5348607" y="3520440"/>
            <a:ext cx="3474720" cy="45720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Reports and dashboards can be embedded </a:t>
            </a:r>
            <a:r>
              <a:rPr lang="en-US" sz="1200" dirty="0">
                <a:latin typeface="Arial" pitchFamily="34" charset="0"/>
                <a:cs typeface="Arial" pitchFamily="34" charset="0"/>
              </a:rPr>
              <a:t>i</a:t>
            </a:r>
            <a:r>
              <a:rPr lang="en-US" sz="1200" dirty="0" smtClean="0">
                <a:latin typeface="Arial" pitchFamily="34" charset="0"/>
                <a:cs typeface="Arial" pitchFamily="34" charset="0"/>
              </a:rPr>
              <a:t>n third-party websites and portals.</a:t>
            </a:r>
          </a:p>
        </p:txBody>
      </p:sp>
      <p:sp>
        <p:nvSpPr>
          <p:cNvPr id="10" name="Rectangle 9"/>
          <p:cNvSpPr>
            <a:spLocks noChangeArrowheads="1"/>
          </p:cNvSpPr>
          <p:nvPr>
            <p:custDataLst>
              <p:tags r:id="rId4"/>
            </p:custDataLst>
          </p:nvPr>
        </p:nvSpPr>
        <p:spPr bwMode="auto">
          <a:xfrm flipH="1">
            <a:off x="3839847" y="3520440"/>
            <a:ext cx="1463040" cy="45720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Embeddability</a:t>
            </a:r>
            <a:endParaRPr lang="en-US" sz="1400" dirty="0">
              <a:latin typeface="Arial" pitchFamily="34" charset="0"/>
              <a:cs typeface="Arial" pitchFamily="34" charset="0"/>
            </a:endParaRPr>
          </a:p>
        </p:txBody>
      </p:sp>
      <p:sp>
        <p:nvSpPr>
          <p:cNvPr id="11" name="Flowchart: Stored Data 20"/>
          <p:cNvSpPr>
            <a:spLocks noChangeArrowheads="1"/>
          </p:cNvSpPr>
          <p:nvPr>
            <p:custDataLst>
              <p:tags r:id="rId5"/>
            </p:custDataLst>
          </p:nvPr>
        </p:nvSpPr>
        <p:spPr bwMode="auto">
          <a:xfrm flipH="1">
            <a:off x="5348607" y="2514600"/>
            <a:ext cx="3474720" cy="457200"/>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Tool </a:t>
            </a:r>
            <a:r>
              <a:rPr lang="en-CA" sz="1200" dirty="0" smtClean="0">
                <a:latin typeface="Arial" pitchFamily="34" charset="0"/>
                <a:cs typeface="Arial" pitchFamily="34" charset="0"/>
              </a:rPr>
              <a:t>that </a:t>
            </a:r>
            <a:r>
              <a:rPr lang="en-CA" sz="1200" dirty="0">
                <a:latin typeface="Arial" pitchFamily="34" charset="0"/>
                <a:cs typeface="Arial" pitchFamily="34" charset="0"/>
              </a:rPr>
              <a:t>connects to big data sources including Hadoop.</a:t>
            </a:r>
          </a:p>
        </p:txBody>
      </p:sp>
      <p:sp>
        <p:nvSpPr>
          <p:cNvPr id="12" name="Rectangle 11"/>
          <p:cNvSpPr>
            <a:spLocks noChangeArrowheads="1"/>
          </p:cNvSpPr>
          <p:nvPr>
            <p:custDataLst>
              <p:tags r:id="rId6"/>
            </p:custDataLst>
          </p:nvPr>
        </p:nvSpPr>
        <p:spPr bwMode="auto">
          <a:xfrm flipH="1">
            <a:off x="3839847" y="2514600"/>
            <a:ext cx="1463040" cy="45720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Connects to Big Data Sources</a:t>
            </a:r>
            <a:endParaRPr lang="en-US" sz="1400" dirty="0">
              <a:latin typeface="Arial" pitchFamily="34" charset="0"/>
              <a:cs typeface="Arial" pitchFamily="34" charset="0"/>
            </a:endParaRPr>
          </a:p>
        </p:txBody>
      </p:sp>
      <p:sp>
        <p:nvSpPr>
          <p:cNvPr id="13" name="Flowchart: Stored Data 19"/>
          <p:cNvSpPr>
            <a:spLocks noChangeArrowheads="1"/>
          </p:cNvSpPr>
          <p:nvPr>
            <p:custDataLst>
              <p:tags r:id="rId7"/>
            </p:custDataLst>
          </p:nvPr>
        </p:nvSpPr>
        <p:spPr bwMode="auto">
          <a:xfrm flipH="1">
            <a:off x="5348607" y="2011362"/>
            <a:ext cx="3474720" cy="457200"/>
          </a:xfrm>
          <a:prstGeom prst="rect">
            <a:avLst/>
          </a:prstGeom>
          <a:solidFill>
            <a:schemeClr val="bg2">
              <a:lumMod val="85000"/>
            </a:schemeClr>
          </a:solidFill>
          <a:ln w="6350">
            <a:noFill/>
            <a:miter lim="800000"/>
            <a:headEnd/>
            <a:tailEnd/>
          </a:ln>
        </p:spPr>
        <p:txBody>
          <a:bodyPr anchor="ctr"/>
          <a:lstStyle/>
          <a:p>
            <a:pPr algn="l"/>
            <a:r>
              <a:rPr lang="en-CA" sz="1200" dirty="0">
                <a:latin typeface="Arial" pitchFamily="34" charset="0"/>
                <a:cs typeface="Arial" pitchFamily="34" charset="0"/>
              </a:rPr>
              <a:t>Ability to add comments, annotations, or start a discussion thread on reports and dashboards.</a:t>
            </a:r>
          </a:p>
        </p:txBody>
      </p:sp>
      <p:sp>
        <p:nvSpPr>
          <p:cNvPr id="14" name="Rectangle 13"/>
          <p:cNvSpPr>
            <a:spLocks noChangeArrowheads="1"/>
          </p:cNvSpPr>
          <p:nvPr>
            <p:custDataLst>
              <p:tags r:id="rId8"/>
            </p:custDataLst>
          </p:nvPr>
        </p:nvSpPr>
        <p:spPr bwMode="auto">
          <a:xfrm flipH="1">
            <a:off x="3839847" y="2011997"/>
            <a:ext cx="1463040" cy="45720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Collaboration</a:t>
            </a:r>
            <a:endParaRPr lang="en-US" sz="1400" dirty="0">
              <a:latin typeface="Arial" pitchFamily="34" charset="0"/>
              <a:cs typeface="Arial" pitchFamily="34" charset="0"/>
            </a:endParaRPr>
          </a:p>
        </p:txBody>
      </p:sp>
      <p:sp>
        <p:nvSpPr>
          <p:cNvPr id="16" name="Flowchart: Stored Data 21"/>
          <p:cNvSpPr>
            <a:spLocks noChangeArrowheads="1"/>
          </p:cNvSpPr>
          <p:nvPr>
            <p:custDataLst>
              <p:tags r:id="rId9"/>
            </p:custDataLst>
          </p:nvPr>
        </p:nvSpPr>
        <p:spPr bwMode="auto">
          <a:xfrm flipH="1">
            <a:off x="5349240" y="4023360"/>
            <a:ext cx="3474720" cy="457200"/>
          </a:xfrm>
          <a:prstGeom prst="rect">
            <a:avLst/>
          </a:prstGeom>
          <a:solidFill>
            <a:schemeClr val="bg2">
              <a:lumMod val="85000"/>
            </a:schemeClr>
          </a:solidFill>
          <a:ln w="6350">
            <a:noFill/>
            <a:miter lim="800000"/>
            <a:headEnd/>
            <a:tailEnd/>
          </a:ln>
          <a:effectLst/>
        </p:spPr>
        <p:txBody>
          <a:bodyPr anchor="ctr"/>
          <a:lstStyle/>
          <a:p>
            <a:pPr algn="l"/>
            <a:r>
              <a:rPr lang="en-CA" sz="1200" dirty="0" smtClean="0">
                <a:latin typeface="Arial" pitchFamily="34" charset="0"/>
                <a:cs typeface="Arial" pitchFamily="34" charset="0"/>
              </a:rPr>
              <a:t>Tool combines business analytics </a:t>
            </a:r>
            <a:r>
              <a:rPr lang="en-CA" sz="1200" dirty="0">
                <a:latin typeface="Arial" pitchFamily="34" charset="0"/>
                <a:cs typeface="Arial" pitchFamily="34" charset="0"/>
              </a:rPr>
              <a:t>and geography to provide </a:t>
            </a:r>
            <a:r>
              <a:rPr lang="en-CA" sz="1200" dirty="0" smtClean="0">
                <a:latin typeface="Arial" pitchFamily="34" charset="0"/>
                <a:cs typeface="Arial" pitchFamily="34" charset="0"/>
              </a:rPr>
              <a:t>mapping visualization.</a:t>
            </a:r>
            <a:endParaRPr lang="en-US" sz="1200" dirty="0" smtClean="0">
              <a:latin typeface="Arial" pitchFamily="34" charset="0"/>
              <a:cs typeface="Arial" pitchFamily="34" charset="0"/>
            </a:endParaRPr>
          </a:p>
        </p:txBody>
      </p:sp>
      <p:sp>
        <p:nvSpPr>
          <p:cNvPr id="17" name="Rectangle 16"/>
          <p:cNvSpPr>
            <a:spLocks noChangeArrowheads="1"/>
          </p:cNvSpPr>
          <p:nvPr>
            <p:custDataLst>
              <p:tags r:id="rId10"/>
            </p:custDataLst>
          </p:nvPr>
        </p:nvSpPr>
        <p:spPr bwMode="auto">
          <a:xfrm flipH="1">
            <a:off x="3840480" y="4023360"/>
            <a:ext cx="1463040" cy="45720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Location Analytics</a:t>
            </a:r>
            <a:endParaRPr lang="en-US" sz="1400" dirty="0">
              <a:latin typeface="Arial" pitchFamily="34" charset="0"/>
              <a:cs typeface="Arial" pitchFamily="34" charset="0"/>
            </a:endParaRPr>
          </a:p>
        </p:txBody>
      </p:sp>
      <p:sp>
        <p:nvSpPr>
          <p:cNvPr id="18" name="Flowchart: Stored Data 21"/>
          <p:cNvSpPr>
            <a:spLocks noChangeArrowheads="1"/>
          </p:cNvSpPr>
          <p:nvPr>
            <p:custDataLst>
              <p:tags r:id="rId11"/>
            </p:custDataLst>
          </p:nvPr>
        </p:nvSpPr>
        <p:spPr bwMode="auto">
          <a:xfrm flipH="1">
            <a:off x="5349240" y="4526280"/>
            <a:ext cx="3474720" cy="457200"/>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Information is accessible on mobile devices, through a native </a:t>
            </a:r>
            <a:r>
              <a:rPr lang="en-CA" sz="1200" dirty="0" smtClean="0">
                <a:latin typeface="Arial" pitchFamily="34" charset="0"/>
                <a:cs typeface="Arial" pitchFamily="34" charset="0"/>
              </a:rPr>
              <a:t>app </a:t>
            </a:r>
            <a:r>
              <a:rPr lang="en-CA" sz="1200" dirty="0">
                <a:latin typeface="Arial" pitchFamily="34" charset="0"/>
                <a:cs typeface="Arial" pitchFamily="34" charset="0"/>
              </a:rPr>
              <a:t>and mobile browser.</a:t>
            </a:r>
          </a:p>
        </p:txBody>
      </p:sp>
      <p:sp>
        <p:nvSpPr>
          <p:cNvPr id="19" name="Rectangle 18"/>
          <p:cNvSpPr>
            <a:spLocks noChangeArrowheads="1"/>
          </p:cNvSpPr>
          <p:nvPr>
            <p:custDataLst>
              <p:tags r:id="rId12"/>
            </p:custDataLst>
          </p:nvPr>
        </p:nvSpPr>
        <p:spPr bwMode="auto">
          <a:xfrm flipH="1">
            <a:off x="3840480" y="4526280"/>
            <a:ext cx="1463040" cy="45720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Mobile</a:t>
            </a:r>
            <a:endParaRPr lang="en-US" sz="1400" dirty="0">
              <a:latin typeface="Arial" pitchFamily="34" charset="0"/>
              <a:cs typeface="Arial" pitchFamily="34" charset="0"/>
            </a:endParaRPr>
          </a:p>
        </p:txBody>
      </p:sp>
      <p:sp>
        <p:nvSpPr>
          <p:cNvPr id="20" name="Flowchart: Stored Data 21"/>
          <p:cNvSpPr>
            <a:spLocks noChangeArrowheads="1"/>
          </p:cNvSpPr>
          <p:nvPr>
            <p:custDataLst>
              <p:tags r:id="rId13"/>
            </p:custDataLst>
          </p:nvPr>
        </p:nvSpPr>
        <p:spPr bwMode="auto">
          <a:xfrm flipH="1">
            <a:off x="5349240" y="5029200"/>
            <a:ext cx="3474720" cy="457200"/>
          </a:xfrm>
          <a:prstGeom prst="rect">
            <a:avLst/>
          </a:prstGeom>
          <a:solidFill>
            <a:schemeClr val="bg2">
              <a:lumMod val="85000"/>
            </a:schemeClr>
          </a:solidFill>
          <a:ln w="6350">
            <a:noFill/>
            <a:miter lim="800000"/>
            <a:headEnd/>
            <a:tailEnd/>
          </a:ln>
          <a:effectLst/>
        </p:spPr>
        <p:txBody>
          <a:bodyPr anchor="ctr"/>
          <a:lstStyle/>
          <a:p>
            <a:pPr algn="l"/>
            <a:r>
              <a:rPr lang="en-CA" sz="1200" dirty="0">
                <a:latin typeface="Arial" pitchFamily="34" charset="0"/>
                <a:cs typeface="Arial" pitchFamily="34" charset="0"/>
              </a:rPr>
              <a:t>Data mining, regression analytics, customizable </a:t>
            </a:r>
            <a:r>
              <a:rPr lang="en-CA" sz="1200" dirty="0" smtClean="0">
                <a:latin typeface="Arial" pitchFamily="34" charset="0"/>
                <a:cs typeface="Arial" pitchFamily="34" charset="0"/>
              </a:rPr>
              <a:t>“what if” scenarios</a:t>
            </a:r>
            <a:r>
              <a:rPr lang="en-CA" sz="1200" dirty="0">
                <a:latin typeface="Arial" pitchFamily="34" charset="0"/>
                <a:cs typeface="Arial" pitchFamily="34" charset="0"/>
              </a:rPr>
              <a:t>.</a:t>
            </a:r>
          </a:p>
        </p:txBody>
      </p:sp>
      <p:sp>
        <p:nvSpPr>
          <p:cNvPr id="21" name="Rectangle 20"/>
          <p:cNvSpPr>
            <a:spLocks noChangeArrowheads="1"/>
          </p:cNvSpPr>
          <p:nvPr>
            <p:custDataLst>
              <p:tags r:id="rId14"/>
            </p:custDataLst>
          </p:nvPr>
        </p:nvSpPr>
        <p:spPr bwMode="auto">
          <a:xfrm flipH="1">
            <a:off x="3840480" y="5029200"/>
            <a:ext cx="1463040" cy="45720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Predictive Analytics</a:t>
            </a:r>
            <a:endParaRPr lang="en-US" sz="1400" dirty="0">
              <a:latin typeface="Arial" pitchFamily="34" charset="0"/>
              <a:cs typeface="Arial" pitchFamily="34" charset="0"/>
            </a:endParaRPr>
          </a:p>
        </p:txBody>
      </p:sp>
      <p:sp>
        <p:nvSpPr>
          <p:cNvPr id="22" name="Flowchart: Stored Data 21"/>
          <p:cNvSpPr>
            <a:spLocks noChangeArrowheads="1"/>
          </p:cNvSpPr>
          <p:nvPr>
            <p:custDataLst>
              <p:tags r:id="rId15"/>
            </p:custDataLst>
          </p:nvPr>
        </p:nvSpPr>
        <p:spPr bwMode="auto">
          <a:xfrm flipH="1">
            <a:off x="5349240" y="5532120"/>
            <a:ext cx="3474720" cy="457200"/>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Data is extracted from social media platforms and transferred to the BI tool. </a:t>
            </a:r>
          </a:p>
        </p:txBody>
      </p:sp>
      <p:sp>
        <p:nvSpPr>
          <p:cNvPr id="23" name="Rectangle 22"/>
          <p:cNvSpPr>
            <a:spLocks noChangeArrowheads="1"/>
          </p:cNvSpPr>
          <p:nvPr>
            <p:custDataLst>
              <p:tags r:id="rId16"/>
            </p:custDataLst>
          </p:nvPr>
        </p:nvSpPr>
        <p:spPr bwMode="auto">
          <a:xfrm flipH="1">
            <a:off x="3840480" y="5532120"/>
            <a:ext cx="1463040" cy="45720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Social Media Analytics</a:t>
            </a:r>
            <a:endParaRPr lang="en-US" sz="1400" dirty="0">
              <a:latin typeface="Arial" pitchFamily="34" charset="0"/>
              <a:cs typeface="Arial" pitchFamily="34" charset="0"/>
            </a:endParaRPr>
          </a:p>
        </p:txBody>
      </p:sp>
      <p:sp>
        <p:nvSpPr>
          <p:cNvPr id="30" name="Flowchart: Stored Data 19"/>
          <p:cNvSpPr>
            <a:spLocks noChangeArrowheads="1"/>
          </p:cNvSpPr>
          <p:nvPr>
            <p:custDataLst>
              <p:tags r:id="rId17"/>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18"/>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19"/>
            </p:custDataLst>
          </p:nvPr>
        </p:nvSpPr>
        <p:spPr>
          <a:xfrm rot="10800000">
            <a:off x="320040" y="562356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sp>
        <p:nvSpPr>
          <p:cNvPr id="26" name="Rounded Rectangle 25"/>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Advanced Features</a:t>
            </a:r>
            <a:endParaRPr lang="en-CA" b="1" i="1" dirty="0">
              <a:solidFill>
                <a:srgbClr val="333333"/>
              </a:solidFill>
            </a:endParaRPr>
          </a:p>
        </p:txBody>
      </p:sp>
      <p:sp>
        <p:nvSpPr>
          <p:cNvPr id="27" name="Rounded Rectangle 26"/>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Scoring Methodology</a:t>
            </a:r>
            <a:endParaRPr lang="en-CA" b="1" i="1" dirty="0">
              <a:solidFill>
                <a:srgbClr val="333333"/>
              </a:solidFill>
            </a:endParaRPr>
          </a:p>
        </p:txBody>
      </p:sp>
      <p:sp>
        <p:nvSpPr>
          <p:cNvPr id="29" name="TextBox 28"/>
          <p:cNvSpPr txBox="1"/>
          <p:nvPr>
            <p:custDataLst>
              <p:tags r:id="rId20"/>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grpSp>
        <p:nvGrpSpPr>
          <p:cNvPr id="28" name="Group 27"/>
          <p:cNvGrpSpPr/>
          <p:nvPr/>
        </p:nvGrpSpPr>
        <p:grpSpPr>
          <a:xfrm>
            <a:off x="0" y="6422955"/>
            <a:ext cx="9144000" cy="437555"/>
            <a:chOff x="0" y="6422955"/>
            <a:chExt cx="9144000" cy="437555"/>
          </a:xfrm>
        </p:grpSpPr>
        <p:pic>
          <p:nvPicPr>
            <p:cNvPr id="33" name="Picture 3">
              <a:hlinkClick r:id="rId23"/>
            </p:cNvPr>
            <p:cNvPicPr>
              <a:picLocks noChangeAspect="1" noChangeArrowheads="1"/>
            </p:cNvPicPr>
            <p:nvPr/>
          </p:nvPicPr>
          <p:blipFill>
            <a:blip r:embed="rId24" cstate="print"/>
            <a:srcRect/>
            <a:stretch>
              <a:fillRect/>
            </a:stretch>
          </p:blipFill>
          <p:spPr bwMode="auto">
            <a:xfrm>
              <a:off x="0" y="6422955"/>
              <a:ext cx="9144000" cy="437555"/>
            </a:xfrm>
            <a:prstGeom prst="rect">
              <a:avLst/>
            </a:prstGeom>
            <a:noFill/>
            <a:ln w="9525">
              <a:noFill/>
              <a:miter lim="800000"/>
              <a:headEnd/>
              <a:tailEnd/>
            </a:ln>
          </p:spPr>
        </p:pic>
        <p:pic>
          <p:nvPicPr>
            <p:cNvPr id="34" name="Picture 33" descr="itrg-logo.png"/>
            <p:cNvPicPr>
              <a:picLocks noChangeAspect="1"/>
            </p:cNvPicPr>
            <p:nvPr/>
          </p:nvPicPr>
          <p:blipFill>
            <a:blip r:embed="rId2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401307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1323"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custDataLst>
              <p:tags r:id="rId3"/>
            </p:custDataLst>
          </p:nvPr>
        </p:nvSpPr>
        <p:spPr/>
        <p:txBody>
          <a:bodyPr/>
          <a:lstStyle/>
          <a:p>
            <a:r>
              <a:rPr lang="en-US" dirty="0" smtClean="0"/>
              <a:t>Appendix</a:t>
            </a:r>
            <a:endParaRPr lang="en-US" dirty="0"/>
          </a:p>
        </p:txBody>
      </p:sp>
      <p:sp>
        <p:nvSpPr>
          <p:cNvPr id="3" name="Text Placeholder 2"/>
          <p:cNvSpPr txBox="1">
            <a:spLocks/>
          </p:cNvSpPr>
          <p:nvPr>
            <p:custDataLst>
              <p:tags r:id="rId4"/>
            </p:custDataLst>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Product Pricing Scenario</a:t>
            </a:r>
          </a:p>
        </p:txBody>
      </p:sp>
      <p:grpSp>
        <p:nvGrpSpPr>
          <p:cNvPr id="5" name="Group 4"/>
          <p:cNvGrpSpPr/>
          <p:nvPr/>
        </p:nvGrpSpPr>
        <p:grpSpPr>
          <a:xfrm>
            <a:off x="0" y="6422955"/>
            <a:ext cx="9144000" cy="437555"/>
            <a:chOff x="0" y="6422955"/>
            <a:chExt cx="9144000" cy="437555"/>
          </a:xfrm>
        </p:grpSpPr>
        <p:pic>
          <p:nvPicPr>
            <p:cNvPr id="6" name="Picture 3">
              <a:hlinkClick r:id="rId9"/>
            </p:cNvPr>
            <p:cNvPicPr>
              <a:picLocks noChangeAspect="1" noChangeArrowheads="1"/>
            </p:cNvPicPr>
            <p:nvPr/>
          </p:nvPicPr>
          <p:blipFill>
            <a:blip r:embed="rId10" cstate="print"/>
            <a:srcRect/>
            <a:stretch>
              <a:fillRect/>
            </a:stretch>
          </p:blipFill>
          <p:spPr bwMode="auto">
            <a:xfrm>
              <a:off x="0" y="6422955"/>
              <a:ext cx="9144000" cy="437555"/>
            </a:xfrm>
            <a:prstGeom prst="rect">
              <a:avLst/>
            </a:prstGeom>
            <a:noFill/>
            <a:ln w="9525">
              <a:noFill/>
              <a:miter lim="800000"/>
              <a:headEnd/>
              <a:tailEnd/>
            </a:ln>
          </p:spPr>
        </p:pic>
        <p:pic>
          <p:nvPicPr>
            <p:cNvPr id="8" name="Picture 7" descr="itrg-logo.png"/>
            <p:cNvPicPr>
              <a:picLocks noChangeAspect="1"/>
            </p:cNvPicPr>
            <p:nvPr/>
          </p:nvPicPr>
          <p:blipFill>
            <a:blip r:embed="rId11"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856466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2" val="2bf4da6d173f7982cc106c9d3a6696d88b36e1b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aXxYIUrSvE2ADqaQygT1a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zgEApi8B0OOo76kR7zzk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2527</Words>
  <Application>Microsoft Office PowerPoint</Application>
  <PresentationFormat>On-screen Show (4:3)</PresentationFormat>
  <Paragraphs>202</Paragraphs>
  <Slides>12</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Wingdings</vt:lpstr>
      <vt:lpstr>Calibri</vt:lpstr>
      <vt:lpstr>Arial</vt:lpstr>
      <vt:lpstr>Helvetica</vt:lpstr>
      <vt:lpstr>Georgia</vt:lpstr>
      <vt:lpstr>Courier New</vt:lpstr>
      <vt:lpstr>Office Theme</vt:lpstr>
      <vt:lpstr>think-cell Slide</vt:lpstr>
      <vt:lpstr>PowerPoint Presentation</vt:lpstr>
      <vt:lpstr>Introduction</vt:lpstr>
      <vt:lpstr>Guided Implementation points in the Mid-Market BI Vendor Landscape</vt:lpstr>
      <vt:lpstr>Market Overview</vt:lpstr>
      <vt:lpstr>BI vendor selection / knock-out criteria: market share, mind share, and platform coverage</vt:lpstr>
      <vt:lpstr>BI criteria &amp; weighting factors</vt:lpstr>
      <vt:lpstr>Table Stakes represent the minimum standard; without these, a product doesn’t even get reviewed</vt:lpstr>
      <vt:lpstr>Advanced Features are the capabilities that allow for granular market differentiation</vt:lpstr>
      <vt:lpstr>Appendix</vt:lpstr>
      <vt:lpstr>Vendor Landscape Methodology: Overview</vt:lpstr>
      <vt:lpstr>Vendor Landscape Methodology: Vendor/Product Selection &amp; Information Gathering</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2014-02-19T15:09:56Z</dcterms:created>
  <dcterms:modified xsi:type="dcterms:W3CDTF">2014-02-19T15:14:12Z</dcterms:modified>
  <cp:contentStatus/>
</cp:coreProperties>
</file>