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7.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383" r:id="rId4"/>
    <p:sldId id="361" r:id="rId5"/>
    <p:sldId id="374" r:id="rId6"/>
    <p:sldId id="366" r:id="rId7"/>
    <p:sldId id="368" r:id="rId8"/>
    <p:sldId id="425" r:id="rId9"/>
    <p:sldId id="362" r:id="rId10"/>
    <p:sldId id="472" r:id="rId11"/>
    <p:sldId id="473" r:id="rId12"/>
    <p:sldId id="474"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173">
          <p15:clr>
            <a:srgbClr val="A4A3A4"/>
          </p15:clr>
        </p15:guide>
        <p15:guide id="3" orient="horz" pos="432">
          <p15:clr>
            <a:srgbClr val="A4A3A4"/>
          </p15:clr>
        </p15:guide>
        <p15:guide id="4" orient="horz" pos="1958">
          <p15:clr>
            <a:srgbClr val="A4A3A4"/>
          </p15:clr>
        </p15:guide>
        <p15:guide id="5" orient="horz" pos="4291">
          <p15:clr>
            <a:srgbClr val="A4A3A4"/>
          </p15:clr>
        </p15:guide>
        <p15:guide id="6" orient="horz" pos="2995">
          <p15:clr>
            <a:srgbClr val="A4A3A4"/>
          </p15:clr>
        </p15:guide>
        <p15:guide id="7" orient="horz" pos="691">
          <p15:clr>
            <a:srgbClr val="A4A3A4"/>
          </p15:clr>
        </p15:guide>
        <p15:guide id="8" orient="horz" pos="2477">
          <p15:clr>
            <a:srgbClr val="A4A3A4"/>
          </p15:clr>
        </p15:guide>
        <p15:guide id="9" orient="horz" pos="3542">
          <p15:clr>
            <a:srgbClr val="A4A3A4"/>
          </p15:clr>
        </p15:guide>
        <p15:guide id="10" pos="230">
          <p15:clr>
            <a:srgbClr val="A4A3A4"/>
          </p15:clr>
        </p15:guide>
        <p15:guide id="11" pos="979">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6" pos="691">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150"/>
    <a:srgbClr val="7FAC85"/>
    <a:srgbClr val="902E2E"/>
    <a:srgbClr val="243F54"/>
    <a:srgbClr val="FFCC00"/>
    <a:srgbClr val="D17D08"/>
    <a:srgbClr val="C77709"/>
    <a:srgbClr val="CECECE"/>
    <a:srgbClr val="998F57"/>
    <a:srgbClr val="7B7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70" autoAdjust="0"/>
    <p:restoredTop sz="87346" autoAdjust="0"/>
  </p:normalViewPr>
  <p:slideViewPr>
    <p:cSldViewPr snapToObjects="1">
      <p:cViewPr>
        <p:scale>
          <a:sx n="100" d="100"/>
          <a:sy n="100" d="100"/>
        </p:scale>
        <p:origin x="2694" y="564"/>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8E-2"/>
          <c:w val="0.61699301348801228"/>
          <c:h val="0.81930901339076112"/>
        </c:manualLayout>
      </c:layout>
      <c:doughnutChart>
        <c:varyColors val="1"/>
        <c:ser>
          <c:idx val="0"/>
          <c:order val="0"/>
          <c:tx>
            <c:strRef>
              <c:f>Sheet1!$B$1</c:f>
              <c:strCache>
                <c:ptCount val="1"/>
                <c:pt idx="0">
                  <c:v>Column1</c:v>
                </c:pt>
              </c:strCache>
            </c:strRef>
          </c:tx>
          <c:dPt>
            <c:idx val="0"/>
            <c:bubble3D val="0"/>
            <c:spPr>
              <a:solidFill>
                <a:srgbClr val="243F54">
                  <a:lumMod val="40000"/>
                  <a:lumOff val="60000"/>
                </a:srgbClr>
              </a:solidFill>
            </c:spPr>
          </c:dPt>
          <c:dPt>
            <c:idx val="1"/>
            <c:bubble3D val="0"/>
            <c:spPr>
              <a:solidFill>
                <a:srgbClr val="243F54">
                  <a:lumMod val="20000"/>
                  <a:lumOff val="80000"/>
                </a:srgbClr>
              </a:solidFill>
            </c:spPr>
          </c:dPt>
          <c:dPt>
            <c:idx val="2"/>
            <c:bubble3D val="0"/>
            <c:spPr>
              <a:solidFill>
                <a:srgbClr val="FFFFFF">
                  <a:lumMod val="95000"/>
                </a:srgbClr>
              </a:solidFill>
            </c:spPr>
          </c:dPt>
          <c:dPt>
            <c:idx val="3"/>
            <c:bubble3D val="0"/>
            <c:spPr>
              <a:solidFill>
                <a:srgbClr val="243F54">
                  <a:lumMod val="60000"/>
                  <a:lumOff val="40000"/>
                </a:srgbClr>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0.30000000000000032</c:v>
                </c:pt>
                <c:pt idx="1">
                  <c:v>0.2</c:v>
                </c:pt>
                <c:pt idx="2">
                  <c:v>0.2</c:v>
                </c:pt>
                <c:pt idx="3">
                  <c:v>0.4</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998F57">
                  <a:lumMod val="75000"/>
                </a:srgbClr>
              </a:solidFill>
            </c:spPr>
          </c:dPt>
          <c:dPt>
            <c:idx val="1"/>
            <c:bubble3D val="0"/>
            <c:spPr>
              <a:solidFill>
                <a:srgbClr val="243F54"/>
              </a:solidFill>
            </c:spPr>
          </c:dPt>
          <c:dPt>
            <c:idx val="2"/>
            <c:bubble3D val="0"/>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Sheet1!$A$2:$A$4</c:f>
              <c:strCache>
                <c:ptCount val="2"/>
                <c:pt idx="0">
                  <c:v>Vendor</c:v>
                </c:pt>
                <c:pt idx="1">
                  <c:v>Product</c:v>
                </c:pt>
              </c:strCache>
            </c:strRef>
          </c:cat>
          <c:val>
            <c:numRef>
              <c:f>Sheet1!$B$2:$B$4</c:f>
              <c:numCache>
                <c:formatCode>0%</c:formatCode>
                <c:ptCount val="3"/>
                <c:pt idx="0">
                  <c:v>0.5</c:v>
                </c:pt>
                <c:pt idx="1">
                  <c:v>0.5</c:v>
                </c:pt>
              </c:numCache>
            </c:numRef>
          </c:val>
        </c:ser>
        <c:dLbls>
          <c:showLegendKey val="0"/>
          <c:showVal val="0"/>
          <c:showCatName val="0"/>
          <c:showSerName val="0"/>
          <c:showPercent val="0"/>
          <c:showBubbleSize val="0"/>
          <c:showLeaderLines val="1"/>
        </c:dLbls>
        <c:firstSliceAng val="9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bubble3D val="0"/>
            <c:spPr>
              <a:solidFill>
                <a:srgbClr val="998F57">
                  <a:lumMod val="60000"/>
                  <a:lumOff val="40000"/>
                </a:srgbClr>
              </a:solidFill>
            </c:spPr>
          </c:dPt>
          <c:dPt>
            <c:idx val="1"/>
            <c:bubble3D val="0"/>
            <c:spPr>
              <a:solidFill>
                <a:srgbClr val="998F57">
                  <a:lumMod val="40000"/>
                  <a:lumOff val="60000"/>
                </a:srgbClr>
              </a:solidFill>
            </c:spPr>
          </c:dPt>
          <c:dPt>
            <c:idx val="2"/>
            <c:bubble3D val="0"/>
            <c:spPr>
              <a:solidFill>
                <a:srgbClr val="998F57">
                  <a:lumMod val="20000"/>
                  <a:lumOff val="80000"/>
                </a:srgbClr>
              </a:solidFill>
            </c:spPr>
          </c:dPt>
          <c:dPt>
            <c:idx val="3"/>
            <c:bubble3D val="0"/>
            <c:spPr>
              <a:solidFill>
                <a:srgbClr val="998F57"/>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Sheet1!$A$2:$A$5</c:f>
              <c:strCache>
                <c:ptCount val="4"/>
                <c:pt idx="0">
                  <c:v>Strategy</c:v>
                </c:pt>
                <c:pt idx="1">
                  <c:v>Reach</c:v>
                </c:pt>
                <c:pt idx="2">
                  <c:v>Channel</c:v>
                </c:pt>
                <c:pt idx="3">
                  <c:v>Viability</c:v>
                </c:pt>
              </c:strCache>
            </c:strRef>
          </c:cat>
          <c:val>
            <c:numRef>
              <c:f>Sheet1!$B$2:$B$5</c:f>
              <c:numCache>
                <c:formatCode>0%</c:formatCode>
                <c:ptCount val="4"/>
                <c:pt idx="0">
                  <c:v>0.30000000000000032</c:v>
                </c:pt>
                <c:pt idx="1">
                  <c:v>0.30000000000000032</c:v>
                </c:pt>
                <c:pt idx="2">
                  <c:v>0.15000000000000024</c:v>
                </c:pt>
                <c:pt idx="3">
                  <c:v>0.25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24/04/2013</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710740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124309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656301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101973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163486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153156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323535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3507704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659016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193748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41089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43757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vendor-landscape-storyboard-multifunction-printer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it-vendor-landscape-storyboard-multifunction-printer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it-vendor-landscape-storyboard-multifunction-printer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9.png"/><Relationship Id="rId4" Type="http://schemas.openxmlformats.org/officeDocument/2006/relationships/hyperlink" Target="http://www.infotech.com/research/it-vendor-landscape-storyboard-multifunction-printer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it-vendor-landscape-storyboard-multifunction-printer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it-vendor-landscape-storyboard-multifunction-printers?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4.xml"/><Relationship Id="rId17" Type="http://schemas.openxmlformats.org/officeDocument/2006/relationships/image" Target="../media/image4.gif"/><Relationship Id="rId2" Type="http://schemas.openxmlformats.org/officeDocument/2006/relationships/tags" Target="../tags/tag2.xml"/><Relationship Id="rId16" Type="http://schemas.openxmlformats.org/officeDocument/2006/relationships/hyperlink" Target="http://www.infotech.com/research/it-vendor-landscape-storyboard-multifunction-printers?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slideLayout" Target="../slideLayouts/slideLayout3.xml"/><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6.emf"/></Relationships>
</file>

<file path=ppt/slides/_rels/slide5.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3.xml"/><Relationship Id="rId7" Type="http://schemas.openxmlformats.org/officeDocument/2006/relationships/hyperlink" Target="http://www.infotech.com/research/it-vendor-landscape-storyboard-multifunction-printers?utm_source=SS_Sample&amp;utm_medium=Collateral&amp;utm_campaign=Collateral" TargetMode="Externa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oleObject" Target="../embeddings/oleObject3.bin"/><Relationship Id="rId3" Type="http://schemas.openxmlformats.org/officeDocument/2006/relationships/tags" Target="../tags/tag13.xml"/><Relationship Id="rId21" Type="http://schemas.openxmlformats.org/officeDocument/2006/relationships/tags" Target="../tags/tag31.xml"/><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notesSlide" Target="../notesSlides/notesSlide6.xml"/><Relationship Id="rId2" Type="http://schemas.openxmlformats.org/officeDocument/2006/relationships/tags" Target="../tags/tag12.xml"/><Relationship Id="rId16" Type="http://schemas.openxmlformats.org/officeDocument/2006/relationships/tags" Target="../tags/tag26.xml"/><Relationship Id="rId20" Type="http://schemas.openxmlformats.org/officeDocument/2006/relationships/tags" Target="../tags/tag30.xml"/><Relationship Id="rId29" Type="http://schemas.openxmlformats.org/officeDocument/2006/relationships/chart" Target="../charts/chart2.xml"/><Relationship Id="rId1" Type="http://schemas.openxmlformats.org/officeDocument/2006/relationships/vmlDrawing" Target="../drawings/vmlDrawing3.vml"/><Relationship Id="rId6" Type="http://schemas.openxmlformats.org/officeDocument/2006/relationships/tags" Target="../tags/tag16.xml"/><Relationship Id="rId11" Type="http://schemas.openxmlformats.org/officeDocument/2006/relationships/tags" Target="../tags/tag21.xml"/><Relationship Id="rId24" Type="http://schemas.openxmlformats.org/officeDocument/2006/relationships/slideLayout" Target="../slideLayouts/slideLayout10.xml"/><Relationship Id="rId32" Type="http://schemas.openxmlformats.org/officeDocument/2006/relationships/image" Target="../media/image4.gif"/><Relationship Id="rId5" Type="http://schemas.openxmlformats.org/officeDocument/2006/relationships/tags" Target="../tags/tag15.xml"/><Relationship Id="rId15" Type="http://schemas.openxmlformats.org/officeDocument/2006/relationships/tags" Target="../tags/tag25.xml"/><Relationship Id="rId23" Type="http://schemas.openxmlformats.org/officeDocument/2006/relationships/tags" Target="../tags/tag33.xml"/><Relationship Id="rId28" Type="http://schemas.openxmlformats.org/officeDocument/2006/relationships/chart" Target="../charts/chart1.xml"/><Relationship Id="rId10" Type="http://schemas.openxmlformats.org/officeDocument/2006/relationships/tags" Target="../tags/tag20.xml"/><Relationship Id="rId19" Type="http://schemas.openxmlformats.org/officeDocument/2006/relationships/tags" Target="../tags/tag29.xml"/><Relationship Id="rId31" Type="http://schemas.openxmlformats.org/officeDocument/2006/relationships/hyperlink" Target="http://www.infotech.com/research/it-vendor-landscape-storyboard-multifunction-printers?utm_source=SS_Sample&amp;utm_medium=Collateral&amp;utm_campaign=Collateral" TargetMode="Externa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6.emf"/><Relationship Id="rId30" Type="http://schemas.openxmlformats.org/officeDocument/2006/relationships/chart" Target="../charts/chart3.xml"/></Relationships>
</file>

<file path=ppt/slides/_rels/slide7.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18" Type="http://schemas.openxmlformats.org/officeDocument/2006/relationships/image" Target="../media/image7.png"/><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notesSlide" Target="../notesSlides/notesSlide7.xml"/><Relationship Id="rId2" Type="http://schemas.openxmlformats.org/officeDocument/2006/relationships/tags" Target="../tags/tag35.xml"/><Relationship Id="rId16" Type="http://schemas.openxmlformats.org/officeDocument/2006/relationships/slideLayout" Target="../slideLayouts/slideLayout10.xml"/><Relationship Id="rId20" Type="http://schemas.openxmlformats.org/officeDocument/2006/relationships/image" Target="../media/image4.gif"/><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5" Type="http://schemas.openxmlformats.org/officeDocument/2006/relationships/tags" Target="../tags/tag38.xml"/><Relationship Id="rId15" Type="http://schemas.openxmlformats.org/officeDocument/2006/relationships/tags" Target="../tags/tag48.xml"/><Relationship Id="rId10" Type="http://schemas.openxmlformats.org/officeDocument/2006/relationships/tags" Target="../tags/tag43.xml"/><Relationship Id="rId19" Type="http://schemas.openxmlformats.org/officeDocument/2006/relationships/hyperlink" Target="http://www.infotech.com/research/it-vendor-landscape-storyboard-multifunction-printers?utm_source=SS_Sample&amp;utm_medium=Collateral&amp;utm_campaign=Collateral" TargetMode="Externa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s>
</file>

<file path=ppt/slides/_rels/slide8.xml.rels><?xml version="1.0" encoding="UTF-8" standalone="yes"?>
<Relationships xmlns="http://schemas.openxmlformats.org/package/2006/relationships"><Relationship Id="rId8" Type="http://schemas.openxmlformats.org/officeDocument/2006/relationships/tags" Target="../tags/tag56.xml"/><Relationship Id="rId13" Type="http://schemas.openxmlformats.org/officeDocument/2006/relationships/tags" Target="../tags/tag61.xml"/><Relationship Id="rId18" Type="http://schemas.openxmlformats.org/officeDocument/2006/relationships/tags" Target="../tags/tag66.xml"/><Relationship Id="rId3" Type="http://schemas.openxmlformats.org/officeDocument/2006/relationships/tags" Target="../tags/tag51.xml"/><Relationship Id="rId21" Type="http://schemas.openxmlformats.org/officeDocument/2006/relationships/slideLayout" Target="../slideLayouts/slideLayout4.xml"/><Relationship Id="rId7" Type="http://schemas.openxmlformats.org/officeDocument/2006/relationships/tags" Target="../tags/tag55.xml"/><Relationship Id="rId12" Type="http://schemas.openxmlformats.org/officeDocument/2006/relationships/tags" Target="../tags/tag60.xml"/><Relationship Id="rId17" Type="http://schemas.openxmlformats.org/officeDocument/2006/relationships/tags" Target="../tags/tag65.xml"/><Relationship Id="rId2" Type="http://schemas.openxmlformats.org/officeDocument/2006/relationships/tags" Target="../tags/tag50.xml"/><Relationship Id="rId16" Type="http://schemas.openxmlformats.org/officeDocument/2006/relationships/tags" Target="../tags/tag64.xml"/><Relationship Id="rId20" Type="http://schemas.openxmlformats.org/officeDocument/2006/relationships/tags" Target="../tags/tag68.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24" Type="http://schemas.openxmlformats.org/officeDocument/2006/relationships/image" Target="../media/image4.gif"/><Relationship Id="rId5" Type="http://schemas.openxmlformats.org/officeDocument/2006/relationships/tags" Target="../tags/tag53.xml"/><Relationship Id="rId15" Type="http://schemas.openxmlformats.org/officeDocument/2006/relationships/tags" Target="../tags/tag63.xml"/><Relationship Id="rId23" Type="http://schemas.openxmlformats.org/officeDocument/2006/relationships/hyperlink" Target="http://www.infotech.com/research/it-vendor-landscape-storyboard-multifunction-printers?utm_source=SS_Sample&amp;utm_medium=Collateral&amp;utm_campaign=Collateral" TargetMode="External"/><Relationship Id="rId10" Type="http://schemas.openxmlformats.org/officeDocument/2006/relationships/tags" Target="../tags/tag58.xml"/><Relationship Id="rId19" Type="http://schemas.openxmlformats.org/officeDocument/2006/relationships/tags" Target="../tags/tag67.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tags" Target="../tags/tag62.xml"/><Relationship Id="rId2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70.xml"/><Relationship Id="rId7" Type="http://schemas.openxmlformats.org/officeDocument/2006/relationships/oleObject" Target="../embeddings/oleObject4.bin"/><Relationship Id="rId2" Type="http://schemas.openxmlformats.org/officeDocument/2006/relationships/tags" Target="../tags/tag69.xml"/><Relationship Id="rId1" Type="http://schemas.openxmlformats.org/officeDocument/2006/relationships/vmlDrawing" Target="../drawings/vmlDrawing4.vml"/><Relationship Id="rId6" Type="http://schemas.openxmlformats.org/officeDocument/2006/relationships/notesSlide" Target="../notesSlides/notesSlide9.xml"/><Relationship Id="rId5" Type="http://schemas.openxmlformats.org/officeDocument/2006/relationships/slideLayout" Target="../slideLayouts/slideLayout7.xml"/><Relationship Id="rId10" Type="http://schemas.openxmlformats.org/officeDocument/2006/relationships/image" Target="../media/image4.gif"/><Relationship Id="rId4" Type="http://schemas.openxmlformats.org/officeDocument/2006/relationships/tags" Target="../tags/tag71.xml"/><Relationship Id="rId9" Type="http://schemas.openxmlformats.org/officeDocument/2006/relationships/hyperlink" Target="http://www.infotech.com/research/it-vendor-landscape-storyboard-multifunction-printers?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Multifunction Printers</a:t>
            </a:r>
            <a:endParaRPr lang="en-US" dirty="0" smtClean="0"/>
          </a:p>
        </p:txBody>
      </p:sp>
      <p:sp>
        <p:nvSpPr>
          <p:cNvPr id="8" name="Text Placeholder 7"/>
          <p:cNvSpPr>
            <a:spLocks noGrp="1"/>
          </p:cNvSpPr>
          <p:nvPr>
            <p:ph type="body" sz="quarter" idx="16"/>
          </p:nvPr>
        </p:nvSpPr>
        <p:spPr/>
        <p:txBody>
          <a:bodyPr/>
          <a:lstStyle/>
          <a:p>
            <a:r>
              <a:rPr lang="en-CA" dirty="0" smtClean="0"/>
              <a:t>Making an informed decision about your MFP requires an analysis of all the “fax.” </a:t>
            </a:r>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eight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Affordability: The three-year total cost of ownership of the solution.</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600"/>
              </a:spcAft>
            </a:pPr>
            <a:r>
              <a:rPr lang="en-CA" sz="1050" dirty="0" smtClean="0"/>
              <a:t>Channel: The measure of the size of the vendor’s channel partner program, as well as any channel strengthening strategies.</a:t>
            </a:r>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153727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and Lead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pricing scenario (see Vendor Landscape Methodology: Price Evaluation and Pricing Scenario, below).</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153727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1"/>
            <a:ext cx="8502651" cy="685800"/>
          </a:xfrm>
        </p:spPr>
        <p:txBody>
          <a:bodyPr/>
          <a:lstStyle/>
          <a:p>
            <a:r>
              <a:rPr lang="en-US" dirty="0" smtClean="0"/>
              <a:t>The multifunction printer (MFP) market has seen little innovation. Choosing the right vendor is as important as choosing the MFP product.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2468563"/>
            <a:ext cx="4159251" cy="2376264"/>
          </a:xfrm>
        </p:spPr>
        <p:txBody>
          <a:bodyPr/>
          <a:lstStyle/>
          <a:p>
            <a:pPr>
              <a:lnSpc>
                <a:spcPct val="100000"/>
              </a:lnSpc>
            </a:pPr>
            <a:r>
              <a:rPr lang="en-CA" sz="1400" dirty="0" smtClean="0"/>
              <a:t>Infrastructure managers, IT support/operations teams, and IT facilities or hardware teams that are seeking to select a solution for color multifunction printers. </a:t>
            </a:r>
          </a:p>
          <a:p>
            <a:pPr>
              <a:lnSpc>
                <a:spcPct val="100000"/>
              </a:lnSpc>
              <a:buNone/>
            </a:pPr>
            <a:endParaRPr lang="en-CA" sz="1400" dirty="0" smtClean="0"/>
          </a:p>
          <a:p>
            <a:pPr>
              <a:lnSpc>
                <a:spcPct val="100000"/>
              </a:lnSpc>
            </a:pPr>
            <a:r>
              <a:rPr lang="en-CA" sz="1400" dirty="0" smtClean="0"/>
              <a:t>Mid-sized enterprises looking to consolidate their printer fleet with more efficient, cost-effective solutions. </a:t>
            </a:r>
          </a:p>
          <a:p>
            <a:pPr>
              <a:lnSpc>
                <a:spcPct val="100000"/>
              </a:lnSpc>
              <a:buNone/>
            </a:pPr>
            <a:endParaRPr lang="en-CA" sz="1400" dirty="0" smtClean="0"/>
          </a:p>
          <a:p>
            <a:pPr>
              <a:lnSpc>
                <a:spcPct val="100000"/>
              </a:lnSpc>
            </a:pPr>
            <a:r>
              <a:rPr lang="en-CA" sz="1400" dirty="0" smtClean="0"/>
              <a:t>Mid-sized enterprises with minimum color MFP output requirements of 30PPM and monthly duty cycles of 80,000 or more images. </a:t>
            </a:r>
          </a:p>
        </p:txBody>
      </p:sp>
      <p:sp>
        <p:nvSpPr>
          <p:cNvPr id="20" name="Text Placeholder 19"/>
          <p:cNvSpPr>
            <a:spLocks noGrp="1"/>
          </p:cNvSpPr>
          <p:nvPr>
            <p:ph type="body" sz="quarter" idx="21"/>
          </p:nvPr>
        </p:nvSpPr>
        <p:spPr>
          <a:xfrm>
            <a:off x="320675" y="1965960"/>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1965960"/>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2468563"/>
            <a:ext cx="4159250" cy="2376264"/>
          </a:xfrm>
        </p:spPr>
        <p:txBody>
          <a:bodyPr/>
          <a:lstStyle/>
          <a:p>
            <a:pPr>
              <a:lnSpc>
                <a:spcPct val="100000"/>
              </a:lnSpc>
            </a:pPr>
            <a:r>
              <a:rPr lang="en-CA" sz="1400" dirty="0" smtClean="0"/>
              <a:t>Identify and rank vendor offerings in the MFP market space.</a:t>
            </a:r>
          </a:p>
          <a:p>
            <a:pPr>
              <a:lnSpc>
                <a:spcPct val="100000"/>
              </a:lnSpc>
              <a:buNone/>
            </a:pPr>
            <a:endParaRPr lang="en-CA" sz="1400" dirty="0" smtClean="0"/>
          </a:p>
          <a:p>
            <a:pPr>
              <a:lnSpc>
                <a:spcPct val="100000"/>
              </a:lnSpc>
            </a:pPr>
            <a:r>
              <a:rPr lang="en-CA" sz="1400" dirty="0" smtClean="0"/>
              <a:t> Understand the Table Stakes and nuanced differences in the product offerings between MFP vendors.</a:t>
            </a:r>
          </a:p>
          <a:p>
            <a:pPr>
              <a:lnSpc>
                <a:spcPct val="100000"/>
              </a:lnSpc>
              <a:buNone/>
            </a:pPr>
            <a:endParaRPr lang="en-CA" sz="1400" dirty="0" smtClean="0"/>
          </a:p>
          <a:p>
            <a:pPr>
              <a:lnSpc>
                <a:spcPct val="100000"/>
              </a:lnSpc>
            </a:pPr>
            <a:r>
              <a:rPr lang="en-CA" sz="1400" dirty="0" smtClean="0"/>
              <a:t>Evaluate MFP vendors and products to determine the right fit for your enterprise needs.</a:t>
            </a:r>
          </a:p>
          <a:p>
            <a:pPr>
              <a:lnSpc>
                <a:spcPct val="100000"/>
              </a:lnSpc>
              <a:buNone/>
            </a:pPr>
            <a:endParaRPr lang="en-CA" sz="1400" dirty="0" smtClean="0"/>
          </a:p>
          <a:p>
            <a:pPr>
              <a:lnSpc>
                <a:spcPct val="100000"/>
              </a:lnSpc>
            </a:pPr>
            <a:r>
              <a:rPr lang="en-CA" sz="1400" dirty="0" smtClean="0"/>
              <a:t>Select an MFP solution by providing additional scenario-based criteria. </a:t>
            </a: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320675" y="1189038"/>
            <a:ext cx="4891088" cy="5303837"/>
          </a:xfrm>
        </p:spPr>
        <p:txBody>
          <a:bodyPr/>
          <a:lstStyle/>
          <a:p>
            <a:pPr marL="0" indent="0">
              <a:lnSpc>
                <a:spcPct val="100000"/>
              </a:lnSpc>
              <a:buNone/>
            </a:pPr>
            <a:r>
              <a:rPr lang="en-CA" sz="1400" dirty="0" smtClean="0"/>
              <a:t>Info-Tech evaluated nine competitors in the MFP</a:t>
            </a:r>
            <a:r>
              <a:rPr lang="en-CA" sz="1400" dirty="0" smtClean="0">
                <a:solidFill>
                  <a:srgbClr val="FF0000"/>
                </a:solidFill>
              </a:rPr>
              <a:t> </a:t>
            </a:r>
            <a:r>
              <a:rPr lang="en-CA" sz="1400" dirty="0" smtClean="0"/>
              <a:t>market, including the following notable performers:</a:t>
            </a:r>
          </a:p>
          <a:p>
            <a:pPr marL="179388" indent="-179388">
              <a:lnSpc>
                <a:spcPct val="100000"/>
              </a:lnSpc>
              <a:spcBef>
                <a:spcPts val="1200"/>
              </a:spcBef>
              <a:buNone/>
            </a:pPr>
            <a:r>
              <a:rPr lang="en-CA" sz="1400" b="1" dirty="0" smtClean="0"/>
              <a:t>Champions:</a:t>
            </a:r>
          </a:p>
          <a:p>
            <a:pPr marL="179388" indent="-179388">
              <a:lnSpc>
                <a:spcPct val="100000"/>
              </a:lnSpc>
            </a:pPr>
            <a:r>
              <a:rPr lang="en-CA" b="1" dirty="0" smtClean="0"/>
              <a:t>HP’s </a:t>
            </a:r>
            <a:r>
              <a:rPr lang="en-CA" dirty="0" smtClean="0"/>
              <a:t>environmental stewardship, proven longevity, and strong product offerings, combined with its competitive price points, make the vendor a Champion in the MFP space.</a:t>
            </a:r>
            <a:endParaRPr lang="en-CA" b="1" dirty="0" smtClean="0"/>
          </a:p>
          <a:p>
            <a:pPr marL="179388" indent="-179388">
              <a:lnSpc>
                <a:spcPct val="100000"/>
              </a:lnSpc>
            </a:pPr>
            <a:r>
              <a:rPr lang="en-CA" b="1" dirty="0" smtClean="0"/>
              <a:t>Xerox’s </a:t>
            </a:r>
            <a:r>
              <a:rPr lang="en-CA" dirty="0" smtClean="0"/>
              <a:t>product line contains advanced features that set it apart from competitors.</a:t>
            </a:r>
          </a:p>
          <a:p>
            <a:pPr marL="179388" indent="-179388">
              <a:lnSpc>
                <a:spcPct val="100000"/>
              </a:lnSpc>
            </a:pPr>
            <a:r>
              <a:rPr lang="en-CA" b="1" dirty="0" smtClean="0"/>
              <a:t>Konica Minolta</a:t>
            </a:r>
            <a:r>
              <a:rPr lang="en-CA" dirty="0" smtClean="0"/>
              <a:t> has advanced integration and management reporting tools that make the product easy for IT managers to use and operate.</a:t>
            </a:r>
            <a:endParaRPr lang="en-CA" b="1" dirty="0" smtClean="0"/>
          </a:p>
          <a:p>
            <a:pPr marL="179388" indent="-179388">
              <a:lnSpc>
                <a:spcPct val="100000"/>
              </a:lnSpc>
              <a:spcBef>
                <a:spcPts val="1200"/>
              </a:spcBef>
              <a:buNone/>
            </a:pPr>
            <a:r>
              <a:rPr lang="en-CA" sz="1400" b="1" dirty="0" smtClean="0"/>
              <a:t>Value Award:</a:t>
            </a:r>
          </a:p>
          <a:p>
            <a:pPr marL="179388" indent="-179388">
              <a:lnSpc>
                <a:spcPct val="100000"/>
              </a:lnSpc>
            </a:pPr>
            <a:r>
              <a:rPr lang="en-CA" b="1" dirty="0" smtClean="0"/>
              <a:t>HP’s </a:t>
            </a:r>
            <a:r>
              <a:rPr lang="en-CA" dirty="0" smtClean="0"/>
              <a:t>affordable pricing, combined with its overall strength of product, make it the Value Award Winner in the MFP space.</a:t>
            </a:r>
            <a:endParaRPr lang="en-CA" b="1" dirty="0" smtClean="0"/>
          </a:p>
          <a:p>
            <a:pPr marL="179388" indent="-179388">
              <a:lnSpc>
                <a:spcPct val="100000"/>
              </a:lnSpc>
              <a:spcBef>
                <a:spcPts val="1200"/>
              </a:spcBef>
              <a:buNone/>
            </a:pPr>
            <a:r>
              <a:rPr lang="en-CA" sz="1400" b="1" dirty="0" smtClean="0"/>
              <a:t>Trend Setter Award:</a:t>
            </a:r>
          </a:p>
          <a:p>
            <a:pPr marL="179388" indent="-179388">
              <a:lnSpc>
                <a:spcPct val="100000"/>
              </a:lnSpc>
            </a:pPr>
            <a:r>
              <a:rPr lang="en-CA" b="1" dirty="0" smtClean="0"/>
              <a:t>Samsung’s </a:t>
            </a:r>
            <a:r>
              <a:rPr lang="en-CA" dirty="0" smtClean="0"/>
              <a:t>early venture into mobile apps, along with its web options and universal print drivers, make it a Trend Setter in the BYOD space and in the overall MFP market.</a:t>
            </a:r>
            <a:endParaRPr lang="en-CA" b="1" dirty="0" smtClean="0"/>
          </a:p>
        </p:txBody>
      </p:sp>
      <p:grpSp>
        <p:nvGrpSpPr>
          <p:cNvPr id="6" name="Group 91"/>
          <p:cNvGrpSpPr/>
          <p:nvPr/>
        </p:nvGrpSpPr>
        <p:grpSpPr>
          <a:xfrm>
            <a:off x="5394325" y="1189037"/>
            <a:ext cx="3429000" cy="4818091"/>
            <a:chOff x="7294118" y="18188"/>
            <a:chExt cx="1646637" cy="3689912"/>
          </a:xfrm>
        </p:grpSpPr>
        <p:sp>
          <p:nvSpPr>
            <p:cNvPr id="8" name="Rectangle 7"/>
            <p:cNvSpPr/>
            <p:nvPr/>
          </p:nvSpPr>
          <p:spPr>
            <a:xfrm>
              <a:off x="7294118" y="309527"/>
              <a:ext cx="1646636" cy="3398573"/>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buFont typeface="+mj-lt"/>
                <a:buAutoNum type="arabicPeriod"/>
              </a:pPr>
              <a:r>
                <a:rPr lang="en-CA" sz="1200" b="1" dirty="0" smtClean="0">
                  <a:solidFill>
                    <a:schemeClr val="tx1"/>
                  </a:solidFill>
                </a:rPr>
                <a:t>BYOD is changing organizational requirements.</a:t>
              </a:r>
            </a:p>
            <a:p>
              <a:pPr marL="228600" algn="l">
                <a:spcBef>
                  <a:spcPts val="600"/>
                </a:spcBef>
              </a:pPr>
              <a:r>
                <a:rPr lang="en-CA" sz="1200" dirty="0" smtClean="0">
                  <a:solidFill>
                    <a:schemeClr val="tx1"/>
                  </a:solidFill>
                </a:rPr>
                <a:t>Increasing usage of personal devices means new user and security requirements. Web options, universal print drivers, and increased security controls are essential for organizations allowing employees to BYOD.</a:t>
              </a:r>
            </a:p>
            <a:p>
              <a:pPr algn="l">
                <a:spcBef>
                  <a:spcPts val="0"/>
                </a:spcBef>
              </a:pPr>
              <a:endParaRPr lang="en-CA" sz="1200" dirty="0" smtClean="0">
                <a:solidFill>
                  <a:schemeClr val="tx1"/>
                </a:solidFill>
              </a:endParaRPr>
            </a:p>
            <a:p>
              <a:pPr marL="228600" indent="-228600" algn="l">
                <a:spcBef>
                  <a:spcPts val="0"/>
                </a:spcBef>
                <a:buFont typeface="+mj-lt"/>
                <a:buAutoNum type="arabicPeriod" startAt="2"/>
              </a:pPr>
              <a:r>
                <a:rPr lang="en-CA" sz="1200" b="1" dirty="0" smtClean="0">
                  <a:solidFill>
                    <a:schemeClr val="tx1"/>
                  </a:solidFill>
                </a:rPr>
                <a:t>Many vendors are struggling with a decline in hardware sales.</a:t>
              </a:r>
              <a:endParaRPr lang="en-CA" sz="1200" dirty="0" smtClean="0">
                <a:solidFill>
                  <a:schemeClr val="tx1"/>
                </a:solidFill>
              </a:endParaRPr>
            </a:p>
            <a:p>
              <a:pPr marL="228600" algn="l">
                <a:spcBef>
                  <a:spcPts val="600"/>
                </a:spcBef>
              </a:pPr>
              <a:r>
                <a:rPr lang="en-CA" sz="1200" dirty="0" smtClean="0">
                  <a:solidFill>
                    <a:schemeClr val="tx1"/>
                  </a:solidFill>
                </a:rPr>
                <a:t>An overall decline in hardware sales in the printer space has caused several vendors to consider restructuring offerings to focus more on managed print services, as well as increase pricing to address the decline. </a:t>
              </a:r>
            </a:p>
            <a:p>
              <a:pPr marL="228600" indent="-228600" algn="l">
                <a:spcBef>
                  <a:spcPts val="0"/>
                </a:spcBef>
              </a:pPr>
              <a:endParaRPr lang="en-CA" sz="1200" b="1" dirty="0" smtClean="0">
                <a:solidFill>
                  <a:schemeClr val="tx1"/>
                </a:solidFill>
              </a:endParaRPr>
            </a:p>
            <a:p>
              <a:pPr marL="228600" indent="-228600" algn="l">
                <a:spcBef>
                  <a:spcPts val="0"/>
                </a:spcBef>
                <a:buFont typeface="+mj-lt"/>
                <a:buAutoNum type="arabicPeriod" startAt="3"/>
              </a:pPr>
              <a:r>
                <a:rPr lang="en-CA" sz="1200" b="1" dirty="0" smtClean="0">
                  <a:solidFill>
                    <a:schemeClr val="tx1"/>
                  </a:solidFill>
                </a:rPr>
                <a:t>Service and sales support are primary differentiators between vendors.</a:t>
              </a:r>
            </a:p>
            <a:p>
              <a:pPr marL="228600" algn="l">
                <a:spcBef>
                  <a:spcPts val="600"/>
                </a:spcBef>
              </a:pPr>
              <a:r>
                <a:rPr lang="en-CA" sz="1200" dirty="0" smtClean="0">
                  <a:solidFill>
                    <a:schemeClr val="tx1"/>
                  </a:solidFill>
                </a:rPr>
                <a:t>Vendors are improving the end-to-end customer experience in order to gain repeat customers and positive word-of-mouth.</a:t>
              </a:r>
            </a:p>
          </p:txBody>
        </p:sp>
        <p:grpSp>
          <p:nvGrpSpPr>
            <p:cNvPr id="9" name="Group 88"/>
            <p:cNvGrpSpPr/>
            <p:nvPr/>
          </p:nvGrpSpPr>
          <p:grpSpPr>
            <a:xfrm>
              <a:off x="7294119" y="18188"/>
              <a:ext cx="1646636" cy="298795"/>
              <a:chOff x="3991296" y="1961752"/>
              <a:chExt cx="1646636" cy="298795"/>
            </a:xfrm>
          </p:grpSpPr>
          <p:sp>
            <p:nvSpPr>
              <p:cNvPr id="10" name="Round Same Side Corner Rectangle 9"/>
              <p:cNvSpPr/>
              <p:nvPr/>
            </p:nvSpPr>
            <p:spPr>
              <a:xfrm>
                <a:off x="3991296" y="1961752"/>
                <a:ext cx="1646636" cy="298196"/>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i="1" dirty="0" smtClean="0">
                    <a:solidFill>
                      <a:schemeClr val="bg1"/>
                    </a:solidFill>
                    <a:latin typeface="+mj-lt"/>
                  </a:rPr>
                  <a:t>Info-Tech Insight</a:t>
                </a:r>
                <a:endParaRPr lang="en-CA" sz="1400" b="1" i="1" dirty="0">
                  <a:solidFill>
                    <a:schemeClr val="bg1"/>
                  </a:solidFill>
                  <a:latin typeface="+mj-lt"/>
                </a:endParaRPr>
              </a:p>
            </p:txBody>
          </p:sp>
          <p:pic>
            <p:nvPicPr>
              <p:cNvPr id="11" name="Picture 10" descr="insight-sm.wmf"/>
              <p:cNvPicPr>
                <a:picLocks noChangeAspect="1"/>
              </p:cNvPicPr>
              <p:nvPr/>
            </p:nvPicPr>
            <p:blipFill>
              <a:blip r:embed="rId3" cstate="print"/>
              <a:stretch>
                <a:fillRect/>
              </a:stretch>
            </p:blipFill>
            <p:spPr>
              <a:xfrm>
                <a:off x="5364395" y="1965458"/>
                <a:ext cx="242546" cy="295089"/>
              </a:xfrm>
              <a:prstGeom prst="rect">
                <a:avLst/>
              </a:prstGeom>
            </p:spPr>
          </p:pic>
        </p:grpSp>
      </p:grpSp>
      <p:pic>
        <p:nvPicPr>
          <p:cNvPr id="12" name="Picture 11"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7353" name="think-cell Slide" r:id="rId13" imgW="360" imgH="360" progId="">
                  <p:embed/>
                </p:oleObj>
              </mc:Choice>
              <mc:Fallback>
                <p:oleObj name="think-cell Slide" r:id="rId13" imgW="360" imgH="360" progId="">
                  <p:embed/>
                  <p:pic>
                    <p:nvPicPr>
                      <p:cNvPr id="0"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20040" y="4937760"/>
            <a:ext cx="397764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4"/>
            </p:custDataLst>
          </p:nvPr>
        </p:nvSpPr>
        <p:spPr>
          <a:xfrm rot="10800000">
            <a:off x="4343400" y="4937759"/>
            <a:ext cx="4480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5"/>
            </p:custDataLst>
          </p:nvPr>
        </p:nvSpPr>
        <p:spPr/>
        <p:txBody>
          <a:bodyPr/>
          <a:lstStyle/>
          <a:p>
            <a:r>
              <a:rPr lang="en-US" dirty="0" smtClean="0"/>
              <a:t>Market Overview</a:t>
            </a:r>
            <a:endParaRPr lang="en-US" dirty="0"/>
          </a:p>
        </p:txBody>
      </p:sp>
      <p:sp>
        <p:nvSpPr>
          <p:cNvPr id="4" name="Rectangle 3"/>
          <p:cNvSpPr/>
          <p:nvPr>
            <p:custDataLst>
              <p:tags r:id="rId6"/>
            </p:custDataLst>
          </p:nvPr>
        </p:nvSpPr>
        <p:spPr>
          <a:xfrm>
            <a:off x="320675" y="1554480"/>
            <a:ext cx="3977005" cy="3462486"/>
          </a:xfrm>
          <a:prstGeom prst="rect">
            <a:avLst/>
          </a:prstGeom>
        </p:spPr>
        <p:txBody>
          <a:bodyPr wrap="square">
            <a:spAutoFit/>
          </a:bodyPr>
          <a:lstStyle/>
          <a:p>
            <a:pPr marL="169863" indent="-169863" algn="l">
              <a:spcBef>
                <a:spcPts val="600"/>
              </a:spcBef>
              <a:buFont typeface="Arial" pitchFamily="34" charset="0"/>
              <a:buChar char="•"/>
            </a:pPr>
            <a:r>
              <a:rPr lang="en-US" sz="1200" dirty="0" smtClean="0"/>
              <a:t>In the 1990s, the first MFP consolidated scanning, faxing, emailing, and copying functions. Vendors have since added new capabilities, such as network and physical security, management and monitoring software, and wireless and mobile technology.</a:t>
            </a:r>
          </a:p>
          <a:p>
            <a:pPr marL="169863" indent="-169863" algn="l">
              <a:spcBef>
                <a:spcPts val="600"/>
              </a:spcBef>
              <a:buFont typeface="Arial" pitchFamily="34" charset="0"/>
              <a:buChar char="•"/>
            </a:pPr>
            <a:r>
              <a:rPr lang="en-US" sz="1200" dirty="0" smtClean="0"/>
              <a:t>Today, MFPs provide organizations with the ability to centralize many general office tasks into one multifunctional device, which results in significant cost savings.</a:t>
            </a:r>
          </a:p>
          <a:p>
            <a:pPr marL="169863" indent="-169863" algn="l">
              <a:spcBef>
                <a:spcPts val="600"/>
              </a:spcBef>
              <a:buFont typeface="Arial" pitchFamily="34" charset="0"/>
              <a:buChar char="•"/>
            </a:pPr>
            <a:r>
              <a:rPr lang="en-US" sz="1200" dirty="0" smtClean="0"/>
              <a:t>Print leaders began to offer both monochrome and color MFPs, and most vendors have since followed suit. </a:t>
            </a:r>
          </a:p>
          <a:p>
            <a:pPr marL="169863" indent="-169863" algn="l">
              <a:spcBef>
                <a:spcPts val="600"/>
              </a:spcBef>
              <a:buFont typeface="Arial" pitchFamily="34" charset="0"/>
              <a:buChar char="•"/>
            </a:pPr>
            <a:r>
              <a:rPr lang="en-US" sz="1200" dirty="0" smtClean="0"/>
              <a:t>With today’s offices looking drastically different from offices of the past, wireless and mobile capabilities are no longer competitive advantages; they are now necessary to accommodate an increasingly remote work force.</a:t>
            </a:r>
            <a:endParaRPr lang="en-US" sz="1200" dirty="0"/>
          </a:p>
        </p:txBody>
      </p:sp>
      <p:sp>
        <p:nvSpPr>
          <p:cNvPr id="5" name="Rectangle 4"/>
          <p:cNvSpPr/>
          <p:nvPr>
            <p:custDataLst>
              <p:tags r:id="rId7"/>
            </p:custDataLst>
          </p:nvPr>
        </p:nvSpPr>
        <p:spPr>
          <a:xfrm>
            <a:off x="4389120" y="1552218"/>
            <a:ext cx="4488180" cy="3754874"/>
          </a:xfrm>
          <a:prstGeom prst="rect">
            <a:avLst/>
          </a:prstGeom>
        </p:spPr>
        <p:txBody>
          <a:bodyPr wrap="square">
            <a:spAutoFit/>
          </a:bodyPr>
          <a:lstStyle/>
          <a:p>
            <a:pPr marL="169863" indent="-169863" algn="l">
              <a:spcBef>
                <a:spcPts val="300"/>
              </a:spcBef>
              <a:buFont typeface="Arial" pitchFamily="34" charset="0"/>
              <a:buChar char="•"/>
            </a:pPr>
            <a:r>
              <a:rPr lang="en-US" sz="1200" dirty="0" smtClean="0"/>
              <a:t>There has been little innovation in the MFP market in recent years. Focus on price, integration, and security as the primary differentiators when selecting an MFP model.</a:t>
            </a:r>
          </a:p>
          <a:p>
            <a:pPr marL="169863" indent="-169863" algn="l">
              <a:spcBef>
                <a:spcPts val="300"/>
              </a:spcBef>
              <a:buFont typeface="Arial" pitchFamily="34" charset="0"/>
              <a:buChar char="•"/>
            </a:pPr>
            <a:r>
              <a:rPr lang="en-US" sz="1200" dirty="0" smtClean="0"/>
              <a:t>Vendors are offering more options for integrating printers with existing organizational architecture. Look for open platforms and other advanced integration options that will allow your MFP to seamlessly integrate into your organization’s workflows.</a:t>
            </a:r>
          </a:p>
          <a:p>
            <a:pPr marL="169863" indent="-169863" algn="l">
              <a:spcBef>
                <a:spcPts val="300"/>
              </a:spcBef>
              <a:buFont typeface="Arial" pitchFamily="34" charset="0"/>
              <a:buChar char="•"/>
            </a:pPr>
            <a:r>
              <a:rPr lang="en-US" sz="1200" dirty="0" smtClean="0"/>
              <a:t>Security is becoming more of a priority, especially for customers in the healthcare, banking, and government verticals. Select vendors that have certified security offerings and can ensure the security of organizational data, during and after the printer’s lifecycle.</a:t>
            </a:r>
          </a:p>
          <a:p>
            <a:pPr marL="169863" indent="-169863" algn="l">
              <a:spcBef>
                <a:spcPts val="300"/>
              </a:spcBef>
              <a:buFont typeface="Arial" pitchFamily="34" charset="0"/>
              <a:buChar char="•"/>
            </a:pPr>
            <a:r>
              <a:rPr lang="en-US" sz="1200" dirty="0" smtClean="0"/>
              <a:t>Many vendors are shifting their focus to managed print services to maintain growth.</a:t>
            </a:r>
          </a:p>
          <a:p>
            <a:pPr marL="169863" indent="-169863" algn="l">
              <a:spcBef>
                <a:spcPts val="300"/>
              </a:spcBef>
              <a:buFont typeface="Arial" pitchFamily="34" charset="0"/>
              <a:buChar char="•"/>
            </a:pPr>
            <a:r>
              <a:rPr lang="en-US" sz="1200" dirty="0" smtClean="0"/>
              <a:t>Environmental awareness is leading to a greater emphasis on end-of-life recycling services. Expect more vendors to offer MFP recycling programs, in addition to existing toner recycling.</a:t>
            </a:r>
          </a:p>
        </p:txBody>
      </p:sp>
      <p:sp>
        <p:nvSpPr>
          <p:cNvPr id="16" name="Rounded Rectangle 15"/>
          <p:cNvSpPr/>
          <p:nvPr>
            <p:custDataLst>
              <p:tags r:id="rId8"/>
            </p:custDataLst>
          </p:nvPr>
        </p:nvSpPr>
        <p:spPr>
          <a:xfrm>
            <a:off x="320675" y="1189038"/>
            <a:ext cx="39770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9"/>
            </p:custDataLst>
          </p:nvPr>
        </p:nvSpPr>
        <p:spPr>
          <a:xfrm>
            <a:off x="4434840" y="1189038"/>
            <a:ext cx="448056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10"/>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Enhanced security has become a Table Stakes capability and should no longer be used to differentiate solutions. Instead focus on end-of-life services and mobile/wireless capabilities to get the best fit for your requirements.</a:t>
              </a:r>
            </a:p>
          </p:txBody>
        </p:sp>
        <p:pic>
          <p:nvPicPr>
            <p:cNvPr id="11" name="Picture 10" descr="insight.png"/>
            <p:cNvPicPr>
              <a:picLocks noChangeAspect="1"/>
            </p:cNvPicPr>
            <p:nvPr/>
          </p:nvPicPr>
          <p:blipFill>
            <a:blip r:embed="rId15" cstate="print"/>
            <a:stretch>
              <a:fillRect/>
            </a:stretch>
          </p:blipFill>
          <p:spPr>
            <a:xfrm>
              <a:off x="328291" y="4509120"/>
              <a:ext cx="1000207" cy="838201"/>
            </a:xfrm>
            <a:prstGeom prst="rect">
              <a:avLst/>
            </a:prstGeom>
          </p:spPr>
        </p:pic>
      </p:grpSp>
      <p:pic>
        <p:nvPicPr>
          <p:cNvPr id="13" name="Picture 12"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3912" name="think-cell Slide" r:id="rId5" imgW="360" imgH="360" progId="">
                  <p:embed/>
                </p:oleObj>
              </mc:Choice>
              <mc:Fallback>
                <p:oleObj name="think-cell Slide" r:id="rId5" imgW="360" imgH="36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itle 12"/>
          <p:cNvSpPr>
            <a:spLocks noGrp="1"/>
          </p:cNvSpPr>
          <p:nvPr>
            <p:ph type="title"/>
          </p:nvPr>
        </p:nvSpPr>
        <p:spPr/>
        <p:txBody>
          <a:bodyPr/>
          <a:lstStyle/>
          <a:p>
            <a:pPr lvl="0"/>
            <a:r>
              <a:rPr lang="en-US" dirty="0" smtClean="0"/>
              <a:t>MFP</a:t>
            </a:r>
            <a:r>
              <a:rPr lang="en-US" dirty="0" smtClean="0">
                <a:solidFill>
                  <a:srgbClr val="FF0000"/>
                </a:solidFill>
              </a:rPr>
              <a:t> </a:t>
            </a:r>
            <a:r>
              <a:rPr lang="en-US" dirty="0" smtClean="0"/>
              <a:t>Vendor selection / knock-out criteria: market share, mind share, and platform coverage</a:t>
            </a:r>
            <a:endParaRPr lang="en-US" dirty="0"/>
          </a:p>
        </p:txBody>
      </p:sp>
      <p:grpSp>
        <p:nvGrpSpPr>
          <p:cNvPr id="15" name="Group 33"/>
          <p:cNvGrpSpPr/>
          <p:nvPr/>
        </p:nvGrpSpPr>
        <p:grpSpPr>
          <a:xfrm>
            <a:off x="320675" y="2468879"/>
            <a:ext cx="8502650" cy="3839846"/>
            <a:chOff x="5543549" y="2722423"/>
            <a:chExt cx="3295651" cy="3613251"/>
          </a:xfrm>
        </p:grpSpPr>
        <p:sp>
          <p:nvSpPr>
            <p:cNvPr id="18" name="Rectangle 17"/>
            <p:cNvSpPr/>
            <p:nvPr/>
          </p:nvSpPr>
          <p:spPr>
            <a:xfrm>
              <a:off x="5543549" y="2980556"/>
              <a:ext cx="3295651" cy="335511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1200"/>
                </a:spcBef>
                <a:spcAft>
                  <a:spcPts val="0"/>
                </a:spcAft>
                <a:buFont typeface="Arial" pitchFamily="34" charset="0"/>
                <a:buChar char="•"/>
              </a:pPr>
              <a:r>
                <a:rPr lang="en-US" sz="1200" b="1" dirty="0" smtClean="0">
                  <a:solidFill>
                    <a:schemeClr val="tx1"/>
                  </a:solidFill>
                </a:rPr>
                <a:t>Canon.</a:t>
              </a:r>
              <a:r>
                <a:rPr lang="en-US" sz="1200" dirty="0" smtClean="0">
                  <a:solidFill>
                    <a:schemeClr val="tx1"/>
                  </a:solidFill>
                </a:rPr>
                <a:t> A global electronic provider with a wide range of products and an emphasis on research and development.</a:t>
              </a:r>
            </a:p>
            <a:p>
              <a:pPr marL="233363" indent="-233363" algn="l">
                <a:spcBef>
                  <a:spcPts val="1200"/>
                </a:spcBef>
                <a:spcAft>
                  <a:spcPts val="0"/>
                </a:spcAft>
                <a:buFont typeface="Arial" pitchFamily="34" charset="0"/>
                <a:buChar char="•"/>
              </a:pPr>
              <a:r>
                <a:rPr lang="en-US" sz="1200" b="1" dirty="0" smtClean="0">
                  <a:solidFill>
                    <a:schemeClr val="tx1"/>
                  </a:solidFill>
                </a:rPr>
                <a:t>HP.</a:t>
              </a:r>
              <a:r>
                <a:rPr lang="en-US" sz="1200" dirty="0" smtClean="0">
                  <a:solidFill>
                    <a:schemeClr val="tx1"/>
                  </a:solidFill>
                </a:rPr>
                <a:t> A world renowned brand with a strong MFP product offering.</a:t>
              </a:r>
            </a:p>
            <a:p>
              <a:pPr marL="233363" indent="-233363" algn="l">
                <a:spcBef>
                  <a:spcPts val="1200"/>
                </a:spcBef>
                <a:spcAft>
                  <a:spcPts val="0"/>
                </a:spcAft>
                <a:buFont typeface="Arial" pitchFamily="34" charset="0"/>
                <a:buChar char="•"/>
              </a:pPr>
              <a:r>
                <a:rPr lang="en-US" sz="1200" b="1" dirty="0" smtClean="0">
                  <a:solidFill>
                    <a:schemeClr val="tx1"/>
                  </a:solidFill>
                </a:rPr>
                <a:t>Konica Minolta.</a:t>
              </a:r>
              <a:r>
                <a:rPr lang="en-US" sz="1200" dirty="0" smtClean="0">
                  <a:solidFill>
                    <a:schemeClr val="tx1"/>
                  </a:solidFill>
                </a:rPr>
                <a:t> An authority on customizable solutions that suit diverse business environments.</a:t>
              </a:r>
            </a:p>
            <a:p>
              <a:pPr marL="233363" indent="-233363" algn="l">
                <a:spcBef>
                  <a:spcPts val="1200"/>
                </a:spcBef>
                <a:spcAft>
                  <a:spcPts val="0"/>
                </a:spcAft>
                <a:buFont typeface="Arial" pitchFamily="34" charset="0"/>
                <a:buChar char="•"/>
              </a:pPr>
              <a:r>
                <a:rPr lang="en-US" sz="1200" b="1" dirty="0" smtClean="0">
                  <a:solidFill>
                    <a:schemeClr val="tx1"/>
                  </a:solidFill>
                </a:rPr>
                <a:t>Lexmark.</a:t>
              </a:r>
              <a:r>
                <a:rPr lang="en-US" sz="1200" dirty="0" smtClean="0">
                  <a:solidFill>
                    <a:schemeClr val="tx1"/>
                  </a:solidFill>
                </a:rPr>
                <a:t> A specialist in the MFP space that aims to create the best solutions and services platforms in the market.</a:t>
              </a:r>
            </a:p>
            <a:p>
              <a:pPr marL="233363" indent="-233363" algn="l">
                <a:spcBef>
                  <a:spcPts val="1200"/>
                </a:spcBef>
                <a:spcAft>
                  <a:spcPts val="0"/>
                </a:spcAft>
                <a:buFont typeface="Arial" pitchFamily="34" charset="0"/>
                <a:buChar char="•"/>
              </a:pPr>
              <a:r>
                <a:rPr lang="en-US" sz="1200" b="1" dirty="0" smtClean="0">
                  <a:solidFill>
                    <a:schemeClr val="tx1"/>
                  </a:solidFill>
                </a:rPr>
                <a:t>Ricoh.</a:t>
              </a:r>
              <a:r>
                <a:rPr lang="en-US" sz="1200" dirty="0" smtClean="0">
                  <a:solidFill>
                    <a:schemeClr val="tx1"/>
                  </a:solidFill>
                </a:rPr>
                <a:t> A market pillar with an emphasis on social and environmental responsibility.</a:t>
              </a:r>
            </a:p>
            <a:p>
              <a:pPr marL="233363" indent="-233363" algn="l">
                <a:spcBef>
                  <a:spcPts val="1200"/>
                </a:spcBef>
                <a:spcAft>
                  <a:spcPts val="0"/>
                </a:spcAft>
                <a:buFont typeface="Arial" pitchFamily="34" charset="0"/>
                <a:buChar char="•"/>
              </a:pPr>
              <a:r>
                <a:rPr lang="en-US" sz="1200" b="1" dirty="0" smtClean="0">
                  <a:solidFill>
                    <a:schemeClr val="tx1"/>
                  </a:solidFill>
                </a:rPr>
                <a:t>Samsung.</a:t>
              </a:r>
              <a:r>
                <a:rPr lang="en-US" sz="1200" dirty="0" smtClean="0">
                  <a:solidFill>
                    <a:schemeClr val="tx1"/>
                  </a:solidFill>
                </a:rPr>
                <a:t> A continually expanding global player providing superior quality and innovations in the BYOD space.</a:t>
              </a:r>
            </a:p>
            <a:p>
              <a:pPr marL="233363" indent="-233363" algn="l">
                <a:spcBef>
                  <a:spcPts val="1200"/>
                </a:spcBef>
                <a:spcAft>
                  <a:spcPts val="0"/>
                </a:spcAft>
                <a:buFont typeface="Arial" pitchFamily="34" charset="0"/>
                <a:buChar char="•"/>
              </a:pPr>
              <a:r>
                <a:rPr lang="en-US" sz="1200" b="1" dirty="0" smtClean="0">
                  <a:solidFill>
                    <a:schemeClr val="tx1"/>
                  </a:solidFill>
                </a:rPr>
                <a:t>Sharp.</a:t>
              </a:r>
              <a:r>
                <a:rPr lang="en-US" sz="1200" dirty="0" smtClean="0">
                  <a:solidFill>
                    <a:schemeClr val="tx1"/>
                  </a:solidFill>
                </a:rPr>
                <a:t> A leading innovator of LCD technology, Sharp is also creating  a name for itself  in the MFP space.</a:t>
              </a:r>
            </a:p>
            <a:p>
              <a:pPr marL="233363" indent="-233363" algn="l">
                <a:spcBef>
                  <a:spcPts val="1200"/>
                </a:spcBef>
                <a:spcAft>
                  <a:spcPts val="0"/>
                </a:spcAft>
                <a:buFont typeface="Arial" pitchFamily="34" charset="0"/>
                <a:buChar char="•"/>
              </a:pPr>
              <a:r>
                <a:rPr lang="en-US" sz="1200" b="1" dirty="0" smtClean="0">
                  <a:solidFill>
                    <a:schemeClr val="tx1"/>
                  </a:solidFill>
                </a:rPr>
                <a:t>Toshiba. </a:t>
              </a:r>
              <a:r>
                <a:rPr lang="en-US" sz="1200" dirty="0" smtClean="0">
                  <a:solidFill>
                    <a:schemeClr val="tx1"/>
                  </a:solidFill>
                </a:rPr>
                <a:t>An established vendor with quality products and proven innovation.</a:t>
              </a:r>
            </a:p>
            <a:p>
              <a:pPr marL="233363" indent="-233363" algn="l">
                <a:spcBef>
                  <a:spcPts val="1200"/>
                </a:spcBef>
                <a:spcAft>
                  <a:spcPts val="0"/>
                </a:spcAft>
                <a:buFont typeface="Arial" pitchFamily="34" charset="0"/>
                <a:buChar char="•"/>
              </a:pPr>
              <a:r>
                <a:rPr lang="en-US" sz="1200" b="1" dirty="0" smtClean="0">
                  <a:solidFill>
                    <a:schemeClr val="tx1"/>
                  </a:solidFill>
                </a:rPr>
                <a:t>Xerox. </a:t>
              </a:r>
              <a:r>
                <a:rPr lang="en-US" sz="1200" dirty="0" smtClean="0">
                  <a:solidFill>
                    <a:schemeClr val="tx1"/>
                  </a:solidFill>
                </a:rPr>
                <a:t>A long time leader in the MFP space, with strong sales and support channels.</a:t>
              </a: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Included in this Vendor Landscape:</a:t>
              </a:r>
              <a:endParaRPr lang="en-CA" sz="1400" b="1" dirty="0">
                <a:solidFill>
                  <a:schemeClr val="bg1"/>
                </a:solidFill>
              </a:endParaRPr>
            </a:p>
          </p:txBody>
        </p:sp>
      </p:grpSp>
      <p:sp>
        <p:nvSpPr>
          <p:cNvPr id="20" name="Text Placeholder 2"/>
          <p:cNvSpPr>
            <a:spLocks noGrp="1"/>
          </p:cNvSpPr>
          <p:nvPr>
            <p:ph type="body" sz="quarter" idx="4294967295"/>
          </p:nvPr>
        </p:nvSpPr>
        <p:spPr>
          <a:xfrm>
            <a:off x="320675" y="1189038"/>
            <a:ext cx="8502650" cy="1279525"/>
          </a:xfrm>
          <a:prstGeom prst="rect">
            <a:avLst/>
          </a:prstGeom>
        </p:spPr>
        <p:txBody>
          <a:bodyPr>
            <a:noAutofit/>
          </a:bodyPr>
          <a:lstStyle/>
          <a:p>
            <a:pPr marL="182563" indent="-182563">
              <a:buFont typeface="Arial" pitchFamily="34" charset="0"/>
              <a:buChar char="•"/>
            </a:pPr>
            <a:r>
              <a:rPr lang="en-US" dirty="0" smtClean="0"/>
              <a:t>Info-Tech looked at MFP Products that were appropriate for the mid-sized space, and included the following criteria as a minimum: Multi-functional printer/copiers that included print, copy, scan, and fax capabilities, and can print 30PPM or higher and conduct monthly duty cycles of 80,000 images or higher.</a:t>
            </a:r>
          </a:p>
          <a:p>
            <a:pPr marL="182563" indent="-182563">
              <a:spcBef>
                <a:spcPts val="600"/>
              </a:spcBef>
              <a:buFont typeface="Arial" pitchFamily="34" charset="0"/>
              <a:buChar char="•"/>
            </a:pPr>
            <a:r>
              <a:rPr lang="en-US" dirty="0" smtClean="0"/>
              <a:t>For this Vendor Landscape, Info-Tech focused on those vendors that offer broad capabilities across multiple platforms and that have a strong market presence and/or reputational presence among small to mid-sized enterprises.</a:t>
            </a:r>
          </a:p>
        </p:txBody>
      </p:sp>
      <p:pic>
        <p:nvPicPr>
          <p:cNvPr id="8" name="Picture 7"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9576" name="think-cell Slide" r:id="rId26" imgW="360" imgH="360" progId="">
                  <p:embed/>
                </p:oleObj>
              </mc:Choice>
              <mc:Fallback>
                <p:oleObj name="think-cell Slide" r:id="rId26" imgW="360" imgH="360" progId="">
                  <p:embed/>
                  <p:pic>
                    <p:nvPicPr>
                      <p:cNvPr id="0" name="Object 26"/>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33"/>
          <p:cNvGrpSpPr/>
          <p:nvPr>
            <p:custDataLst>
              <p:tags r:id="rId3"/>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chemeClr val="tx1">
                    <a:lumMod val="50000"/>
                  </a:scheme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Criteria Weighting:</a:t>
              </a:r>
              <a:endParaRPr lang="en-CA" sz="1400" b="1" dirty="0">
                <a:solidFill>
                  <a:schemeClr val="bg1"/>
                </a:solidFill>
              </a:endParaRPr>
            </a:p>
          </p:txBody>
        </p:sp>
      </p:grpSp>
      <p:sp>
        <p:nvSpPr>
          <p:cNvPr id="47" name="Rounded Rectangle 46"/>
          <p:cNvSpPr/>
          <p:nvPr>
            <p:custDataLst>
              <p:tags r:id="rId4"/>
            </p:custDataLst>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2" name="Title 1"/>
          <p:cNvSpPr>
            <a:spLocks noGrp="1"/>
          </p:cNvSpPr>
          <p:nvPr>
            <p:ph type="title"/>
            <p:custDataLst>
              <p:tags r:id="rId5"/>
            </p:custDataLst>
          </p:nvPr>
        </p:nvSpPr>
        <p:spPr/>
        <p:txBody>
          <a:bodyPr/>
          <a:lstStyle/>
          <a:p>
            <a:r>
              <a:rPr lang="en-US" dirty="0" smtClean="0"/>
              <a:t>MFP</a:t>
            </a:r>
            <a:r>
              <a:rPr lang="en-US" dirty="0" smtClean="0">
                <a:solidFill>
                  <a:srgbClr val="FF0000"/>
                </a:solidFill>
              </a:rPr>
              <a:t> </a:t>
            </a:r>
            <a:r>
              <a:rPr lang="en-US" dirty="0" smtClean="0"/>
              <a:t>criteria &amp; weighting factors</a:t>
            </a:r>
            <a:endParaRPr lang="en-US" dirty="0"/>
          </a:p>
        </p:txBody>
      </p:sp>
      <p:graphicFrame>
        <p:nvGraphicFramePr>
          <p:cNvPr id="43" name="Chart 42"/>
          <p:cNvGraphicFramePr/>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8"/>
          </a:graphicData>
        </a:graphic>
      </p:graphicFrame>
      <p:graphicFrame>
        <p:nvGraphicFramePr>
          <p:cNvPr id="50" name="Chart 49"/>
          <p:cNvGraphicFramePr/>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9"/>
          </a:graphicData>
        </a:graphic>
      </p:graphicFrame>
      <p:sp>
        <p:nvSpPr>
          <p:cNvPr id="35" name="Flowchart: Stored Data 20"/>
          <p:cNvSpPr>
            <a:spLocks noChangeArrowheads="1"/>
          </p:cNvSpPr>
          <p:nvPr>
            <p:custDataLst>
              <p:tags r:id="rId6"/>
            </p:custDataLst>
          </p:nvPr>
        </p:nvSpPr>
        <p:spPr bwMode="auto">
          <a:xfrm flipH="1">
            <a:off x="1828800" y="498348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7"/>
            </p:custDataLst>
          </p:nvPr>
        </p:nvSpPr>
        <p:spPr bwMode="auto">
          <a:xfrm flipH="1">
            <a:off x="320040" y="498348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sp>
        <p:nvSpPr>
          <p:cNvPr id="38" name="Flowchart: Stored Data 21"/>
          <p:cNvSpPr>
            <a:spLocks noChangeArrowheads="1"/>
          </p:cNvSpPr>
          <p:nvPr>
            <p:custDataLst>
              <p:tags r:id="rId8"/>
            </p:custDataLst>
          </p:nvPr>
        </p:nvSpPr>
        <p:spPr bwMode="auto">
          <a:xfrm flipH="1">
            <a:off x="1828800" y="5486400"/>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9"/>
            </p:custDataLst>
          </p:nvPr>
        </p:nvSpPr>
        <p:spPr bwMode="auto">
          <a:xfrm flipH="1">
            <a:off x="320040" y="548640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sp>
        <p:nvSpPr>
          <p:cNvPr id="41" name="Flowchart: Stored Data 19"/>
          <p:cNvSpPr>
            <a:spLocks noChangeArrowheads="1"/>
          </p:cNvSpPr>
          <p:nvPr>
            <p:custDataLst>
              <p:tags r:id="rId10"/>
            </p:custDataLst>
          </p:nvPr>
        </p:nvSpPr>
        <p:spPr bwMode="auto">
          <a:xfrm flipH="1">
            <a:off x="1828800" y="4480560"/>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 term.</a:t>
            </a:r>
          </a:p>
        </p:txBody>
      </p:sp>
      <p:sp>
        <p:nvSpPr>
          <p:cNvPr id="42" name="Rectangle 15"/>
          <p:cNvSpPr>
            <a:spLocks noChangeArrowheads="1"/>
          </p:cNvSpPr>
          <p:nvPr>
            <p:custDataLst>
              <p:tags r:id="rId11"/>
            </p:custDataLst>
          </p:nvPr>
        </p:nvSpPr>
        <p:spPr bwMode="auto">
          <a:xfrm flipH="1">
            <a:off x="320040" y="448056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sp>
        <p:nvSpPr>
          <p:cNvPr id="48" name="Flowchart: Stored Data 21"/>
          <p:cNvSpPr>
            <a:spLocks noChangeArrowheads="1"/>
          </p:cNvSpPr>
          <p:nvPr>
            <p:custDataLst>
              <p:tags r:id="rId12"/>
            </p:custDataLst>
          </p:nvPr>
        </p:nvSpPr>
        <p:spPr bwMode="auto">
          <a:xfrm flipH="1">
            <a:off x="1828800" y="598932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13"/>
            </p:custDataLst>
          </p:nvPr>
        </p:nvSpPr>
        <p:spPr bwMode="auto">
          <a:xfrm flipH="1">
            <a:off x="320040" y="598932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sp>
        <p:nvSpPr>
          <p:cNvPr id="22" name="Flowchart: Stored Data 21"/>
          <p:cNvSpPr>
            <a:spLocks noChangeArrowheads="1"/>
          </p:cNvSpPr>
          <p:nvPr>
            <p:custDataLst>
              <p:tags r:id="rId14"/>
            </p:custDataLst>
          </p:nvPr>
        </p:nvSpPr>
        <p:spPr bwMode="auto">
          <a:xfrm flipH="1">
            <a:off x="1828800" y="3017520"/>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three year TCO of the solution is economical.</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15"/>
            </p:custDataLst>
          </p:nvPr>
        </p:nvSpPr>
        <p:spPr bwMode="auto">
          <a:xfrm flipH="1">
            <a:off x="320040" y="301752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sp>
        <p:nvSpPr>
          <p:cNvPr id="45" name="Flowchart: Stored Data 21"/>
          <p:cNvSpPr>
            <a:spLocks noChangeArrowheads="1"/>
          </p:cNvSpPr>
          <p:nvPr>
            <p:custDataLst>
              <p:tags r:id="rId16"/>
            </p:custDataLst>
          </p:nvPr>
        </p:nvSpPr>
        <p:spPr bwMode="auto">
          <a:xfrm flipH="1">
            <a:off x="1828800" y="352044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17"/>
            </p:custDataLst>
          </p:nvPr>
        </p:nvSpPr>
        <p:spPr bwMode="auto">
          <a:xfrm flipH="1">
            <a:off x="320040" y="352044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sp>
        <p:nvSpPr>
          <p:cNvPr id="26" name="Flowchart: Stored Data 20"/>
          <p:cNvSpPr>
            <a:spLocks noChangeArrowheads="1"/>
          </p:cNvSpPr>
          <p:nvPr>
            <p:custDataLst>
              <p:tags r:id="rId18"/>
            </p:custDataLst>
          </p:nvPr>
        </p:nvSpPr>
        <p:spPr bwMode="auto">
          <a:xfrm flipH="1">
            <a:off x="1828800" y="251460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p>
        </p:txBody>
      </p:sp>
      <p:sp>
        <p:nvSpPr>
          <p:cNvPr id="78" name="Rectangle 77"/>
          <p:cNvSpPr>
            <a:spLocks noChangeArrowheads="1"/>
          </p:cNvSpPr>
          <p:nvPr>
            <p:custDataLst>
              <p:tags r:id="rId19"/>
            </p:custDataLst>
          </p:nvPr>
        </p:nvSpPr>
        <p:spPr bwMode="auto">
          <a:xfrm flipH="1">
            <a:off x="320040" y="251460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sp>
        <p:nvSpPr>
          <p:cNvPr id="24" name="Flowchart: Stored Data 19"/>
          <p:cNvSpPr>
            <a:spLocks noChangeArrowheads="1"/>
          </p:cNvSpPr>
          <p:nvPr>
            <p:custDataLst>
              <p:tags r:id="rId20"/>
            </p:custDataLst>
          </p:nvPr>
        </p:nvSpPr>
        <p:spPr bwMode="auto">
          <a:xfrm flipH="1">
            <a:off x="1828800" y="2011045"/>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21"/>
            </p:custDataLst>
          </p:nvPr>
        </p:nvSpPr>
        <p:spPr bwMode="auto">
          <a:xfrm flipH="1">
            <a:off x="320040" y="201168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aphicFrame>
        <p:nvGraphicFramePr>
          <p:cNvPr id="54" name="Chart 53"/>
          <p:cNvGraphicFramePr/>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30"/>
          </a:graphicData>
        </a:graphic>
      </p:graphicFrame>
      <p:sp>
        <p:nvSpPr>
          <p:cNvPr id="65" name="TextBox 64"/>
          <p:cNvSpPr txBox="1"/>
          <p:nvPr/>
        </p:nvSpPr>
        <p:spPr>
          <a:xfrm>
            <a:off x="5577840" y="1554480"/>
            <a:ext cx="1005840" cy="276999"/>
          </a:xfrm>
          <a:prstGeom prst="rect">
            <a:avLst/>
          </a:prstGeom>
          <a:noFill/>
        </p:spPr>
        <p:txBody>
          <a:bodyPr wrap="square" rtlCol="0">
            <a:spAutoFit/>
          </a:bodyPr>
          <a:lstStyle/>
          <a:p>
            <a:pPr algn="r"/>
            <a:r>
              <a:rPr lang="en-US" sz="1200" dirty="0" smtClean="0"/>
              <a:t>Features</a:t>
            </a:r>
            <a:endParaRPr lang="en-US" sz="1200" dirty="0"/>
          </a:p>
        </p:txBody>
      </p:sp>
      <p:sp>
        <p:nvSpPr>
          <p:cNvPr id="66" name="TextBox 65"/>
          <p:cNvSpPr txBox="1"/>
          <p:nvPr/>
        </p:nvSpPr>
        <p:spPr>
          <a:xfrm>
            <a:off x="7727415" y="1554480"/>
            <a:ext cx="1005840" cy="276999"/>
          </a:xfrm>
          <a:prstGeom prst="rect">
            <a:avLst/>
          </a:prstGeom>
          <a:noFill/>
        </p:spPr>
        <p:txBody>
          <a:bodyPr wrap="square" rtlCol="0">
            <a:spAutoFit/>
          </a:bodyPr>
          <a:lstStyle/>
          <a:p>
            <a:pPr algn="l"/>
            <a:r>
              <a:rPr lang="en-US" sz="1200" dirty="0" smtClean="0"/>
              <a:t>Usability</a:t>
            </a:r>
            <a:endParaRPr lang="en-US" sz="1200" dirty="0"/>
          </a:p>
        </p:txBody>
      </p:sp>
      <p:sp>
        <p:nvSpPr>
          <p:cNvPr id="67" name="TextBox 66"/>
          <p:cNvSpPr txBox="1"/>
          <p:nvPr/>
        </p:nvSpPr>
        <p:spPr>
          <a:xfrm>
            <a:off x="5577840" y="2786876"/>
            <a:ext cx="1005105" cy="276999"/>
          </a:xfrm>
          <a:prstGeom prst="rect">
            <a:avLst/>
          </a:prstGeom>
          <a:noFill/>
        </p:spPr>
        <p:txBody>
          <a:bodyPr wrap="square" rtlCol="0">
            <a:spAutoFit/>
          </a:bodyPr>
          <a:lstStyle/>
          <a:p>
            <a:pPr algn="r"/>
            <a:r>
              <a:rPr lang="en-US" sz="1200" dirty="0" smtClean="0"/>
              <a:t>Architecture</a:t>
            </a:r>
          </a:p>
        </p:txBody>
      </p:sp>
      <p:sp>
        <p:nvSpPr>
          <p:cNvPr id="68" name="TextBox 67"/>
          <p:cNvSpPr txBox="1"/>
          <p:nvPr/>
        </p:nvSpPr>
        <p:spPr>
          <a:xfrm>
            <a:off x="7727415" y="2786876"/>
            <a:ext cx="1005840" cy="276999"/>
          </a:xfrm>
          <a:prstGeom prst="rect">
            <a:avLst/>
          </a:prstGeom>
          <a:noFill/>
        </p:spPr>
        <p:txBody>
          <a:bodyPr wrap="square" rtlCol="0">
            <a:spAutoFit/>
          </a:bodyPr>
          <a:lstStyle/>
          <a:p>
            <a:pPr algn="l"/>
            <a:r>
              <a:rPr lang="en-US" sz="1200" dirty="0" smtClean="0"/>
              <a:t>Affordability</a:t>
            </a:r>
            <a:endParaRPr lang="en-US" sz="1200" dirty="0"/>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t>Product</a:t>
            </a:r>
            <a:endParaRPr lang="en-US" sz="1200" b="1" dirty="0"/>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t>Vendor</a:t>
            </a:r>
            <a:endParaRPr lang="en-US" sz="1200" b="1" dirty="0"/>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t>Viability</a:t>
            </a:r>
            <a:endParaRPr lang="en-US" sz="1200" dirty="0"/>
          </a:p>
        </p:txBody>
      </p:sp>
      <p:sp>
        <p:nvSpPr>
          <p:cNvPr id="72" name="TextBox 71"/>
          <p:cNvSpPr txBox="1"/>
          <p:nvPr/>
        </p:nvSpPr>
        <p:spPr>
          <a:xfrm>
            <a:off x="7725628" y="4801235"/>
            <a:ext cx="1005840" cy="276999"/>
          </a:xfrm>
          <a:prstGeom prst="rect">
            <a:avLst/>
          </a:prstGeom>
          <a:noFill/>
        </p:spPr>
        <p:txBody>
          <a:bodyPr wrap="square" rtlCol="0">
            <a:spAutoFit/>
          </a:bodyPr>
          <a:lstStyle/>
          <a:p>
            <a:pPr algn="l"/>
            <a:r>
              <a:rPr lang="en-US" sz="1200" dirty="0" smtClean="0"/>
              <a:t>Strategy</a:t>
            </a:r>
            <a:endParaRPr lang="en-US" sz="1200" dirty="0"/>
          </a:p>
        </p:txBody>
      </p:sp>
      <p:sp>
        <p:nvSpPr>
          <p:cNvPr id="73" name="TextBox 72"/>
          <p:cNvSpPr txBox="1"/>
          <p:nvPr/>
        </p:nvSpPr>
        <p:spPr>
          <a:xfrm>
            <a:off x="5577105" y="6077764"/>
            <a:ext cx="1005840" cy="276999"/>
          </a:xfrm>
          <a:prstGeom prst="rect">
            <a:avLst/>
          </a:prstGeom>
          <a:noFill/>
        </p:spPr>
        <p:txBody>
          <a:bodyPr wrap="square" rtlCol="0">
            <a:spAutoFit/>
          </a:bodyPr>
          <a:lstStyle/>
          <a:p>
            <a:pPr algn="r"/>
            <a:r>
              <a:rPr lang="en-US" sz="1200" dirty="0" smtClean="0"/>
              <a:t>Channel</a:t>
            </a:r>
            <a:endParaRPr lang="en-US" sz="1200" dirty="0"/>
          </a:p>
        </p:txBody>
      </p:sp>
      <p:sp>
        <p:nvSpPr>
          <p:cNvPr id="74" name="TextBox 73"/>
          <p:cNvSpPr txBox="1"/>
          <p:nvPr/>
        </p:nvSpPr>
        <p:spPr>
          <a:xfrm>
            <a:off x="7725628" y="6077764"/>
            <a:ext cx="1005840" cy="276999"/>
          </a:xfrm>
          <a:prstGeom prst="rect">
            <a:avLst/>
          </a:prstGeom>
          <a:noFill/>
        </p:spPr>
        <p:txBody>
          <a:bodyPr wrap="square" rtlCol="0">
            <a:spAutoFit/>
          </a:bodyPr>
          <a:lstStyle/>
          <a:p>
            <a:pPr algn="l"/>
            <a:r>
              <a:rPr lang="en-US" sz="1200" dirty="0" smtClean="0"/>
              <a:t>Reach</a:t>
            </a:r>
          </a:p>
        </p:txBody>
      </p:sp>
      <p:sp>
        <p:nvSpPr>
          <p:cNvPr id="75" name="Flowchart: Stored Data 19"/>
          <p:cNvSpPr>
            <a:spLocks noChangeArrowheads="1"/>
          </p:cNvSpPr>
          <p:nvPr>
            <p:custDataLst>
              <p:tags r:id="rId22"/>
            </p:custDataLst>
          </p:nvPr>
        </p:nvSpPr>
        <p:spPr bwMode="auto">
          <a:xfrm flipH="1">
            <a:off x="320673" y="1599883"/>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Product Evaluation Criteria</a:t>
            </a:r>
            <a:endParaRPr lang="en-US" sz="1400" b="1" dirty="0">
              <a:solidFill>
                <a:schemeClr val="bg1"/>
              </a:solidFill>
              <a:latin typeface="Arial" pitchFamily="34" charset="0"/>
              <a:cs typeface="Arial" pitchFamily="34" charset="0"/>
            </a:endParaRPr>
          </a:p>
        </p:txBody>
      </p:sp>
      <p:sp>
        <p:nvSpPr>
          <p:cNvPr id="77" name="Flowchart: Stored Data 19"/>
          <p:cNvSpPr>
            <a:spLocks noChangeArrowheads="1"/>
          </p:cNvSpPr>
          <p:nvPr>
            <p:custDataLst>
              <p:tags r:id="rId23"/>
            </p:custDataLst>
          </p:nvPr>
        </p:nvSpPr>
        <p:spPr bwMode="auto">
          <a:xfrm flipH="1">
            <a:off x="320039" y="4068445"/>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Vendor Evaluation Criteria</a:t>
            </a:r>
            <a:endParaRPr lang="en-US" sz="1400" b="1" dirty="0">
              <a:solidFill>
                <a:schemeClr val="bg1"/>
              </a:solidFill>
              <a:latin typeface="Arial" pitchFamily="34" charset="0"/>
              <a:cs typeface="Arial" pitchFamily="34" charset="0"/>
            </a:endParaRPr>
          </a:p>
        </p:txBody>
      </p:sp>
      <p:pic>
        <p:nvPicPr>
          <p:cNvPr id="40" name="Picture 39" descr="sample_linkbar-itrgNEW.gif">
            <a:hlinkClick r:id="rId31"/>
          </p:cNvPr>
          <p:cNvPicPr>
            <a:picLocks noChangeAspect="1"/>
          </p:cNvPicPr>
          <p:nvPr/>
        </p:nvPicPr>
        <p:blipFill>
          <a:blip r:embed="rId3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Table Stakes are all you need from your MFP</a:t>
              </a:r>
              <a:r>
                <a:rPr lang="en-US" sz="1200" dirty="0" smtClean="0">
                  <a:solidFill>
                    <a:srgbClr val="FF0000"/>
                  </a:solidFill>
                </a:rPr>
                <a:t> </a:t>
              </a:r>
              <a:r>
                <a:rPr lang="en-US" sz="1200" dirty="0" smtClean="0">
                  <a:solidFill>
                    <a:schemeClr val="tx1"/>
                  </a:solidFill>
                </a:rPr>
                <a:t>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18" cstate="print"/>
            <a:stretch>
              <a:fillRect/>
            </a:stretch>
          </p:blipFill>
          <p:spPr>
            <a:xfrm>
              <a:off x="328614" y="3609020"/>
              <a:ext cx="1000207" cy="838201"/>
            </a:xfrm>
            <a:prstGeom prst="rect">
              <a:avLst/>
            </a:prstGeom>
          </p:spPr>
        </p:pic>
      </p:gr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products’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What Does This Mean?</a:t>
            </a:r>
            <a:endParaRPr lang="en-CA" b="1" i="1" dirty="0">
              <a:solidFill>
                <a:schemeClr val="tx1"/>
              </a:solidFill>
            </a:endParaRPr>
          </a:p>
        </p:txBody>
      </p:sp>
      <p:sp>
        <p:nvSpPr>
          <p:cNvPr id="10" name="Flowchart: Stored Data 21"/>
          <p:cNvSpPr>
            <a:spLocks noChangeArrowheads="1"/>
          </p:cNvSpPr>
          <p:nvPr>
            <p:custDataLst>
              <p:tags r:id="rId1"/>
            </p:custDataLst>
          </p:nvPr>
        </p:nvSpPr>
        <p:spPr bwMode="auto">
          <a:xfrm flipH="1">
            <a:off x="1828167" y="3108960"/>
            <a:ext cx="3474720" cy="502920"/>
          </a:xfrm>
          <a:prstGeom prst="rect">
            <a:avLst/>
          </a:prstGeom>
          <a:solidFill>
            <a:schemeClr val="bg2">
              <a:lumMod val="85000"/>
            </a:schemeClr>
          </a:solidFill>
          <a:ln w="6350">
            <a:noFill/>
            <a:miter lim="800000"/>
            <a:headEnd/>
            <a:tailEnd/>
          </a:ln>
          <a:effectLst/>
        </p:spPr>
        <p:txBody>
          <a:bodyPr anchor="ctr"/>
          <a:lstStyle/>
          <a:p>
            <a:pPr algn="l"/>
            <a:endParaRPr lang="en-US" sz="1100" dirty="0" smtClean="0">
              <a:latin typeface="Arial" pitchFamily="34" charset="0"/>
              <a:cs typeface="Arial" pitchFamily="34" charset="0"/>
            </a:endParaRPr>
          </a:p>
          <a:p>
            <a:pPr algn="l"/>
            <a:r>
              <a:rPr lang="en-US" sz="1100" dirty="0" smtClean="0">
                <a:latin typeface="Arial" pitchFamily="34" charset="0"/>
                <a:cs typeface="Arial" pitchFamily="34" charset="0"/>
              </a:rPr>
              <a:t>Ability to connect to various network and USB ports.</a:t>
            </a:r>
          </a:p>
          <a:p>
            <a:pPr algn="l"/>
            <a:endParaRPr lang="en-US" sz="1100" dirty="0" smtClean="0">
              <a:latin typeface="Arial" pitchFamily="34" charset="0"/>
              <a:cs typeface="Arial" pitchFamily="34" charset="0"/>
            </a:endParaRPr>
          </a:p>
        </p:txBody>
      </p:sp>
      <p:sp>
        <p:nvSpPr>
          <p:cNvPr id="11" name="Rectangle 10"/>
          <p:cNvSpPr>
            <a:spLocks noChangeArrowheads="1"/>
          </p:cNvSpPr>
          <p:nvPr>
            <p:custDataLst>
              <p:tags r:id="rId2"/>
            </p:custDataLst>
          </p:nvPr>
        </p:nvSpPr>
        <p:spPr bwMode="auto">
          <a:xfrm flipH="1">
            <a:off x="319407" y="310896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Connections</a:t>
            </a:r>
            <a:endParaRPr lang="en-US" sz="1200" dirty="0">
              <a:latin typeface="Arial" pitchFamily="34" charset="0"/>
              <a:cs typeface="Arial" pitchFamily="34" charset="0"/>
            </a:endParaRPr>
          </a:p>
        </p:txBody>
      </p:sp>
      <p:sp>
        <p:nvSpPr>
          <p:cNvPr id="12" name="Flowchart: Stored Data 21"/>
          <p:cNvSpPr>
            <a:spLocks noChangeArrowheads="1"/>
          </p:cNvSpPr>
          <p:nvPr>
            <p:custDataLst>
              <p:tags r:id="rId3"/>
            </p:custDataLst>
          </p:nvPr>
        </p:nvSpPr>
        <p:spPr bwMode="auto">
          <a:xfrm flipH="1">
            <a:off x="1828167" y="365760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Minimum </a:t>
            </a:r>
            <a:r>
              <a:rPr lang="en-US" sz="1100" dirty="0" smtClean="0">
                <a:latin typeface="Arial" pitchFamily="34" charset="0"/>
                <a:cs typeface="Arial" pitchFamily="34" charset="0"/>
              </a:rPr>
              <a:t>of 80,000 images for a monthly duty cycle and a minimum of 30PPM.</a:t>
            </a:r>
          </a:p>
        </p:txBody>
      </p:sp>
      <p:sp>
        <p:nvSpPr>
          <p:cNvPr id="13" name="Rectangle 12"/>
          <p:cNvSpPr>
            <a:spLocks noChangeArrowheads="1"/>
          </p:cNvSpPr>
          <p:nvPr>
            <p:custDataLst>
              <p:tags r:id="rId4"/>
            </p:custDataLst>
          </p:nvPr>
        </p:nvSpPr>
        <p:spPr bwMode="auto">
          <a:xfrm flipH="1">
            <a:off x="319407" y="365760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Output</a:t>
            </a:r>
            <a:endParaRPr lang="en-US" sz="1200" dirty="0">
              <a:latin typeface="Arial" pitchFamily="34" charset="0"/>
              <a:cs typeface="Arial" pitchFamily="34" charset="0"/>
            </a:endParaRPr>
          </a:p>
        </p:txBody>
      </p:sp>
      <p:sp>
        <p:nvSpPr>
          <p:cNvPr id="14" name="Flowchart: Stored Data 20"/>
          <p:cNvSpPr>
            <a:spLocks noChangeArrowheads="1"/>
          </p:cNvSpPr>
          <p:nvPr>
            <p:custDataLst>
              <p:tags r:id="rId5"/>
            </p:custDataLst>
          </p:nvPr>
        </p:nvSpPr>
        <p:spPr bwMode="auto">
          <a:xfrm flipH="1">
            <a:off x="1828167" y="256032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Uses Active Directory or LDAP. The solution must feature network control, physical device security, and secure printing.</a:t>
            </a:r>
          </a:p>
        </p:txBody>
      </p:sp>
      <p:sp>
        <p:nvSpPr>
          <p:cNvPr id="15" name="Rectangle 14"/>
          <p:cNvSpPr>
            <a:spLocks noChangeArrowheads="1"/>
          </p:cNvSpPr>
          <p:nvPr>
            <p:custDataLst>
              <p:tags r:id="rId6"/>
            </p:custDataLst>
          </p:nvPr>
        </p:nvSpPr>
        <p:spPr bwMode="auto">
          <a:xfrm flipH="1">
            <a:off x="319407" y="256032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Security</a:t>
            </a:r>
            <a:endParaRPr lang="en-US" sz="1200" dirty="0">
              <a:latin typeface="Arial" pitchFamily="34" charset="0"/>
              <a:cs typeface="Arial" pitchFamily="34" charset="0"/>
            </a:endParaRPr>
          </a:p>
        </p:txBody>
      </p:sp>
      <p:sp>
        <p:nvSpPr>
          <p:cNvPr id="16" name="Flowchart: Stored Data 19"/>
          <p:cNvSpPr>
            <a:spLocks noChangeArrowheads="1"/>
          </p:cNvSpPr>
          <p:nvPr>
            <p:custDataLst>
              <p:tags r:id="rId7"/>
            </p:custDataLst>
          </p:nvPr>
        </p:nvSpPr>
        <p:spPr bwMode="auto">
          <a:xfrm flipH="1">
            <a:off x="1828167" y="2011362"/>
            <a:ext cx="3474720" cy="502920"/>
          </a:xfrm>
          <a:prstGeom prst="rect">
            <a:avLst/>
          </a:prstGeom>
          <a:solidFill>
            <a:schemeClr val="bg2">
              <a:lumMod val="85000"/>
            </a:schemeClr>
          </a:solidFill>
          <a:ln w="6350">
            <a:noFill/>
            <a:miter lim="800000"/>
            <a:headEnd/>
            <a:tailEnd/>
          </a:ln>
        </p:spPr>
        <p:txBody>
          <a:bodyPr anchor="ctr"/>
          <a:lstStyle/>
          <a:p>
            <a:pPr algn="l"/>
            <a:r>
              <a:rPr lang="en-US" sz="1100" dirty="0" smtClean="0">
                <a:latin typeface="Arial" pitchFamily="34" charset="0"/>
                <a:cs typeface="Arial" pitchFamily="34" charset="0"/>
              </a:rPr>
              <a:t>Conducts usage tracking, supply alerts, and lock-out user options. </a:t>
            </a:r>
          </a:p>
        </p:txBody>
      </p:sp>
      <p:sp>
        <p:nvSpPr>
          <p:cNvPr id="17" name="Rectangle 16"/>
          <p:cNvSpPr>
            <a:spLocks noChangeArrowheads="1"/>
          </p:cNvSpPr>
          <p:nvPr>
            <p:custDataLst>
              <p:tags r:id="rId8"/>
            </p:custDataLst>
          </p:nvPr>
        </p:nvSpPr>
        <p:spPr bwMode="auto">
          <a:xfrm flipH="1">
            <a:off x="319407" y="201199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Management Software</a:t>
            </a:r>
            <a:endParaRPr lang="en-US" sz="1200" dirty="0">
              <a:latin typeface="Arial" pitchFamily="34" charset="0"/>
              <a:cs typeface="Arial" pitchFamily="34" charset="0"/>
            </a:endParaRPr>
          </a:p>
        </p:txBody>
      </p:sp>
      <p:sp>
        <p:nvSpPr>
          <p:cNvPr id="18" name="Flowchart: Stored Data 21"/>
          <p:cNvSpPr>
            <a:spLocks noChangeArrowheads="1"/>
          </p:cNvSpPr>
          <p:nvPr>
            <p:custDataLst>
              <p:tags r:id="rId9"/>
            </p:custDataLst>
          </p:nvPr>
        </p:nvSpPr>
        <p:spPr bwMode="auto">
          <a:xfrm flipH="1">
            <a:off x="1828800" y="420624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Ability to default to double-sided printing and energy efficiency options. The vendor must have recycling programs.</a:t>
            </a:r>
          </a:p>
        </p:txBody>
      </p:sp>
      <p:sp>
        <p:nvSpPr>
          <p:cNvPr id="19" name="Rectangle 18"/>
          <p:cNvSpPr>
            <a:spLocks noChangeArrowheads="1"/>
          </p:cNvSpPr>
          <p:nvPr>
            <p:custDataLst>
              <p:tags r:id="rId10"/>
            </p:custDataLst>
          </p:nvPr>
        </p:nvSpPr>
        <p:spPr bwMode="auto">
          <a:xfrm flipH="1">
            <a:off x="320040" y="420624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Green Capabilities</a:t>
            </a:r>
            <a:endParaRPr lang="en-US" sz="1200" dirty="0">
              <a:latin typeface="Arial" pitchFamily="34" charset="0"/>
              <a:cs typeface="Arial" pitchFamily="34" charset="0"/>
            </a:endParaRPr>
          </a:p>
        </p:txBody>
      </p:sp>
      <p:sp>
        <p:nvSpPr>
          <p:cNvPr id="20" name="Flowchart: Stored Data 21"/>
          <p:cNvSpPr>
            <a:spLocks noChangeArrowheads="1"/>
          </p:cNvSpPr>
          <p:nvPr>
            <p:custDataLst>
              <p:tags r:id="rId11"/>
            </p:custDataLst>
          </p:nvPr>
        </p:nvSpPr>
        <p:spPr bwMode="auto">
          <a:xfrm flipH="1">
            <a:off x="1828800" y="475488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Scalable, flexible, and robust to fit a variety of LAN and WAN architectures. </a:t>
            </a:r>
          </a:p>
        </p:txBody>
      </p:sp>
      <p:sp>
        <p:nvSpPr>
          <p:cNvPr id="21" name="Rectangle 20"/>
          <p:cNvSpPr>
            <a:spLocks noChangeArrowheads="1"/>
          </p:cNvSpPr>
          <p:nvPr>
            <p:custDataLst>
              <p:tags r:id="rId12"/>
            </p:custDataLst>
          </p:nvPr>
        </p:nvSpPr>
        <p:spPr bwMode="auto">
          <a:xfrm flipH="1">
            <a:off x="320040" y="475488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Integration &amp; Architecture</a:t>
            </a:r>
            <a:endParaRPr lang="en-US" sz="1200" dirty="0">
              <a:latin typeface="Arial" pitchFamily="34" charset="0"/>
              <a:cs typeface="Arial" pitchFamily="34" charset="0"/>
            </a:endParaRPr>
          </a:p>
        </p:txBody>
      </p:sp>
      <p:sp>
        <p:nvSpPr>
          <p:cNvPr id="24" name="Flowchart: Stored Data 19"/>
          <p:cNvSpPr>
            <a:spLocks noChangeArrowheads="1"/>
          </p:cNvSpPr>
          <p:nvPr>
            <p:custDataLst>
              <p:tags r:id="rId13"/>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it is:</a:t>
            </a:r>
          </a:p>
        </p:txBody>
      </p:sp>
      <p:sp>
        <p:nvSpPr>
          <p:cNvPr id="25" name="Rectangle 24"/>
          <p:cNvSpPr>
            <a:spLocks noChangeArrowheads="1"/>
          </p:cNvSpPr>
          <p:nvPr>
            <p:custDataLst>
              <p:tags r:id="rId14"/>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sp>
        <p:nvSpPr>
          <p:cNvPr id="26" name="Rounded Rectangle 25"/>
          <p:cNvSpPr/>
          <p:nvPr>
            <p:custDataLst>
              <p:tags r:id="rId15"/>
            </p:custDataLst>
          </p:nvPr>
        </p:nvSpPr>
        <p:spPr>
          <a:xfrm rot="10800000">
            <a:off x="5486400" y="4892039"/>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chemeClr val="tx1"/>
              </a:solidFill>
            </a:endParaRPr>
          </a:p>
        </p:txBody>
      </p:sp>
      <p:pic>
        <p:nvPicPr>
          <p:cNvPr id="27" name="Picture 26" descr="sample_linkbar-itrgNEW.gif">
            <a:hlinkClick r:id="rId19"/>
          </p:cNvPr>
          <p:cNvPicPr>
            <a:picLocks noChangeAspect="1"/>
          </p:cNvPicPr>
          <p:nvPr/>
        </p:nvPicPr>
        <p:blipFill>
          <a:blip r:embed="rId2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7" name="Flowchart: Stored Data 21"/>
          <p:cNvSpPr>
            <a:spLocks noChangeArrowheads="1"/>
          </p:cNvSpPr>
          <p:nvPr>
            <p:custDataLst>
              <p:tags r:id="rId1"/>
            </p:custDataLst>
          </p:nvPr>
        </p:nvSpPr>
        <p:spPr bwMode="auto">
          <a:xfrm flipH="1">
            <a:off x="5348607" y="3017520"/>
            <a:ext cx="3474720" cy="457200"/>
          </a:xfrm>
          <a:prstGeom prst="rect">
            <a:avLst/>
          </a:prstGeom>
          <a:solidFill>
            <a:schemeClr val="bg2">
              <a:lumMod val="8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Can interface with out-of-the-box applications and use them as part of workflow.</a:t>
            </a:r>
          </a:p>
        </p:txBody>
      </p:sp>
      <p:sp>
        <p:nvSpPr>
          <p:cNvPr id="8" name="Rectangle 7"/>
          <p:cNvSpPr>
            <a:spLocks noChangeArrowheads="1"/>
          </p:cNvSpPr>
          <p:nvPr>
            <p:custDataLst>
              <p:tags r:id="rId2"/>
            </p:custDataLst>
          </p:nvPr>
        </p:nvSpPr>
        <p:spPr bwMode="auto">
          <a:xfrm flipH="1">
            <a:off x="3839847" y="3017520"/>
            <a:ext cx="1463040" cy="45720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Advanced Integration</a:t>
            </a:r>
            <a:endParaRPr lang="en-US" sz="1400" dirty="0">
              <a:latin typeface="Arial" pitchFamily="34" charset="0"/>
              <a:cs typeface="Arial" pitchFamily="34" charset="0"/>
            </a:endParaRPr>
          </a:p>
        </p:txBody>
      </p:sp>
      <p:sp>
        <p:nvSpPr>
          <p:cNvPr id="9" name="Flowchart: Stored Data 21"/>
          <p:cNvSpPr>
            <a:spLocks noChangeArrowheads="1"/>
          </p:cNvSpPr>
          <p:nvPr>
            <p:custDataLst>
              <p:tags r:id="rId3"/>
            </p:custDataLst>
          </p:nvPr>
        </p:nvSpPr>
        <p:spPr bwMode="auto">
          <a:xfrm flipH="1">
            <a:off x="5348607" y="3520440"/>
            <a:ext cx="3474720" cy="45720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Can be custom integrated with an organization’s architecture, and customization services are offered.</a:t>
            </a:r>
          </a:p>
        </p:txBody>
      </p:sp>
      <p:sp>
        <p:nvSpPr>
          <p:cNvPr id="10" name="Rectangle 9"/>
          <p:cNvSpPr>
            <a:spLocks noChangeArrowheads="1"/>
          </p:cNvSpPr>
          <p:nvPr>
            <p:custDataLst>
              <p:tags r:id="rId4"/>
            </p:custDataLst>
          </p:nvPr>
        </p:nvSpPr>
        <p:spPr bwMode="auto">
          <a:xfrm flipH="1">
            <a:off x="3839847" y="3520440"/>
            <a:ext cx="1463040" cy="45720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Customized Integration</a:t>
            </a:r>
            <a:endParaRPr lang="en-US" sz="1400" dirty="0">
              <a:latin typeface="Arial" pitchFamily="34" charset="0"/>
              <a:cs typeface="Arial" pitchFamily="34" charset="0"/>
            </a:endParaRPr>
          </a:p>
        </p:txBody>
      </p:sp>
      <p:sp>
        <p:nvSpPr>
          <p:cNvPr id="11" name="Flowchart: Stored Data 20"/>
          <p:cNvSpPr>
            <a:spLocks noChangeArrowheads="1"/>
          </p:cNvSpPr>
          <p:nvPr>
            <p:custDataLst>
              <p:tags r:id="rId5"/>
            </p:custDataLst>
          </p:nvPr>
        </p:nvSpPr>
        <p:spPr bwMode="auto">
          <a:xfrm flipH="1">
            <a:off x="5348607" y="2514600"/>
            <a:ext cx="3474720" cy="45720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Tools such as stapling, hole punching, and booklet creation, included or available as add-ons. </a:t>
            </a:r>
          </a:p>
        </p:txBody>
      </p:sp>
      <p:sp>
        <p:nvSpPr>
          <p:cNvPr id="12" name="Rectangle 11"/>
          <p:cNvSpPr>
            <a:spLocks noChangeArrowheads="1"/>
          </p:cNvSpPr>
          <p:nvPr>
            <p:custDataLst>
              <p:tags r:id="rId6"/>
            </p:custDataLst>
          </p:nvPr>
        </p:nvSpPr>
        <p:spPr bwMode="auto">
          <a:xfrm flipH="1">
            <a:off x="3839847" y="2514600"/>
            <a:ext cx="1463040" cy="45720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Job Builder Tools</a:t>
            </a:r>
            <a:endParaRPr lang="en-US" sz="1400" dirty="0">
              <a:latin typeface="Arial" pitchFamily="34" charset="0"/>
              <a:cs typeface="Arial" pitchFamily="34" charset="0"/>
            </a:endParaRPr>
          </a:p>
        </p:txBody>
      </p:sp>
      <p:sp>
        <p:nvSpPr>
          <p:cNvPr id="13" name="Flowchart: Stored Data 19"/>
          <p:cNvSpPr>
            <a:spLocks noChangeArrowheads="1"/>
          </p:cNvSpPr>
          <p:nvPr>
            <p:custDataLst>
              <p:tags r:id="rId7"/>
            </p:custDataLst>
          </p:nvPr>
        </p:nvSpPr>
        <p:spPr bwMode="auto">
          <a:xfrm flipH="1">
            <a:off x="5348607" y="2011362"/>
            <a:ext cx="3474720" cy="457200"/>
          </a:xfrm>
          <a:prstGeom prst="rect">
            <a:avLst/>
          </a:prstGeom>
          <a:solidFill>
            <a:schemeClr val="bg2">
              <a:lumMod val="85000"/>
            </a:schemeClr>
          </a:solidFill>
          <a:ln w="6350">
            <a:noFill/>
            <a:miter lim="800000"/>
            <a:headEnd/>
            <a:tailEnd/>
          </a:ln>
        </p:spPr>
        <p:txBody>
          <a:bodyPr anchor="ctr"/>
          <a:lstStyle/>
          <a:p>
            <a:pPr algn="l"/>
            <a:r>
              <a:rPr lang="en-US" sz="1100" dirty="0" smtClean="0">
                <a:latin typeface="Arial" pitchFamily="34" charset="0"/>
                <a:cs typeface="Arial" pitchFamily="34" charset="0"/>
              </a:rPr>
              <a:t>BIOS and firmware management and upgrade practices, as well as certified wiping services</a:t>
            </a:r>
            <a:r>
              <a:rPr lang="en-US" sz="1200" dirty="0" smtClean="0">
                <a:latin typeface="Arial" pitchFamily="34" charset="0"/>
                <a:cs typeface="Arial" pitchFamily="34" charset="0"/>
              </a:rPr>
              <a:t>.</a:t>
            </a:r>
          </a:p>
        </p:txBody>
      </p:sp>
      <p:sp>
        <p:nvSpPr>
          <p:cNvPr id="14" name="Rectangle 13"/>
          <p:cNvSpPr>
            <a:spLocks noChangeArrowheads="1"/>
          </p:cNvSpPr>
          <p:nvPr>
            <p:custDataLst>
              <p:tags r:id="rId8"/>
            </p:custDataLst>
          </p:nvPr>
        </p:nvSpPr>
        <p:spPr bwMode="auto">
          <a:xfrm flipH="1">
            <a:off x="3839847" y="2011997"/>
            <a:ext cx="1463040" cy="45720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Enhanced Security</a:t>
            </a:r>
            <a:endParaRPr lang="en-US" sz="1400" dirty="0">
              <a:latin typeface="Arial" pitchFamily="34" charset="0"/>
              <a:cs typeface="Arial" pitchFamily="34" charset="0"/>
            </a:endParaRPr>
          </a:p>
        </p:txBody>
      </p:sp>
      <p:sp>
        <p:nvSpPr>
          <p:cNvPr id="16" name="Flowchart: Stored Data 21"/>
          <p:cNvSpPr>
            <a:spLocks noChangeArrowheads="1"/>
          </p:cNvSpPr>
          <p:nvPr>
            <p:custDataLst>
              <p:tags r:id="rId9"/>
            </p:custDataLst>
          </p:nvPr>
        </p:nvSpPr>
        <p:spPr bwMode="auto">
          <a:xfrm flipH="1">
            <a:off x="5349240" y="4023360"/>
            <a:ext cx="3474720" cy="457200"/>
          </a:xfrm>
          <a:prstGeom prst="rect">
            <a:avLst/>
          </a:prstGeom>
          <a:solidFill>
            <a:schemeClr val="bg2">
              <a:lumMod val="8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Central management of MFP fleet, and energy management reporting or metering. </a:t>
            </a:r>
          </a:p>
        </p:txBody>
      </p:sp>
      <p:sp>
        <p:nvSpPr>
          <p:cNvPr id="17" name="Rectangle 16"/>
          <p:cNvSpPr>
            <a:spLocks noChangeArrowheads="1"/>
          </p:cNvSpPr>
          <p:nvPr>
            <p:custDataLst>
              <p:tags r:id="rId10"/>
            </p:custDataLst>
          </p:nvPr>
        </p:nvSpPr>
        <p:spPr bwMode="auto">
          <a:xfrm flipH="1">
            <a:off x="3840480" y="4023360"/>
            <a:ext cx="1463040" cy="45720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Management Reporting</a:t>
            </a:r>
            <a:endParaRPr lang="en-US" sz="1400" dirty="0">
              <a:latin typeface="Arial" pitchFamily="34" charset="0"/>
              <a:cs typeface="Arial" pitchFamily="34" charset="0"/>
            </a:endParaRPr>
          </a:p>
        </p:txBody>
      </p:sp>
      <p:sp>
        <p:nvSpPr>
          <p:cNvPr id="18" name="Flowchart: Stored Data 21"/>
          <p:cNvSpPr>
            <a:spLocks noChangeArrowheads="1"/>
          </p:cNvSpPr>
          <p:nvPr>
            <p:custDataLst>
              <p:tags r:id="rId11"/>
            </p:custDataLst>
          </p:nvPr>
        </p:nvSpPr>
        <p:spPr bwMode="auto">
          <a:xfrm flipH="1">
            <a:off x="5349240" y="4526280"/>
            <a:ext cx="3474720" cy="45720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Capable of wireless printing anywhere within the network range.</a:t>
            </a:r>
          </a:p>
        </p:txBody>
      </p:sp>
      <p:sp>
        <p:nvSpPr>
          <p:cNvPr id="19" name="Rectangle 18"/>
          <p:cNvSpPr>
            <a:spLocks noChangeArrowheads="1"/>
          </p:cNvSpPr>
          <p:nvPr>
            <p:custDataLst>
              <p:tags r:id="rId12"/>
            </p:custDataLst>
          </p:nvPr>
        </p:nvSpPr>
        <p:spPr bwMode="auto">
          <a:xfrm flipH="1">
            <a:off x="3840480" y="4526280"/>
            <a:ext cx="1463040" cy="45720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Wireless Printing</a:t>
            </a:r>
            <a:endParaRPr lang="en-US" sz="1400" dirty="0">
              <a:latin typeface="Arial" pitchFamily="34" charset="0"/>
              <a:cs typeface="Arial" pitchFamily="34" charset="0"/>
            </a:endParaRPr>
          </a:p>
        </p:txBody>
      </p:sp>
      <p:sp>
        <p:nvSpPr>
          <p:cNvPr id="20" name="Flowchart: Stored Data 21"/>
          <p:cNvSpPr>
            <a:spLocks noChangeArrowheads="1"/>
          </p:cNvSpPr>
          <p:nvPr>
            <p:custDataLst>
              <p:tags r:id="rId13"/>
            </p:custDataLst>
          </p:nvPr>
        </p:nvSpPr>
        <p:spPr bwMode="auto">
          <a:xfrm flipH="1">
            <a:off x="5349240" y="5029200"/>
            <a:ext cx="3474720" cy="457200"/>
          </a:xfrm>
          <a:prstGeom prst="rect">
            <a:avLst/>
          </a:prstGeom>
          <a:solidFill>
            <a:schemeClr val="bg2">
              <a:lumMod val="8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Allows users to print from mobile devices such as smartphones and notebooks.</a:t>
            </a:r>
          </a:p>
        </p:txBody>
      </p:sp>
      <p:sp>
        <p:nvSpPr>
          <p:cNvPr id="21" name="Rectangle 20"/>
          <p:cNvSpPr>
            <a:spLocks noChangeArrowheads="1"/>
          </p:cNvSpPr>
          <p:nvPr>
            <p:custDataLst>
              <p:tags r:id="rId14"/>
            </p:custDataLst>
          </p:nvPr>
        </p:nvSpPr>
        <p:spPr bwMode="auto">
          <a:xfrm flipH="1">
            <a:off x="3840480" y="5029200"/>
            <a:ext cx="1463040" cy="45720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Mobile Printing</a:t>
            </a:r>
            <a:endParaRPr lang="en-US" sz="1400" dirty="0">
              <a:latin typeface="Arial" pitchFamily="34" charset="0"/>
              <a:cs typeface="Arial" pitchFamily="34" charset="0"/>
            </a:endParaRPr>
          </a:p>
        </p:txBody>
      </p:sp>
      <p:sp>
        <p:nvSpPr>
          <p:cNvPr id="22" name="Flowchart: Stored Data 21"/>
          <p:cNvSpPr>
            <a:spLocks noChangeArrowheads="1"/>
          </p:cNvSpPr>
          <p:nvPr>
            <p:custDataLst>
              <p:tags r:id="rId15"/>
            </p:custDataLst>
          </p:nvPr>
        </p:nvSpPr>
        <p:spPr bwMode="auto">
          <a:xfrm flipH="1">
            <a:off x="5349240" y="5532120"/>
            <a:ext cx="3474720" cy="457200"/>
          </a:xfrm>
          <a:prstGeom prst="rect">
            <a:avLst/>
          </a:prstGeom>
          <a:solidFill>
            <a:schemeClr val="bg2">
              <a:lumMod val="95000"/>
            </a:schemeClr>
          </a:solidFill>
          <a:ln w="6350">
            <a:noFill/>
            <a:miter lim="800000"/>
            <a:headEnd/>
            <a:tailEnd/>
          </a:ln>
          <a:effectLst/>
        </p:spPr>
        <p:txBody>
          <a:bodyPr anchor="ctr"/>
          <a:lstStyle/>
          <a:p>
            <a:pPr algn="l"/>
            <a:r>
              <a:rPr lang="en-US" sz="1100" dirty="0" smtClean="0">
                <a:latin typeface="Arial" pitchFamily="34" charset="0"/>
                <a:cs typeface="Arial" pitchFamily="34" charset="0"/>
              </a:rPr>
              <a:t>Secure disposal options and/or offers vendor services for disposal and recycling.</a:t>
            </a:r>
          </a:p>
        </p:txBody>
      </p:sp>
      <p:sp>
        <p:nvSpPr>
          <p:cNvPr id="23" name="Rectangle 22"/>
          <p:cNvSpPr>
            <a:spLocks noChangeArrowheads="1"/>
          </p:cNvSpPr>
          <p:nvPr>
            <p:custDataLst>
              <p:tags r:id="rId16"/>
            </p:custDataLst>
          </p:nvPr>
        </p:nvSpPr>
        <p:spPr bwMode="auto">
          <a:xfrm flipH="1">
            <a:off x="3840480" y="5532120"/>
            <a:ext cx="1463040" cy="45720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End-of-Life Services</a:t>
            </a:r>
            <a:endParaRPr lang="en-US" sz="1400" dirty="0">
              <a:latin typeface="Arial" pitchFamily="34" charset="0"/>
              <a:cs typeface="Arial" pitchFamily="34" charset="0"/>
            </a:endParaRPr>
          </a:p>
        </p:txBody>
      </p:sp>
      <p:sp>
        <p:nvSpPr>
          <p:cNvPr id="30" name="Flowchart: Stored Data 19"/>
          <p:cNvSpPr>
            <a:spLocks noChangeArrowheads="1"/>
          </p:cNvSpPr>
          <p:nvPr>
            <p:custDataLst>
              <p:tags r:id="rId17"/>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we looked for:</a:t>
            </a:r>
          </a:p>
        </p:txBody>
      </p:sp>
      <p:sp>
        <p:nvSpPr>
          <p:cNvPr id="31" name="Rectangle 30"/>
          <p:cNvSpPr>
            <a:spLocks noChangeArrowheads="1"/>
          </p:cNvSpPr>
          <p:nvPr>
            <p:custDataLst>
              <p:tags r:id="rId18"/>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sp>
        <p:nvSpPr>
          <p:cNvPr id="32" name="Rounded Rectangle 31"/>
          <p:cNvSpPr/>
          <p:nvPr>
            <p:custDataLst>
              <p:tags r:id="rId19"/>
            </p:custDataLst>
          </p:nvPr>
        </p:nvSpPr>
        <p:spPr>
          <a:xfrm rot="10800000">
            <a:off x="320040" y="562356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a:endParaRPr lang="en-CA" b="1" i="1" dirty="0">
              <a:solidFill>
                <a:schemeClr val="tx1"/>
              </a:solidFill>
            </a:endParaRPr>
          </a:p>
        </p:txBody>
      </p:sp>
      <p:sp>
        <p:nvSpPr>
          <p:cNvPr id="26" name="Rounded Rectangle 25"/>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Advanced Features</a:t>
            </a:r>
            <a:endParaRPr lang="en-CA" b="1" i="1" dirty="0">
              <a:solidFill>
                <a:schemeClr val="tx1"/>
              </a:solidFill>
            </a:endParaRPr>
          </a:p>
        </p:txBody>
      </p:sp>
      <p:sp>
        <p:nvSpPr>
          <p:cNvPr id="27" name="Rounded Rectangle 26"/>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Scoring Methodology</a:t>
            </a:r>
            <a:endParaRPr lang="en-CA" b="1" i="1" dirty="0">
              <a:solidFill>
                <a:schemeClr val="tx1"/>
              </a:solidFill>
            </a:endParaRPr>
          </a:p>
        </p:txBody>
      </p:sp>
      <p:sp>
        <p:nvSpPr>
          <p:cNvPr id="28" name="TextBox 27"/>
          <p:cNvSpPr txBox="1"/>
          <p:nvPr>
            <p:custDataLst>
              <p:tags r:id="rId20"/>
            </p:custDataLst>
          </p:nvPr>
        </p:nvSpPr>
        <p:spPr>
          <a:xfrm>
            <a:off x="1" y="6246654"/>
            <a:ext cx="9143999" cy="246221"/>
          </a:xfrm>
          <a:prstGeom prst="rect">
            <a:avLst/>
          </a:prstGeom>
          <a:noFill/>
        </p:spPr>
        <p:txBody>
          <a:bodyPr wrap="square" rtlCol="0">
            <a:spAutoFit/>
          </a:bodyPr>
          <a:lstStyle/>
          <a:p>
            <a:pPr lvl="0"/>
            <a:r>
              <a:rPr lang="en-US" sz="1000" dirty="0" smtClean="0">
                <a:latin typeface="+mn-lt"/>
              </a:rPr>
              <a:t>For an explanation of how Advanced Features are determined, please see </a:t>
            </a:r>
            <a:r>
              <a:rPr lang="en-US" sz="1000" dirty="0" smtClean="0">
                <a:hlinkClick r:id="" action="ppaction://noaction"/>
              </a:rPr>
              <a:t>Vendor Landscape Methodology: Information Presentation</a:t>
            </a:r>
            <a:r>
              <a:rPr lang="en-US" sz="1000" dirty="0" smtClean="0"/>
              <a:t> in the Appendix</a:t>
            </a:r>
            <a:r>
              <a:rPr lang="en-US" sz="1000" dirty="0" smtClean="0">
                <a:latin typeface="+mn-lt"/>
              </a:rPr>
              <a:t>.</a:t>
            </a:r>
          </a:p>
        </p:txBody>
      </p:sp>
      <p:pic>
        <p:nvPicPr>
          <p:cNvPr id="29" name="Picture 28" descr="sample_linkbar-itrgNEW.gif">
            <a:hlinkClick r:id="rId23"/>
          </p:cNvPr>
          <p:cNvPicPr>
            <a:picLocks noChangeAspect="1"/>
          </p:cNvPicPr>
          <p:nvPr/>
        </p:nvPicPr>
        <p:blipFill>
          <a:blip r:embed="rId2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1496" name="think-cell Slide" r:id="rId7" imgW="360" imgH="360" progId="">
                  <p:embed/>
                </p:oleObj>
              </mc:Choice>
              <mc:Fallback>
                <p:oleObj name="think-cell Slide" r:id="rId7" imgW="360" imgH="360" progId="">
                  <p:embed/>
                  <p:pic>
                    <p:nvPicPr>
                      <p:cNvPr id="0" name="Picture 2"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6"/>
          <p:cNvSpPr>
            <a:spLocks noGrp="1"/>
          </p:cNvSpPr>
          <p:nvPr>
            <p:ph type="title"/>
            <p:custDataLst>
              <p:tags r:id="rId3"/>
            </p:custDataLst>
          </p:nvPr>
        </p:nvSpPr>
        <p:spPr/>
        <p:txBody>
          <a:bodyPr/>
          <a:lstStyle/>
          <a:p>
            <a:r>
              <a:rPr lang="en-US" dirty="0" smtClean="0"/>
              <a:t>Appendix</a:t>
            </a:r>
            <a:endParaRPr lang="en-US" dirty="0"/>
          </a:p>
        </p:txBody>
      </p:sp>
      <p:sp>
        <p:nvSpPr>
          <p:cNvPr id="3" name="Text Placeholder 2"/>
          <p:cNvSpPr txBox="1">
            <a:spLocks/>
          </p:cNvSpPr>
          <p:nvPr>
            <p:custDataLst>
              <p:tags r:id="rId4"/>
            </p:custDataLst>
          </p:nvPr>
        </p:nvSpPr>
        <p:spPr>
          <a:xfrm>
            <a:off x="249302" y="1279525"/>
            <a:ext cx="8627997" cy="4973925"/>
          </a:xfrm>
          <a:prstGeom prst="rect">
            <a:avLst/>
          </a:prstGeom>
        </p:spPr>
        <p:txBody>
          <a:bodyPr/>
          <a:lstStyle/>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Vendor Landscape Methodology: Overview</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Vendor Landscape Methodology</a:t>
            </a:r>
            <a:r>
              <a:rPr kumimoji="0" lang="en-US" sz="1400" b="0" i="0" u="none" strike="noStrike" kern="1200" cap="none" spc="0" normalizeH="0" noProof="0" dirty="0" smtClean="0">
                <a:ln>
                  <a:noFill/>
                </a:ln>
                <a:solidFill>
                  <a:schemeClr val="tx1"/>
                </a:solidFill>
                <a:effectLst/>
                <a:uLnTx/>
                <a:uFillTx/>
                <a:latin typeface="+mn-lt"/>
                <a:ea typeface="+mn-ea"/>
                <a:cs typeface="+mn-cs"/>
              </a:rPr>
              <a:t>: Product Selection &amp; Information Gathering</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lang="en-US" sz="1400" dirty="0" smtClean="0">
                <a:latin typeface="+mn-lt"/>
              </a:rPr>
              <a:t>Vendor Landscape Methodology: Scoring</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noProof="0" dirty="0" smtClean="0">
                <a:ln>
                  <a:noFill/>
                </a:ln>
                <a:solidFill>
                  <a:schemeClr val="tx1"/>
                </a:solidFill>
                <a:effectLst/>
                <a:uLnTx/>
                <a:uFillTx/>
                <a:latin typeface="+mn-lt"/>
                <a:ea typeface="+mn-ea"/>
                <a:cs typeface="+mn-cs"/>
              </a:rPr>
              <a:t>Vendor Landscape Methodology: Information Presentation</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lang="en-US" sz="1400" dirty="0" smtClean="0">
                <a:latin typeface="+mn-lt"/>
              </a:rPr>
              <a:t>Vendor Landscape Methodology: Fact Check &amp; Publication</a:t>
            </a:r>
            <a:endParaRPr kumimoji="0" lang="en-US" sz="14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Product Pricing Scenario</a:t>
            </a:r>
          </a:p>
        </p:txBody>
      </p:sp>
      <p:pic>
        <p:nvPicPr>
          <p:cNvPr id="5" name="Picture 4"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103"/>
  <p:tag name="ISPRING_ULTRA_SCORM_SLIDE_COUNT" val="1"/>
  <p:tag name="ISPRING_SCORM_RATE_SLIDES" val="0"/>
  <p:tag name="ISPRING_SCORM_RATE_QUIZZES" val="0"/>
  <p:tag name="ISPRING_SCORM_PASSING_SCORE" val="0.0000000000"/>
  <p:tag name="ISPRING_RESOURCE_PATHS_HASH_2" val="af4f8455bef84597ea14f5ae70925ce995f2e08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idy91FhCkWIEgLSETQjk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2611</Words>
  <Application>Microsoft Office PowerPoint</Application>
  <PresentationFormat>On-screen Show (4:3)</PresentationFormat>
  <Paragraphs>209</Paragraphs>
  <Slides>12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Georgia</vt:lpstr>
      <vt:lpstr>Helvetica</vt:lpstr>
      <vt:lpstr>Wingdings</vt:lpstr>
      <vt:lpstr>Office Theme</vt:lpstr>
      <vt:lpstr>think-cell Slide</vt:lpstr>
      <vt:lpstr>PowerPoint Presentation</vt:lpstr>
      <vt:lpstr>Introduction</vt:lpstr>
      <vt:lpstr>Executive Summary</vt:lpstr>
      <vt:lpstr>Market Overview</vt:lpstr>
      <vt:lpstr>MFP Vendor selection / knock-out criteria: market share, mind share, and platform coverage</vt:lpstr>
      <vt:lpstr>MFP criteria &amp; weighting factors</vt:lpstr>
      <vt:lpstr>Table Stakes represent the minimum standard; without these, a product doesn’t even get reviewed</vt:lpstr>
      <vt:lpstr>Advanced Features are the capabilities that allow for granular market differentiation</vt:lpstr>
      <vt:lpstr>Appendix</vt:lpstr>
      <vt:lpstr>Vendor Landscape Methodology: Overview</vt:lpstr>
      <vt:lpstr>Vendor Landscape Methodology: Vendor/Product Selection &amp; Information Gathering</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2013-04-24T13:12:22Z</dcterms:created>
  <dcterms:modified xsi:type="dcterms:W3CDTF">2013-04-24T13:12:33Z</dcterms:modified>
</cp:coreProperties>
</file>