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4.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8.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2"/>
  </p:notesMasterIdLst>
  <p:handoutMasterIdLst>
    <p:handoutMasterId r:id="rId13"/>
  </p:handoutMasterIdLst>
  <p:sldIdLst>
    <p:sldId id="256" r:id="rId2"/>
    <p:sldId id="259" r:id="rId3"/>
    <p:sldId id="260" r:id="rId4"/>
    <p:sldId id="261" r:id="rId5"/>
    <p:sldId id="262" r:id="rId6"/>
    <p:sldId id="263" r:id="rId7"/>
    <p:sldId id="264" r:id="rId8"/>
    <p:sldId id="265" r:id="rId9"/>
    <p:sldId id="266" r:id="rId10"/>
    <p:sldId id="257" r:id="rId11"/>
  </p:sldIdLst>
  <p:sldSz cx="9144000" cy="6858000" type="screen4x3"/>
  <p:notesSz cx="6858000" cy="9144000"/>
  <p:custDataLst>
    <p:tags r:id="rId14"/>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3F54"/>
    <a:srgbClr val="CECECE"/>
    <a:srgbClr val="998F57"/>
    <a:srgbClr val="7B7B7B"/>
    <a:srgbClr val="ADB7C3"/>
    <a:srgbClr val="5D5936"/>
    <a:srgbClr val="2576B7"/>
    <a:srgbClr val="C77709"/>
    <a:srgbClr val="25BCB7"/>
    <a:srgbClr val="D17D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48" autoAdjust="0"/>
    <p:restoredTop sz="90335" autoAdjust="0"/>
  </p:normalViewPr>
  <p:slideViewPr>
    <p:cSldViewPr snapToObjects="1">
      <p:cViewPr varScale="1">
        <p:scale>
          <a:sx n="105" d="100"/>
          <a:sy n="105" d="100"/>
        </p:scale>
        <p:origin x="-330" y="-96"/>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80" d="100"/>
          <a:sy n="80" d="100"/>
        </p:scale>
        <p:origin x="-1974"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16/08/2012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3102683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1861155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extLst>
      <p:ext uri="{BB962C8B-B14F-4D97-AF65-F5344CB8AC3E}">
        <p14:creationId xmlns:p14="http://schemas.microsoft.com/office/powerpoint/2010/main" val="306096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extLst>
      <p:ext uri="{BB962C8B-B14F-4D97-AF65-F5344CB8AC3E}">
        <p14:creationId xmlns:p14="http://schemas.microsoft.com/office/powerpoint/2010/main" val="1291949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extLst>
      <p:ext uri="{BB962C8B-B14F-4D97-AF65-F5344CB8AC3E}">
        <p14:creationId xmlns:p14="http://schemas.microsoft.com/office/powerpoint/2010/main" val="2589769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extLst>
      <p:ext uri="{BB962C8B-B14F-4D97-AF65-F5344CB8AC3E}">
        <p14:creationId xmlns:p14="http://schemas.microsoft.com/office/powerpoint/2010/main" val="1213855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extLst>
      <p:ext uri="{BB962C8B-B14F-4D97-AF65-F5344CB8AC3E}">
        <p14:creationId xmlns:p14="http://schemas.microsoft.com/office/powerpoint/2010/main" val="1900177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extLst>
      <p:ext uri="{BB962C8B-B14F-4D97-AF65-F5344CB8AC3E}">
        <p14:creationId xmlns:p14="http://schemas.microsoft.com/office/powerpoint/2010/main" val="3085015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extLst>
      <p:ext uri="{BB962C8B-B14F-4D97-AF65-F5344CB8AC3E}">
        <p14:creationId xmlns:p14="http://schemas.microsoft.com/office/powerpoint/2010/main" val="3846020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41620607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1341856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1247465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extLst>
      <p:ext uri="{BB962C8B-B14F-4D97-AF65-F5344CB8AC3E}">
        <p14:creationId xmlns:p14="http://schemas.microsoft.com/office/powerpoint/2010/main" val="30994793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95" r:id="rId2"/>
    <p:sldLayoutId id="2147483696" r:id="rId3"/>
    <p:sldLayoutId id="2147483697" r:id="rId4"/>
    <p:sldLayoutId id="2147483698" r:id="rId5"/>
    <p:sldLayoutId id="2147483699"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it-storyboard-implement-and-optimize-your-application-integration-govern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14.png"/><Relationship Id="rId4" Type="http://schemas.openxmlformats.org/officeDocument/2006/relationships/hyperlink" Target="http://www.infotech.com/research/it-storyboard-implement-and-optimize-your-application-integration-governanc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it-storyboard-implement-and-optimize-your-application-integration-governance"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it-storyboard-implement-and-optimize-your-application-integration-governance"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Layout" Target="../slideLayouts/slideLayout4.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image" Target="../media/image2.gif"/><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image" Target="../media/image3.emf"/><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hyperlink" Target="http://www.infotech.com/research/it-storyboard-implement-and-optimize-your-application-integration-governance" TargetMode="Externa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oleObject" Target="../embeddings/oleObject1.bin"/><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image" Target="../media/image4.emf"/><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notesSlide" Target="../notesSlides/notesSlide4.xml"/><Relationship Id="rId30"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tags" Target="../tags/tag37.xml"/><Relationship Id="rId18" Type="http://schemas.openxmlformats.org/officeDocument/2006/relationships/oleObject" Target="../embeddings/oleObject3.bin"/><Relationship Id="rId26" Type="http://schemas.openxmlformats.org/officeDocument/2006/relationships/image" Target="../media/image2.gif"/><Relationship Id="rId3" Type="http://schemas.openxmlformats.org/officeDocument/2006/relationships/tags" Target="../tags/tag27.xml"/><Relationship Id="rId21" Type="http://schemas.openxmlformats.org/officeDocument/2006/relationships/hyperlink" Target="http://www.infotech.com/research/ss/it-vendor-landscape-application-integration-middleware" TargetMode="External"/><Relationship Id="rId7" Type="http://schemas.openxmlformats.org/officeDocument/2006/relationships/tags" Target="../tags/tag31.xml"/><Relationship Id="rId12" Type="http://schemas.openxmlformats.org/officeDocument/2006/relationships/tags" Target="../tags/tag36.xml"/><Relationship Id="rId17" Type="http://schemas.openxmlformats.org/officeDocument/2006/relationships/notesSlide" Target="../notesSlides/notesSlide5.xml"/><Relationship Id="rId25" Type="http://schemas.openxmlformats.org/officeDocument/2006/relationships/hyperlink" Target="http://www.infotech.com/research/it-storyboard-implement-and-optimize-your-application-integration-governance" TargetMode="External"/><Relationship Id="rId2" Type="http://schemas.openxmlformats.org/officeDocument/2006/relationships/tags" Target="../tags/tag26.xml"/><Relationship Id="rId16" Type="http://schemas.openxmlformats.org/officeDocument/2006/relationships/slideLayout" Target="../slideLayouts/slideLayout5.xml"/><Relationship Id="rId20" Type="http://schemas.openxmlformats.org/officeDocument/2006/relationships/hyperlink" Target="http://www.infotech.com/research/ss/it-develop-an-application-integration-strategy" TargetMode="External"/><Relationship Id="rId1" Type="http://schemas.openxmlformats.org/officeDocument/2006/relationships/vmlDrawing" Target="../drawings/vmlDrawing2.vml"/><Relationship Id="rId6" Type="http://schemas.openxmlformats.org/officeDocument/2006/relationships/tags" Target="../tags/tag30.xml"/><Relationship Id="rId11" Type="http://schemas.openxmlformats.org/officeDocument/2006/relationships/tags" Target="../tags/tag35.xml"/><Relationship Id="rId24" Type="http://schemas.openxmlformats.org/officeDocument/2006/relationships/image" Target="../media/image7.jpeg"/><Relationship Id="rId5" Type="http://schemas.openxmlformats.org/officeDocument/2006/relationships/tags" Target="../tags/tag29.xml"/><Relationship Id="rId15" Type="http://schemas.openxmlformats.org/officeDocument/2006/relationships/tags" Target="../tags/tag39.xml"/><Relationship Id="rId23" Type="http://schemas.openxmlformats.org/officeDocument/2006/relationships/image" Target="../media/image6.jpeg"/><Relationship Id="rId10" Type="http://schemas.openxmlformats.org/officeDocument/2006/relationships/tags" Target="../tags/tag34.xml"/><Relationship Id="rId19" Type="http://schemas.openxmlformats.org/officeDocument/2006/relationships/image" Target="../media/image5.emf"/><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 Id="rId22" Type="http://schemas.openxmlformats.org/officeDocument/2006/relationships/hyperlink" Target="http://www.infotech.com/research/ss/it-vendor-landscape-managed-file-transfe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2.gif"/><Relationship Id="rId4" Type="http://schemas.openxmlformats.org/officeDocument/2006/relationships/hyperlink" Target="http://www.infotech.com/research/it-storyboard-implement-and-optimize-your-application-integration-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2.gif"/><Relationship Id="rId5" Type="http://schemas.openxmlformats.org/officeDocument/2006/relationships/hyperlink" Target="http://www.infotech.com/research/it-storyboard-implement-and-optimize-your-application-integration-governance" TargetMode="External"/><Relationship Id="rId4" Type="http://schemas.openxmlformats.org/officeDocument/2006/relationships/hyperlink" Target="http://www.redbooks.ibm.com/redbooks/pdfs/sg247538.pdf" TargetMode="External"/></Relationships>
</file>

<file path=ppt/slides/_rels/slide8.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tags" Target="../tags/tag51.xml"/><Relationship Id="rId18" Type="http://schemas.openxmlformats.org/officeDocument/2006/relationships/tags" Target="../tags/tag56.xml"/><Relationship Id="rId26" Type="http://schemas.openxmlformats.org/officeDocument/2006/relationships/tags" Target="../tags/tag64.xml"/><Relationship Id="rId3" Type="http://schemas.openxmlformats.org/officeDocument/2006/relationships/tags" Target="../tags/tag41.xml"/><Relationship Id="rId21" Type="http://schemas.openxmlformats.org/officeDocument/2006/relationships/tags" Target="../tags/tag59.xml"/><Relationship Id="rId34" Type="http://schemas.openxmlformats.org/officeDocument/2006/relationships/image" Target="../media/image10.emf"/><Relationship Id="rId7" Type="http://schemas.openxmlformats.org/officeDocument/2006/relationships/tags" Target="../tags/tag45.xml"/><Relationship Id="rId12" Type="http://schemas.openxmlformats.org/officeDocument/2006/relationships/tags" Target="../tags/tag50.xml"/><Relationship Id="rId17" Type="http://schemas.openxmlformats.org/officeDocument/2006/relationships/tags" Target="../tags/tag55.xml"/><Relationship Id="rId25" Type="http://schemas.openxmlformats.org/officeDocument/2006/relationships/tags" Target="../tags/tag63.xml"/><Relationship Id="rId33" Type="http://schemas.openxmlformats.org/officeDocument/2006/relationships/oleObject" Target="../embeddings/oleObject4.bin"/><Relationship Id="rId38" Type="http://schemas.openxmlformats.org/officeDocument/2006/relationships/image" Target="../media/image2.gif"/><Relationship Id="rId2" Type="http://schemas.openxmlformats.org/officeDocument/2006/relationships/tags" Target="../tags/tag40.xml"/><Relationship Id="rId16" Type="http://schemas.openxmlformats.org/officeDocument/2006/relationships/tags" Target="../tags/tag54.xml"/><Relationship Id="rId20" Type="http://schemas.openxmlformats.org/officeDocument/2006/relationships/tags" Target="../tags/tag58.xml"/><Relationship Id="rId29" Type="http://schemas.openxmlformats.org/officeDocument/2006/relationships/tags" Target="../tags/tag67.xml"/><Relationship Id="rId1" Type="http://schemas.openxmlformats.org/officeDocument/2006/relationships/vmlDrawing" Target="../drawings/vmlDrawing3.vml"/><Relationship Id="rId6" Type="http://schemas.openxmlformats.org/officeDocument/2006/relationships/tags" Target="../tags/tag44.xml"/><Relationship Id="rId11" Type="http://schemas.openxmlformats.org/officeDocument/2006/relationships/tags" Target="../tags/tag49.xml"/><Relationship Id="rId24" Type="http://schemas.openxmlformats.org/officeDocument/2006/relationships/tags" Target="../tags/tag62.xml"/><Relationship Id="rId32" Type="http://schemas.openxmlformats.org/officeDocument/2006/relationships/notesSlide" Target="../notesSlides/notesSlide8.xml"/><Relationship Id="rId37" Type="http://schemas.openxmlformats.org/officeDocument/2006/relationships/hyperlink" Target="http://www.infotech.com/research/it-storyboard-implement-and-optimize-your-application-integration-governance" TargetMode="External"/><Relationship Id="rId5" Type="http://schemas.openxmlformats.org/officeDocument/2006/relationships/tags" Target="../tags/tag43.xml"/><Relationship Id="rId15" Type="http://schemas.openxmlformats.org/officeDocument/2006/relationships/tags" Target="../tags/tag53.xml"/><Relationship Id="rId23" Type="http://schemas.openxmlformats.org/officeDocument/2006/relationships/tags" Target="../tags/tag61.xml"/><Relationship Id="rId28" Type="http://schemas.openxmlformats.org/officeDocument/2006/relationships/tags" Target="../tags/tag66.xml"/><Relationship Id="rId36" Type="http://schemas.openxmlformats.org/officeDocument/2006/relationships/image" Target="../media/image12.wmf"/><Relationship Id="rId10" Type="http://schemas.openxmlformats.org/officeDocument/2006/relationships/tags" Target="../tags/tag48.xml"/><Relationship Id="rId19" Type="http://schemas.openxmlformats.org/officeDocument/2006/relationships/tags" Target="../tags/tag57.xml"/><Relationship Id="rId31" Type="http://schemas.openxmlformats.org/officeDocument/2006/relationships/slideLayout" Target="../slideLayouts/slideLayout2.xml"/><Relationship Id="rId4" Type="http://schemas.openxmlformats.org/officeDocument/2006/relationships/tags" Target="../tags/tag42.xml"/><Relationship Id="rId9" Type="http://schemas.openxmlformats.org/officeDocument/2006/relationships/tags" Target="../tags/tag47.xml"/><Relationship Id="rId14" Type="http://schemas.openxmlformats.org/officeDocument/2006/relationships/tags" Target="../tags/tag52.xml"/><Relationship Id="rId22" Type="http://schemas.openxmlformats.org/officeDocument/2006/relationships/tags" Target="../tags/tag60.xml"/><Relationship Id="rId27" Type="http://schemas.openxmlformats.org/officeDocument/2006/relationships/tags" Target="../tags/tag65.xml"/><Relationship Id="rId30" Type="http://schemas.openxmlformats.org/officeDocument/2006/relationships/tags" Target="../tags/tag68.xml"/><Relationship Id="rId35" Type="http://schemas.openxmlformats.org/officeDocument/2006/relationships/image" Target="../media/image11.wmf"/></Relationships>
</file>

<file path=ppt/slides/_rels/slide9.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4.xml"/><Relationship Id="rId7" Type="http://schemas.openxmlformats.org/officeDocument/2006/relationships/hyperlink" Target="http://www.infotech.com/research/it-storyboard-implement-and-optimize-your-application-integration-governance" TargetMode="Externa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image" Target="../media/image13.jpg"/><Relationship Id="rId5" Type="http://schemas.openxmlformats.org/officeDocument/2006/relationships/hyperlink" Target="http://www.infotech.com/research/ai-governance-gap-analysis-tool" TargetMode="Externa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a:t>Implement and Optimize Your Application Integration Governance</a:t>
            </a:r>
            <a:endParaRPr lang="en-US" dirty="0"/>
          </a:p>
        </p:txBody>
      </p:sp>
      <p:sp>
        <p:nvSpPr>
          <p:cNvPr id="8" name="Text Placeholder 7"/>
          <p:cNvSpPr>
            <a:spLocks noGrp="1"/>
          </p:cNvSpPr>
          <p:nvPr>
            <p:ph type="body" sz="quarter" idx="16"/>
          </p:nvPr>
        </p:nvSpPr>
        <p:spPr>
          <a:xfrm>
            <a:off x="758552" y="3861048"/>
            <a:ext cx="7467600" cy="508000"/>
          </a:xfrm>
        </p:spPr>
        <p:txBody>
          <a:bodyPr/>
          <a:lstStyle/>
          <a:p>
            <a:r>
              <a:rPr lang="en-CA" dirty="0"/>
              <a:t>Don’t let your applications govern you!</a:t>
            </a:r>
          </a:p>
          <a:p>
            <a:endParaRPr lang="en-CA" dirty="0"/>
          </a:p>
        </p:txBody>
      </p:sp>
      <p:grpSp>
        <p:nvGrpSpPr>
          <p:cNvPr id="10" name="Group 9"/>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1997 - 2012 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1224136"/>
          </a:xfrm>
        </p:spPr>
        <p:txBody>
          <a:bodyPr/>
          <a:lstStyle/>
          <a:p>
            <a:r>
              <a:rPr lang="en-CA" dirty="0" smtClean="0"/>
              <a:t>The governance of Application Integration (AI) is often overlooked when developing an AI framework. Determine what governance model is right for you now to get the most out of your integrated apps and avoid headaches in future.</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795624"/>
            <a:ext cx="4034665" cy="2793615"/>
          </a:xfrm>
        </p:spPr>
        <p:txBody>
          <a:bodyPr/>
          <a:lstStyle/>
          <a:p>
            <a:r>
              <a:rPr lang="en-CA" dirty="0" smtClean="0"/>
              <a:t>CIOs, IT architects, Data Stewards, Enterprise Architects, and IT Managers.</a:t>
            </a:r>
          </a:p>
          <a:p>
            <a:endParaRPr lang="en-CA" dirty="0" smtClean="0"/>
          </a:p>
          <a:p>
            <a:r>
              <a:rPr lang="en-CA" dirty="0" smtClean="0"/>
              <a:t>Organizations of any size who are planning, piloting, or have implemented an AI framework.</a:t>
            </a:r>
          </a:p>
          <a:p>
            <a:endParaRPr lang="en-CA" dirty="0" smtClean="0"/>
          </a:p>
          <a:p>
            <a:r>
              <a:rPr lang="en-CA" dirty="0" smtClean="0"/>
              <a:t>All forms of internal and external AI architecture (e.g. SOA, message oriented integrated middleware, point-to-point custom coding).</a:t>
            </a:r>
          </a:p>
        </p:txBody>
      </p:sp>
      <p:sp>
        <p:nvSpPr>
          <p:cNvPr id="12" name="Text Placeholder 11"/>
          <p:cNvSpPr>
            <a:spLocks noGrp="1"/>
          </p:cNvSpPr>
          <p:nvPr>
            <p:ph type="body" sz="quarter" idx="23"/>
          </p:nvPr>
        </p:nvSpPr>
        <p:spPr>
          <a:xfrm>
            <a:off x="4860032" y="2795625"/>
            <a:ext cx="4032448" cy="2376264"/>
          </a:xfrm>
        </p:spPr>
        <p:txBody>
          <a:bodyPr/>
          <a:lstStyle/>
          <a:p>
            <a:r>
              <a:rPr lang="en-CA" dirty="0" smtClean="0"/>
              <a:t>Understand the costs of poor AI governance.</a:t>
            </a:r>
          </a:p>
          <a:p>
            <a:endParaRPr lang="en-CA" dirty="0" smtClean="0"/>
          </a:p>
          <a:p>
            <a:r>
              <a:rPr lang="en-CA" dirty="0" smtClean="0"/>
              <a:t>Develop and optimize your governance model to get the most out of your AI framework.</a:t>
            </a:r>
          </a:p>
          <a:p>
            <a:endParaRPr lang="en-CA" dirty="0" smtClean="0"/>
          </a:p>
          <a:p>
            <a:r>
              <a:rPr lang="en-CA" dirty="0" smtClean="0"/>
              <a:t>Learn to adapt your governance model to changes within your organization and in the external environment.</a:t>
            </a:r>
            <a:endParaRPr lang="en-CA" dirty="0"/>
          </a:p>
        </p:txBody>
      </p:sp>
      <p:sp>
        <p:nvSpPr>
          <p:cNvPr id="8" name="TextBox 7"/>
          <p:cNvSpPr txBox="1"/>
          <p:nvPr/>
        </p:nvSpPr>
        <p:spPr>
          <a:xfrm>
            <a:off x="249302" y="2456892"/>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456892"/>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3983757"/>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639563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Executive Summary</a:t>
            </a:r>
            <a:endParaRPr lang="en-CA" dirty="0"/>
          </a:p>
        </p:txBody>
      </p:sp>
      <p:grpSp>
        <p:nvGrpSpPr>
          <p:cNvPr id="5" name="Group 19"/>
          <p:cNvGrpSpPr/>
          <p:nvPr/>
        </p:nvGrpSpPr>
        <p:grpSpPr>
          <a:xfrm>
            <a:off x="237270" y="2996952"/>
            <a:ext cx="8621010" cy="2808312"/>
            <a:chOff x="257174" y="2370123"/>
            <a:chExt cx="8837598" cy="2808312"/>
          </a:xfrm>
        </p:grpSpPr>
        <p:sp>
          <p:nvSpPr>
            <p:cNvPr id="14" name="Rounded Rectangle 13"/>
            <p:cNvSpPr/>
            <p:nvPr/>
          </p:nvSpPr>
          <p:spPr>
            <a:xfrm>
              <a:off x="257174" y="2370123"/>
              <a:ext cx="8837598"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spcBef>
                  <a:spcPts val="0"/>
                </a:spcBef>
                <a:spcAft>
                  <a:spcPts val="0"/>
                </a:spcAft>
              </a:pPr>
              <a:r>
                <a:rPr lang="en-CA" sz="1400" b="1" dirty="0" smtClean="0">
                  <a:solidFill>
                    <a:srgbClr val="333333"/>
                  </a:solidFill>
                </a:rPr>
                <a:t>Right-size your governance to get the best results</a:t>
              </a:r>
              <a:endParaRPr lang="en-CA" sz="1400" b="1" dirty="0">
                <a:solidFill>
                  <a:srgbClr val="333333"/>
                </a:solidFill>
              </a:endParaRPr>
            </a:p>
          </p:txBody>
        </p:sp>
        <p:sp>
          <p:nvSpPr>
            <p:cNvPr id="15" name="Text Placeholder 2"/>
            <p:cNvSpPr txBox="1">
              <a:spLocks/>
            </p:cNvSpPr>
            <p:nvPr/>
          </p:nvSpPr>
          <p:spPr bwMode="auto">
            <a:xfrm>
              <a:off x="257176" y="2741597"/>
              <a:ext cx="8830413" cy="2436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spcBef>
                  <a:spcPts val="0"/>
                </a:spcBef>
                <a:buClr>
                  <a:srgbClr val="333333"/>
                </a:buClr>
                <a:buSzPct val="120000"/>
                <a:buFont typeface="Arial" pitchFamily="34" charset="0"/>
                <a:buChar char="•"/>
                <a:defRPr/>
              </a:pPr>
              <a:r>
                <a:rPr lang="en-US" sz="1200" dirty="0" smtClean="0">
                  <a:solidFill>
                    <a:srgbClr val="333333"/>
                  </a:solidFill>
                  <a:latin typeface="Arial"/>
                </a:rPr>
                <a:t>Use Info-Tech’s tools to determine your AI Governance capabilities and determine where to focus your efforts to increase those capabilities.</a:t>
              </a:r>
            </a:p>
            <a:p>
              <a:pPr marL="538163" indent="-179388" algn="l" eaLnBrk="0" hangingPunct="0">
                <a:spcBef>
                  <a:spcPts val="0"/>
                </a:spcBef>
                <a:buClr>
                  <a:srgbClr val="333333"/>
                </a:buClr>
                <a:buSzPct val="120000"/>
                <a:buFont typeface="Courier New" pitchFamily="49" charset="0"/>
                <a:buChar char="o"/>
                <a:defRPr/>
              </a:pPr>
              <a:r>
                <a:rPr lang="en-US" sz="1200" dirty="0" smtClean="0">
                  <a:solidFill>
                    <a:srgbClr val="333333"/>
                  </a:solidFill>
                  <a:latin typeface="Arial"/>
                </a:rPr>
                <a:t>Good AI Governance is about </a:t>
              </a:r>
              <a:r>
                <a:rPr lang="en-US" sz="1200" b="1" dirty="0" smtClean="0">
                  <a:solidFill>
                    <a:srgbClr val="333333"/>
                  </a:solidFill>
                  <a:latin typeface="Arial"/>
                </a:rPr>
                <a:t>people and process maturity</a:t>
              </a:r>
              <a:r>
                <a:rPr lang="en-US" sz="1200" dirty="0" smtClean="0">
                  <a:solidFill>
                    <a:srgbClr val="333333"/>
                  </a:solidFill>
                  <a:latin typeface="Arial"/>
                </a:rPr>
                <a:t>, which combined account for </a:t>
              </a:r>
              <a:r>
                <a:rPr lang="en-US" sz="1200" b="1" dirty="0" smtClean="0">
                  <a:solidFill>
                    <a:srgbClr val="333333"/>
                  </a:solidFill>
                  <a:latin typeface="Arial"/>
                </a:rPr>
                <a:t>94% of an organization’s success </a:t>
              </a:r>
              <a:r>
                <a:rPr lang="en-US" sz="1200" dirty="0" smtClean="0">
                  <a:solidFill>
                    <a:srgbClr val="333333"/>
                  </a:solidFill>
                  <a:latin typeface="Arial"/>
                </a:rPr>
                <a:t>in AI governance</a:t>
              </a:r>
              <a:r>
                <a:rPr lang="en-US" sz="1200" b="1" dirty="0" smtClean="0">
                  <a:solidFill>
                    <a:srgbClr val="333333"/>
                  </a:solidFill>
                  <a:latin typeface="Arial"/>
                </a:rPr>
                <a:t>.</a:t>
              </a:r>
            </a:p>
            <a:p>
              <a:pPr marL="538163" indent="-179388" algn="l" eaLnBrk="0" hangingPunct="0">
                <a:spcBef>
                  <a:spcPts val="0"/>
                </a:spcBef>
                <a:buClr>
                  <a:srgbClr val="333333"/>
                </a:buClr>
                <a:buSzPct val="120000"/>
                <a:buFont typeface="Courier New" pitchFamily="49" charset="0"/>
                <a:buChar char="o"/>
                <a:defRPr/>
              </a:pPr>
              <a:r>
                <a:rPr lang="en-US" sz="1200" dirty="0" smtClean="0">
                  <a:solidFill>
                    <a:srgbClr val="333333"/>
                  </a:solidFill>
                  <a:latin typeface="Arial"/>
                </a:rPr>
                <a:t>Chains of responsibility, policies, control mechanisms, measurement, and communication must all be governed to some degree to ensure success of AI frameworks.</a:t>
              </a:r>
            </a:p>
            <a:p>
              <a:pPr marL="538163" indent="-179388" algn="l" eaLnBrk="0" hangingPunct="0">
                <a:spcBef>
                  <a:spcPts val="0"/>
                </a:spcBef>
                <a:buClr>
                  <a:srgbClr val="333333"/>
                </a:buClr>
                <a:buSzPct val="120000"/>
                <a:buFont typeface="Courier New" pitchFamily="49" charset="0"/>
                <a:buChar char="o"/>
                <a:defRPr/>
              </a:pPr>
              <a:r>
                <a:rPr lang="en-US" sz="1200" dirty="0" smtClean="0">
                  <a:solidFill>
                    <a:srgbClr val="333333"/>
                  </a:solidFill>
                  <a:latin typeface="Arial"/>
                </a:rPr>
                <a:t>Depending on the size, maturity, and capabilities of your organization, strategies will range from simple and informal to complex and formal.</a:t>
              </a:r>
            </a:p>
            <a:p>
              <a:pPr marL="538163" indent="-179388" algn="l" eaLnBrk="0" hangingPunct="0">
                <a:spcBef>
                  <a:spcPts val="0"/>
                </a:spcBef>
                <a:buClr>
                  <a:srgbClr val="333333"/>
                </a:buClr>
                <a:buSzPct val="120000"/>
                <a:buFont typeface="Courier New" pitchFamily="49" charset="0"/>
                <a:buChar char="o"/>
                <a:defRPr/>
              </a:pPr>
              <a:r>
                <a:rPr lang="en-US" sz="1200" dirty="0" smtClean="0">
                  <a:solidFill>
                    <a:srgbClr val="333333"/>
                  </a:solidFill>
                  <a:latin typeface="Arial"/>
                </a:rPr>
                <a:t>If you are </a:t>
              </a:r>
              <a:r>
                <a:rPr lang="en-US" sz="1200" b="1" dirty="0" smtClean="0">
                  <a:solidFill>
                    <a:srgbClr val="333333"/>
                  </a:solidFill>
                  <a:latin typeface="Arial"/>
                </a:rPr>
                <a:t>not ready to govern </a:t>
              </a:r>
              <a:r>
                <a:rPr lang="en-US" sz="1200" dirty="0" smtClean="0">
                  <a:solidFill>
                    <a:srgbClr val="333333"/>
                  </a:solidFill>
                  <a:latin typeface="Arial"/>
                </a:rPr>
                <a:t>your Service-Oriented Architecture (SOA) environment, you are </a:t>
              </a:r>
              <a:r>
                <a:rPr lang="en-US" sz="1200" b="1" dirty="0" smtClean="0">
                  <a:solidFill>
                    <a:srgbClr val="333333"/>
                  </a:solidFill>
                  <a:latin typeface="Arial"/>
                </a:rPr>
                <a:t>not ready to implement </a:t>
              </a:r>
              <a:r>
                <a:rPr lang="en-US" sz="1200" dirty="0" smtClean="0">
                  <a:solidFill>
                    <a:srgbClr val="333333"/>
                  </a:solidFill>
                  <a:latin typeface="Arial"/>
                </a:rPr>
                <a:t>an SOA framework. </a:t>
              </a:r>
            </a:p>
            <a:p>
              <a:pPr marL="174625" indent="-174625" algn="l" eaLnBrk="0" hangingPunct="0">
                <a:spcBef>
                  <a:spcPts val="1200"/>
                </a:spcBef>
                <a:buClr>
                  <a:srgbClr val="333333"/>
                </a:buClr>
                <a:buSzPct val="120000"/>
                <a:buFont typeface="Arial" pitchFamily="34" charset="0"/>
                <a:buChar char="•"/>
                <a:defRPr/>
              </a:pPr>
              <a:r>
                <a:rPr lang="en-US" sz="1200" dirty="0" smtClean="0">
                  <a:solidFill>
                    <a:srgbClr val="333333"/>
                  </a:solidFill>
                  <a:latin typeface="Arial"/>
                </a:rPr>
                <a:t>AI governance technology contributes little to the success of governance. For decisions about technology related to governance, let the governance you establish for people and process be the framework for technology.</a:t>
              </a:r>
              <a:endParaRPr lang="en-US" sz="1200" dirty="0">
                <a:solidFill>
                  <a:srgbClr val="333333"/>
                </a:solidFill>
                <a:latin typeface="Arial"/>
              </a:endParaRPr>
            </a:p>
          </p:txBody>
        </p:sp>
      </p:grpSp>
      <p:grpSp>
        <p:nvGrpSpPr>
          <p:cNvPr id="6" name="Group 23"/>
          <p:cNvGrpSpPr/>
          <p:nvPr/>
        </p:nvGrpSpPr>
        <p:grpSpPr>
          <a:xfrm>
            <a:off x="234444" y="1267526"/>
            <a:ext cx="8642856" cy="1613778"/>
            <a:chOff x="214582" y="1142984"/>
            <a:chExt cx="4993189" cy="1613778"/>
          </a:xfrm>
        </p:grpSpPr>
        <p:grpSp>
          <p:nvGrpSpPr>
            <p:cNvPr id="7" name="Group 25"/>
            <p:cNvGrpSpPr/>
            <p:nvPr/>
          </p:nvGrpSpPr>
          <p:grpSpPr>
            <a:xfrm>
              <a:off x="214582" y="1142984"/>
              <a:ext cx="4982201" cy="1059091"/>
              <a:chOff x="209344" y="1165178"/>
              <a:chExt cx="8774719" cy="1059091"/>
            </a:xfrm>
          </p:grpSpPr>
          <p:sp>
            <p:nvSpPr>
              <p:cNvPr id="19" name="Rounded Rectangle 18"/>
              <p:cNvSpPr/>
              <p:nvPr/>
            </p:nvSpPr>
            <p:spPr>
              <a:xfrm>
                <a:off x="209344" y="1165178"/>
                <a:ext cx="8774719"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spcBef>
                    <a:spcPts val="0"/>
                  </a:spcBef>
                  <a:spcAft>
                    <a:spcPts val="0"/>
                  </a:spcAft>
                </a:pPr>
                <a:r>
                  <a:rPr lang="en-CA" sz="1400" b="1" dirty="0" smtClean="0">
                    <a:solidFill>
                      <a:srgbClr val="333333"/>
                    </a:solidFill>
                  </a:rPr>
                  <a:t>Implement your Application Integration Governance model now to save your AI framework</a:t>
                </a:r>
                <a:endParaRPr lang="en-CA" sz="1400" b="1" dirty="0">
                  <a:solidFill>
                    <a:srgbClr val="333333"/>
                  </a:solidFill>
                </a:endParaRPr>
              </a:p>
            </p:txBody>
          </p:sp>
          <p:sp>
            <p:nvSpPr>
              <p:cNvPr id="20" name="Text Placeholder 2"/>
              <p:cNvSpPr txBox="1">
                <a:spLocks/>
              </p:cNvSpPr>
              <p:nvPr/>
            </p:nvSpPr>
            <p:spPr bwMode="auto">
              <a:xfrm>
                <a:off x="249302" y="1536669"/>
                <a:ext cx="8627997" cy="68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spcBef>
                    <a:spcPts val="500"/>
                  </a:spcBef>
                  <a:buClr>
                    <a:srgbClr val="333333"/>
                  </a:buClr>
                  <a:buSzPct val="120000"/>
                  <a:buFont typeface="Arial" pitchFamily="34" charset="0"/>
                  <a:buChar char="•"/>
                  <a:defRPr/>
                </a:pPr>
                <a:endParaRPr lang="en-CA" sz="1200" dirty="0">
                  <a:solidFill>
                    <a:srgbClr val="333333"/>
                  </a:solidFill>
                  <a:latin typeface="Arial"/>
                </a:endParaRPr>
              </a:p>
            </p:txBody>
          </p:sp>
        </p:grpSp>
        <p:sp>
          <p:nvSpPr>
            <p:cNvPr id="18" name="Text Placeholder 2"/>
            <p:cNvSpPr txBox="1">
              <a:spLocks/>
            </p:cNvSpPr>
            <p:nvPr/>
          </p:nvSpPr>
          <p:spPr bwMode="auto">
            <a:xfrm>
              <a:off x="261774" y="1523999"/>
              <a:ext cx="4945997" cy="1232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spcBef>
                  <a:spcPts val="1200"/>
                </a:spcBef>
                <a:buClr>
                  <a:srgbClr val="333333"/>
                </a:buClr>
                <a:buSzPct val="120000"/>
                <a:buFont typeface="Arial" pitchFamily="34" charset="0"/>
                <a:buChar char="•"/>
                <a:defRPr/>
              </a:pPr>
              <a:r>
                <a:rPr lang="en-US" sz="1200" dirty="0" smtClean="0">
                  <a:solidFill>
                    <a:srgbClr val="333333"/>
                  </a:solidFill>
                  <a:latin typeface="Arial"/>
                </a:rPr>
                <a:t>Considering integrating your applications? The majority of organizations are doing the same:</a:t>
              </a:r>
            </a:p>
            <a:p>
              <a:pPr marL="538163" indent="-179388" algn="l" eaLnBrk="0" hangingPunct="0">
                <a:spcBef>
                  <a:spcPts val="0"/>
                </a:spcBef>
                <a:buClr>
                  <a:srgbClr val="333333"/>
                </a:buClr>
                <a:buSzPct val="120000"/>
                <a:buFont typeface="Courier New" pitchFamily="49" charset="0"/>
                <a:buChar char="o"/>
                <a:defRPr/>
              </a:pPr>
              <a:r>
                <a:rPr lang="en-US" sz="1200" b="1" dirty="0" smtClean="0">
                  <a:solidFill>
                    <a:srgbClr val="333333"/>
                  </a:solidFill>
                  <a:latin typeface="Arial"/>
                </a:rPr>
                <a:t>34% </a:t>
              </a:r>
              <a:r>
                <a:rPr lang="en-US" sz="1200" dirty="0" smtClean="0">
                  <a:solidFill>
                    <a:srgbClr val="333333"/>
                  </a:solidFill>
                  <a:latin typeface="Arial"/>
                </a:rPr>
                <a:t>of organizations have either</a:t>
              </a:r>
              <a:r>
                <a:rPr lang="en-US" sz="1200" b="1" dirty="0" smtClean="0">
                  <a:solidFill>
                    <a:srgbClr val="333333"/>
                  </a:solidFill>
                  <a:latin typeface="Arial"/>
                </a:rPr>
                <a:t> piloted or implemented </a:t>
              </a:r>
              <a:r>
                <a:rPr lang="en-US" sz="1200" dirty="0" smtClean="0">
                  <a:solidFill>
                    <a:srgbClr val="333333"/>
                  </a:solidFill>
                  <a:latin typeface="Arial"/>
                </a:rPr>
                <a:t>an AI framework.</a:t>
              </a:r>
            </a:p>
            <a:p>
              <a:pPr marL="538163" indent="-179388" algn="l" eaLnBrk="0" hangingPunct="0">
                <a:spcBef>
                  <a:spcPts val="0"/>
                </a:spcBef>
                <a:buClr>
                  <a:srgbClr val="333333"/>
                </a:buClr>
                <a:buSzPct val="120000"/>
                <a:buFont typeface="Courier New" pitchFamily="49" charset="0"/>
                <a:buChar char="o"/>
                <a:defRPr/>
              </a:pPr>
              <a:r>
                <a:rPr lang="en-US" sz="1200" dirty="0" smtClean="0">
                  <a:solidFill>
                    <a:srgbClr val="333333"/>
                  </a:solidFill>
                  <a:latin typeface="Arial"/>
                </a:rPr>
                <a:t>Another</a:t>
              </a:r>
              <a:r>
                <a:rPr lang="en-US" sz="1200" b="1" dirty="0" smtClean="0">
                  <a:solidFill>
                    <a:srgbClr val="333333"/>
                  </a:solidFill>
                  <a:latin typeface="Arial"/>
                </a:rPr>
                <a:t> 28% </a:t>
              </a:r>
              <a:r>
                <a:rPr lang="en-US" sz="1200" dirty="0" smtClean="0">
                  <a:solidFill>
                    <a:srgbClr val="333333"/>
                  </a:solidFill>
                  <a:latin typeface="Arial"/>
                </a:rPr>
                <a:t>are</a:t>
              </a:r>
              <a:r>
                <a:rPr lang="en-US" sz="1200" b="1" dirty="0" smtClean="0">
                  <a:solidFill>
                    <a:srgbClr val="333333"/>
                  </a:solidFill>
                  <a:latin typeface="Arial"/>
                </a:rPr>
                <a:t> planning to implement </a:t>
              </a:r>
              <a:r>
                <a:rPr lang="en-US" sz="1200" dirty="0" smtClean="0">
                  <a:solidFill>
                    <a:srgbClr val="333333"/>
                  </a:solidFill>
                  <a:latin typeface="Arial"/>
                </a:rPr>
                <a:t>an AI framework in the next 18 months.</a:t>
              </a:r>
            </a:p>
            <a:p>
              <a:pPr marL="174625" indent="-174625" algn="l" eaLnBrk="0" hangingPunct="0">
                <a:spcBef>
                  <a:spcPts val="500"/>
                </a:spcBef>
                <a:buClr>
                  <a:srgbClr val="333333"/>
                </a:buClr>
                <a:buSzPct val="120000"/>
                <a:buFont typeface="Arial" pitchFamily="34" charset="0"/>
                <a:buChar char="•"/>
                <a:defRPr/>
              </a:pPr>
              <a:r>
                <a:rPr lang="en-US" sz="1200" b="1" dirty="0" smtClean="0">
                  <a:solidFill>
                    <a:srgbClr val="333333"/>
                  </a:solidFill>
                  <a:latin typeface="Arial"/>
                </a:rPr>
                <a:t>70% of Application Integration projects fail</a:t>
              </a:r>
              <a:r>
                <a:rPr lang="en-US" sz="1200" dirty="0" smtClean="0">
                  <a:solidFill>
                    <a:srgbClr val="333333"/>
                  </a:solidFill>
                  <a:latin typeface="Arial"/>
                </a:rPr>
                <a:t>. Improving your chances for success requires an established governance model prior to the implementation of AI. Save yourself the time and effort costs of an ungoverned AI framework.</a:t>
              </a:r>
            </a:p>
          </p:txBody>
        </p:sp>
      </p:grpSp>
      <p:sp>
        <p:nvSpPr>
          <p:cNvPr id="21" name="Rectangle 20"/>
          <p:cNvSpPr/>
          <p:nvPr/>
        </p:nvSpPr>
        <p:spPr>
          <a:xfrm>
            <a:off x="305882" y="1142984"/>
            <a:ext cx="8501122" cy="276999"/>
          </a:xfrm>
          <a:prstGeom prst="rect">
            <a:avLst/>
          </a:prstGeom>
        </p:spPr>
        <p:txBody>
          <a:bodyPr wrap="square">
            <a:spAutoFit/>
          </a:bodyPr>
          <a:lstStyle/>
          <a:p>
            <a:pPr algn="l" fontAlgn="auto">
              <a:spcBef>
                <a:spcPts val="0"/>
              </a:spcBef>
              <a:spcAft>
                <a:spcPts val="0"/>
              </a:spcAft>
            </a:pPr>
            <a:endParaRPr lang="en-US" sz="1200" dirty="0" smtClean="0">
              <a:solidFill>
                <a:srgbClr val="333333"/>
              </a:solidFill>
              <a:latin typeface="Arial"/>
            </a:endParaRPr>
          </a:p>
        </p:txBody>
      </p:sp>
      <p:pic>
        <p:nvPicPr>
          <p:cNvPr id="12" name="Picture 11"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796751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Object 36" hidden="1"/>
          <p:cNvGraphicFramePr>
            <a:graphicFrameLocks/>
          </p:cNvGraphicFramePr>
          <p:nvPr>
            <p:custDataLst>
              <p:tags r:id="rId2"/>
            </p:custDataLst>
            <p:extLst>
              <p:ext uri="{D42A27DB-BD31-4B8C-83A1-F6EECF244321}">
                <p14:modId xmlns:p14="http://schemas.microsoft.com/office/powerpoint/2010/main" val="3440423704"/>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40" name="think-cell Slide" r:id="rId28" imgW="423" imgH="423" progId="TCLayout.ActiveDocument.1">
                  <p:embed/>
                </p:oleObj>
              </mc:Choice>
              <mc:Fallback>
                <p:oleObj name="think-cell Slide" r:id="rId28" imgW="423" imgH="423" progId="TCLayout.ActiveDocument.1">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Rectangle 35" hidden="1"/>
          <p:cNvSpPr/>
          <p:nvPr>
            <p:custDataLst>
              <p:tags r:id="rId3"/>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400" dirty="0">
              <a:latin typeface="Arial"/>
              <a:cs typeface="Tahoma"/>
              <a:sym typeface="Arial"/>
            </a:endParaRPr>
          </a:p>
        </p:txBody>
      </p:sp>
      <p:sp>
        <p:nvSpPr>
          <p:cNvPr id="2" name="Title 1"/>
          <p:cNvSpPr>
            <a:spLocks noGrp="1"/>
          </p:cNvSpPr>
          <p:nvPr>
            <p:ph type="title"/>
            <p:custDataLst>
              <p:tags r:id="rId4"/>
            </p:custDataLst>
          </p:nvPr>
        </p:nvSpPr>
        <p:spPr/>
        <p:txBody>
          <a:bodyPr/>
          <a:lstStyle/>
          <a:p>
            <a:r>
              <a:rPr lang="en-US" dirty="0" smtClean="0"/>
              <a:t>Apply a governance model early to avoid wasting time and effort</a:t>
            </a:r>
            <a:endParaRPr lang="en-US" dirty="0"/>
          </a:p>
        </p:txBody>
      </p:sp>
      <p:sp>
        <p:nvSpPr>
          <p:cNvPr id="3" name="Text Placeholder 2"/>
          <p:cNvSpPr>
            <a:spLocks noGrp="1"/>
          </p:cNvSpPr>
          <p:nvPr>
            <p:ph type="body" sz="quarter" idx="16"/>
            <p:custDataLst>
              <p:tags r:id="rId5"/>
            </p:custDataLst>
          </p:nvPr>
        </p:nvSpPr>
        <p:spPr>
          <a:xfrm>
            <a:off x="177295" y="1776595"/>
            <a:ext cx="2594505" cy="4584675"/>
          </a:xfrm>
        </p:spPr>
        <p:txBody>
          <a:bodyPr/>
          <a:lstStyle/>
          <a:p>
            <a:r>
              <a:rPr lang="en-US" sz="1100" dirty="0" smtClean="0"/>
              <a:t>One of the most common errors in integrating applications, and indeed in most IT projects, is a </a:t>
            </a:r>
            <a:r>
              <a:rPr lang="en-US" sz="1100" b="1" dirty="0" smtClean="0"/>
              <a:t>lack of</a:t>
            </a:r>
            <a:r>
              <a:rPr lang="en-US" sz="1100" dirty="0" smtClean="0"/>
              <a:t> </a:t>
            </a:r>
            <a:r>
              <a:rPr lang="en-US" sz="1100" b="1" dirty="0" smtClean="0"/>
              <a:t>proper governance in the early stages </a:t>
            </a:r>
            <a:r>
              <a:rPr lang="en-US" sz="1100" dirty="0" smtClean="0"/>
              <a:t>of the project.</a:t>
            </a:r>
          </a:p>
          <a:p>
            <a:r>
              <a:rPr lang="en-US" sz="1100" dirty="0" smtClean="0"/>
              <a:t>The focus of most projects tends to be the technology, while </a:t>
            </a:r>
            <a:r>
              <a:rPr lang="en-US" sz="1100" b="1" dirty="0" smtClean="0"/>
              <a:t>people and process fall by the wayside</a:t>
            </a:r>
            <a:r>
              <a:rPr lang="en-US" sz="1100" dirty="0" smtClean="0"/>
              <a:t>.</a:t>
            </a:r>
          </a:p>
          <a:p>
            <a:r>
              <a:rPr lang="en-US" sz="1100" dirty="0" smtClean="0"/>
              <a:t>An Info-Tech survey shows that the success of an application integration project is far </a:t>
            </a:r>
            <a:r>
              <a:rPr lang="en-US" sz="1100" b="1" dirty="0" smtClean="0"/>
              <a:t>more reliant on process and people</a:t>
            </a:r>
            <a:r>
              <a:rPr lang="en-US" sz="1100" dirty="0" smtClean="0"/>
              <a:t> than on the technology solution. </a:t>
            </a:r>
          </a:p>
          <a:p>
            <a:r>
              <a:rPr lang="en-US" sz="1100" dirty="0" smtClean="0"/>
              <a:t>A </a:t>
            </a:r>
            <a:r>
              <a:rPr lang="en-US" sz="1100" b="1" dirty="0" smtClean="0"/>
              <a:t>right-sized governance model</a:t>
            </a:r>
            <a:r>
              <a:rPr lang="en-US" sz="1100" dirty="0" smtClean="0"/>
              <a:t> will acknowledge the people and processes required to properly implement the application integration solution and </a:t>
            </a:r>
            <a:r>
              <a:rPr lang="en-US" sz="1100" b="1" dirty="0" smtClean="0"/>
              <a:t>increase</a:t>
            </a:r>
            <a:r>
              <a:rPr lang="en-US" sz="1100" dirty="0" smtClean="0"/>
              <a:t> the likelihood of </a:t>
            </a:r>
            <a:r>
              <a:rPr lang="en-US" sz="1100" b="1" dirty="0" smtClean="0"/>
              <a:t>success</a:t>
            </a:r>
            <a:r>
              <a:rPr lang="en-US" sz="1100" dirty="0" smtClean="0"/>
              <a:t>.</a:t>
            </a:r>
          </a:p>
          <a:p>
            <a:r>
              <a:rPr lang="en-US" sz="1100" dirty="0" smtClean="0"/>
              <a:t>Develop your governance model </a:t>
            </a:r>
            <a:r>
              <a:rPr lang="en-US" sz="1100" b="1" dirty="0" smtClean="0"/>
              <a:t>early</a:t>
            </a:r>
            <a:r>
              <a:rPr lang="en-US" sz="1100" dirty="0" smtClean="0"/>
              <a:t>. The earlier you create right-sized, managed, and documented processes, the greater your chance of success in integrating applications.</a:t>
            </a:r>
            <a:endParaRPr lang="en-US" sz="1100" dirty="0"/>
          </a:p>
        </p:txBody>
      </p:sp>
      <p:sp>
        <p:nvSpPr>
          <p:cNvPr id="5" name="Text Placeholder 10"/>
          <p:cNvSpPr txBox="1">
            <a:spLocks/>
          </p:cNvSpPr>
          <p:nvPr>
            <p:custDataLst>
              <p:tags r:id="rId6"/>
            </p:custDataLst>
          </p:nvPr>
        </p:nvSpPr>
        <p:spPr>
          <a:xfrm>
            <a:off x="249303" y="1124744"/>
            <a:ext cx="8620124" cy="657225"/>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lang="en-CA" b="1" dirty="0" smtClean="0">
                <a:latin typeface="+mn-lt"/>
              </a:rPr>
              <a:t>Failed AI projects are common and costly. Govern your people and processes from the start to improve your success in AI.</a:t>
            </a:r>
            <a:endParaRPr kumimoji="0" lang="en-CA"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38" name="Object 37"/>
          <p:cNvGraphicFramePr>
            <a:graphicFrameLocks noChangeAspect="1"/>
          </p:cNvGraphicFramePr>
          <p:nvPr>
            <p:custDataLst>
              <p:tags r:id="rId7"/>
            </p:custDataLst>
            <p:extLst>
              <p:ext uri="{D42A27DB-BD31-4B8C-83A1-F6EECF244321}">
                <p14:modId xmlns:p14="http://schemas.microsoft.com/office/powerpoint/2010/main" val="4021951013"/>
              </p:ext>
            </p:extLst>
          </p:nvPr>
        </p:nvGraphicFramePr>
        <p:xfrm>
          <a:off x="5572125" y="2355850"/>
          <a:ext cx="2790943" cy="2876637"/>
        </p:xfrm>
        <a:graphic>
          <a:graphicData uri="http://schemas.openxmlformats.org/presentationml/2006/ole">
            <mc:AlternateContent xmlns:mc="http://schemas.openxmlformats.org/markup-compatibility/2006">
              <mc:Choice xmlns:v="urn:schemas-microsoft-com:vml" Requires="v">
                <p:oleObj spid="_x0000_s1041" name="Chart" r:id="rId30" imgW="2790943" imgH="2876637" progId="MSGraph.Chart.8">
                  <p:embed followColorScheme="full"/>
                </p:oleObj>
              </mc:Choice>
              <mc:Fallback>
                <p:oleObj name="Chart" r:id="rId30" imgW="2790943" imgH="2876637" progId="MSGraph.Chart.8">
                  <p:embed followColorScheme="full"/>
                  <p:pic>
                    <p:nvPicPr>
                      <p:cNvPr id="0" name=""/>
                      <p:cNvPicPr>
                        <a:picLocks noChangeAspect="1" noChangeArrowheads="1"/>
                      </p:cNvPicPr>
                      <p:nvPr/>
                    </p:nvPicPr>
                    <p:blipFill>
                      <a:blip r:embed="rId31"/>
                      <a:srcRect/>
                      <a:stretch>
                        <a:fillRect/>
                      </a:stretch>
                    </p:blipFill>
                    <p:spPr bwMode="auto">
                      <a:xfrm>
                        <a:off x="5572125" y="2355850"/>
                        <a:ext cx="2790943" cy="2876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Rectangle 38"/>
          <p:cNvSpPr/>
          <p:nvPr>
            <p:custDataLst>
              <p:tags r:id="rId8"/>
            </p:custDataLst>
          </p:nvPr>
        </p:nvSpPr>
        <p:spPr bwMode="auto">
          <a:xfrm>
            <a:off x="3875088" y="5478462"/>
            <a:ext cx="4476750" cy="76041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t" anchorCtr="0">
            <a:noAutofit/>
          </a:bodyPr>
          <a:lstStyle/>
          <a:p>
            <a:pPr algn="r"/>
            <a:r>
              <a:rPr lang="en-US" sz="1200" dirty="0">
                <a:solidFill>
                  <a:schemeClr val="bg1">
                    <a:lumMod val="10000"/>
                  </a:schemeClr>
                </a:solidFill>
                <a:cs typeface="Tahoma"/>
                <a:sym typeface="Trebuchet MS"/>
              </a:rPr>
              <a:t>Each bar represents a statistical estimate of </a:t>
            </a:r>
            <a:r>
              <a:rPr lang="en-US" sz="1200" dirty="0" smtClean="0">
                <a:solidFill>
                  <a:schemeClr val="bg1">
                    <a:lumMod val="10000"/>
                  </a:schemeClr>
                </a:solidFill>
                <a:cs typeface="Tahoma"/>
                <a:sym typeface="Trebuchet MS"/>
              </a:rPr>
              <a:t>the strength of the </a:t>
            </a:r>
          </a:p>
          <a:p>
            <a:pPr algn="r"/>
            <a:r>
              <a:rPr lang="en-US" sz="1200" dirty="0" smtClean="0">
                <a:solidFill>
                  <a:schemeClr val="bg1">
                    <a:lumMod val="10000"/>
                  </a:schemeClr>
                </a:solidFill>
                <a:cs typeface="Tahoma"/>
                <a:sym typeface="Trebuchet MS"/>
              </a:rPr>
              <a:t>correlation between each aspect of Application Integration Maturity</a:t>
            </a:r>
          </a:p>
          <a:p>
            <a:pPr algn="r"/>
            <a:r>
              <a:rPr lang="en-US" sz="1200" dirty="0" smtClean="0">
                <a:solidFill>
                  <a:schemeClr val="bg1">
                    <a:lumMod val="10000"/>
                  </a:schemeClr>
                </a:solidFill>
                <a:cs typeface="Tahoma"/>
                <a:sym typeface="Trebuchet MS"/>
              </a:rPr>
              <a:t>&amp; Application Integration Success</a:t>
            </a:r>
            <a:endParaRPr lang="en-US" sz="1200" dirty="0">
              <a:solidFill>
                <a:schemeClr val="bg1">
                  <a:lumMod val="10000"/>
                </a:schemeClr>
              </a:solidFill>
              <a:cs typeface="Tahoma"/>
              <a:sym typeface="Trebuchet MS"/>
            </a:endParaRPr>
          </a:p>
          <a:p>
            <a:pPr algn="r"/>
            <a:endParaRPr lang="en-US" sz="1400" dirty="0">
              <a:solidFill>
                <a:schemeClr val="bg1">
                  <a:lumMod val="10000"/>
                </a:schemeClr>
              </a:solidFill>
              <a:cs typeface="Tahoma"/>
              <a:sym typeface="Trebuchet MS"/>
            </a:endParaRPr>
          </a:p>
        </p:txBody>
      </p:sp>
      <p:sp>
        <p:nvSpPr>
          <p:cNvPr id="40" name="Rectangle 39"/>
          <p:cNvSpPr/>
          <p:nvPr>
            <p:custDataLst>
              <p:tags r:id="rId9"/>
            </p:custDataLst>
          </p:nvPr>
        </p:nvSpPr>
        <p:spPr bwMode="auto">
          <a:xfrm>
            <a:off x="8183563" y="5219700"/>
            <a:ext cx="168275"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noAutofit/>
          </a:bodyPr>
          <a:lstStyle/>
          <a:p>
            <a:fld id="{4F829198-17AB-4CD8-9D16-1B233AD9817F}" type="datetime'7''''''''''''''''''''''''0'''''''''''''''''''''''''''''''">
              <a:rPr lang="en-US" sz="1200" smtClean="0">
                <a:solidFill>
                  <a:schemeClr val="tx1"/>
                </a:solidFill>
              </a:rPr>
              <a:pPr/>
              <a:t>70</a:t>
            </a:fld>
            <a:endParaRPr lang="en-US" sz="1200" dirty="0">
              <a:solidFill>
                <a:schemeClr val="tx1"/>
              </a:solidFill>
              <a:sym typeface="+mn-lt"/>
            </a:endParaRPr>
          </a:p>
        </p:txBody>
      </p:sp>
      <p:sp>
        <p:nvSpPr>
          <p:cNvPr id="41" name="Rectangle 40"/>
          <p:cNvSpPr/>
          <p:nvPr>
            <p:custDataLst>
              <p:tags r:id="rId10"/>
            </p:custDataLst>
          </p:nvPr>
        </p:nvSpPr>
        <p:spPr bwMode="auto">
          <a:xfrm>
            <a:off x="7821613" y="5219700"/>
            <a:ext cx="168275"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noAutofit/>
          </a:bodyPr>
          <a:lstStyle/>
          <a:p>
            <a:fld id="{7FFC0D56-AA26-4B01-968E-4DEECA6EB976}" type="datetime'6''''''''''''''''''''''''''''''''0'''''''''''''''''''''''''''">
              <a:rPr lang="en-US" sz="1200" smtClean="0">
                <a:solidFill>
                  <a:schemeClr val="tx1"/>
                </a:solidFill>
              </a:rPr>
              <a:pPr/>
              <a:t>60</a:t>
            </a:fld>
            <a:endParaRPr lang="en-US" sz="1200" dirty="0">
              <a:solidFill>
                <a:schemeClr val="tx1"/>
              </a:solidFill>
              <a:sym typeface="+mn-lt"/>
            </a:endParaRPr>
          </a:p>
        </p:txBody>
      </p:sp>
      <p:sp>
        <p:nvSpPr>
          <p:cNvPr id="42" name="Rectangle 41"/>
          <p:cNvSpPr/>
          <p:nvPr>
            <p:custDataLst>
              <p:tags r:id="rId11"/>
            </p:custDataLst>
          </p:nvPr>
        </p:nvSpPr>
        <p:spPr bwMode="auto">
          <a:xfrm>
            <a:off x="7459663" y="5219700"/>
            <a:ext cx="168275"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noAutofit/>
          </a:bodyPr>
          <a:lstStyle/>
          <a:p>
            <a:fld id="{B8F6B4AC-243D-454F-9685-518AB972BDCF}" type="datetime'''''''''''''''''''''''''''''''''5''''0'''''''''''''''''''''">
              <a:rPr lang="en-US" sz="1200" smtClean="0">
                <a:solidFill>
                  <a:schemeClr val="tx1"/>
                </a:solidFill>
              </a:rPr>
              <a:pPr/>
              <a:t>50</a:t>
            </a:fld>
            <a:endParaRPr lang="en-US" sz="1200" dirty="0">
              <a:solidFill>
                <a:schemeClr val="tx1"/>
              </a:solidFill>
              <a:sym typeface="+mn-lt"/>
            </a:endParaRPr>
          </a:p>
        </p:txBody>
      </p:sp>
      <p:sp>
        <p:nvSpPr>
          <p:cNvPr id="43" name="Rectangle 42"/>
          <p:cNvSpPr/>
          <p:nvPr>
            <p:custDataLst>
              <p:tags r:id="rId12"/>
            </p:custDataLst>
          </p:nvPr>
        </p:nvSpPr>
        <p:spPr bwMode="auto">
          <a:xfrm>
            <a:off x="7097713" y="5219700"/>
            <a:ext cx="168275"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noAutofit/>
          </a:bodyPr>
          <a:lstStyle/>
          <a:p>
            <a:fld id="{8D48CEB0-8EB6-4839-A618-A2098BBB3710}" type="datetime'''''''''''''4''''''''0'''''''''''''''''''''''''''">
              <a:rPr lang="en-US" sz="1200" smtClean="0">
                <a:solidFill>
                  <a:schemeClr val="tx1"/>
                </a:solidFill>
              </a:rPr>
              <a:pPr/>
              <a:t>40</a:t>
            </a:fld>
            <a:endParaRPr lang="en-US" sz="1200" dirty="0">
              <a:solidFill>
                <a:schemeClr val="tx1"/>
              </a:solidFill>
              <a:sym typeface="+mn-lt"/>
            </a:endParaRPr>
          </a:p>
        </p:txBody>
      </p:sp>
      <p:sp>
        <p:nvSpPr>
          <p:cNvPr id="44" name="Rectangle 43"/>
          <p:cNvSpPr/>
          <p:nvPr>
            <p:custDataLst>
              <p:tags r:id="rId13"/>
            </p:custDataLst>
          </p:nvPr>
        </p:nvSpPr>
        <p:spPr bwMode="auto">
          <a:xfrm>
            <a:off x="6726238" y="5219700"/>
            <a:ext cx="168275"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noAutofit/>
          </a:bodyPr>
          <a:lstStyle/>
          <a:p>
            <a:fld id="{5E0779C0-B5F7-48BB-A528-CA59C9F58E03}" type="datetime'''''''3''''''''0'''''''''''''''">
              <a:rPr lang="en-US" sz="1200" smtClean="0">
                <a:solidFill>
                  <a:schemeClr val="tx1"/>
                </a:solidFill>
              </a:rPr>
              <a:pPr/>
              <a:t>30</a:t>
            </a:fld>
            <a:endParaRPr lang="en-US" sz="1200" dirty="0">
              <a:solidFill>
                <a:schemeClr val="tx1"/>
              </a:solidFill>
              <a:sym typeface="+mn-lt"/>
            </a:endParaRPr>
          </a:p>
        </p:txBody>
      </p:sp>
      <p:sp>
        <p:nvSpPr>
          <p:cNvPr id="45" name="Rectangle 44"/>
          <p:cNvSpPr/>
          <p:nvPr>
            <p:custDataLst>
              <p:tags r:id="rId14"/>
            </p:custDataLst>
          </p:nvPr>
        </p:nvSpPr>
        <p:spPr bwMode="auto">
          <a:xfrm>
            <a:off x="6364288" y="5219700"/>
            <a:ext cx="168275"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noAutofit/>
          </a:bodyPr>
          <a:lstStyle/>
          <a:p>
            <a:fld id="{70DC76F8-378F-40BE-9BA9-3E34928A90DF}" type="datetime'''''''''''''''''2''''''''''''''''''''''0'''''''''''''''''''''">
              <a:rPr lang="en-US" sz="1200" smtClean="0">
                <a:solidFill>
                  <a:schemeClr val="tx1"/>
                </a:solidFill>
              </a:rPr>
              <a:pPr/>
              <a:t>20</a:t>
            </a:fld>
            <a:endParaRPr lang="en-US" sz="1200" dirty="0">
              <a:solidFill>
                <a:schemeClr val="tx1"/>
              </a:solidFill>
              <a:sym typeface="+mn-lt"/>
            </a:endParaRPr>
          </a:p>
        </p:txBody>
      </p:sp>
      <p:sp>
        <p:nvSpPr>
          <p:cNvPr id="46" name="Rectangle 45"/>
          <p:cNvSpPr/>
          <p:nvPr>
            <p:custDataLst>
              <p:tags r:id="rId15"/>
            </p:custDataLst>
          </p:nvPr>
        </p:nvSpPr>
        <p:spPr bwMode="auto">
          <a:xfrm>
            <a:off x="6002338" y="5219700"/>
            <a:ext cx="168275"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noAutofit/>
          </a:bodyPr>
          <a:lstStyle/>
          <a:p>
            <a:fld id="{DBA7C6CE-D91A-4F9C-9359-26D6214E58E2}" type="datetime'''''''''''''''''''''''''''1''''''''''''0'''''''''''''''''''">
              <a:rPr lang="en-US" sz="1200" smtClean="0">
                <a:solidFill>
                  <a:schemeClr val="tx1"/>
                </a:solidFill>
              </a:rPr>
              <a:pPr/>
              <a:t>10</a:t>
            </a:fld>
            <a:endParaRPr lang="en-US" sz="1200" dirty="0">
              <a:solidFill>
                <a:schemeClr val="tx1"/>
              </a:solidFill>
              <a:sym typeface="+mn-lt"/>
            </a:endParaRPr>
          </a:p>
        </p:txBody>
      </p:sp>
      <p:sp>
        <p:nvSpPr>
          <p:cNvPr id="47" name="Rectangle 46"/>
          <p:cNvSpPr/>
          <p:nvPr>
            <p:custDataLst>
              <p:tags r:id="rId16"/>
            </p:custDataLst>
          </p:nvPr>
        </p:nvSpPr>
        <p:spPr bwMode="auto">
          <a:xfrm>
            <a:off x="5683250" y="5219700"/>
            <a:ext cx="8413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noAutofit/>
          </a:bodyPr>
          <a:lstStyle/>
          <a:p>
            <a:fld id="{3AE5FFA5-36E1-4DC2-BB76-C76CEE35503E}" type="datetime'''''''''''''''''0'''''''''''''''''''''''''''''''''''''">
              <a:rPr lang="en-US" sz="1200" smtClean="0">
                <a:solidFill>
                  <a:schemeClr val="tx1"/>
                </a:solidFill>
              </a:rPr>
              <a:pPr/>
              <a:t>0</a:t>
            </a:fld>
            <a:endParaRPr lang="en-US" sz="1200" dirty="0">
              <a:solidFill>
                <a:schemeClr val="tx1"/>
              </a:solidFill>
              <a:sym typeface="+mn-lt"/>
            </a:endParaRPr>
          </a:p>
        </p:txBody>
      </p:sp>
      <p:sp>
        <p:nvSpPr>
          <p:cNvPr id="48" name="Rectangle 47"/>
          <p:cNvSpPr/>
          <p:nvPr>
            <p:custDataLst>
              <p:tags r:id="rId17"/>
            </p:custDataLst>
          </p:nvPr>
        </p:nvSpPr>
        <p:spPr bwMode="auto">
          <a:xfrm>
            <a:off x="3330575" y="4678362"/>
            <a:ext cx="2273300" cy="3651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r>
              <a:rPr lang="en-US" sz="1200" dirty="0" smtClean="0">
                <a:solidFill>
                  <a:schemeClr val="tx1"/>
                </a:solidFill>
                <a:sym typeface="+mn-lt"/>
              </a:rPr>
              <a:t>A formal security policy is in place</a:t>
            </a:r>
          </a:p>
          <a:p>
            <a:pPr algn="r"/>
            <a:r>
              <a:rPr lang="en-US" sz="1200" dirty="0" smtClean="0">
                <a:solidFill>
                  <a:schemeClr val="tx1"/>
                </a:solidFill>
                <a:sym typeface="+mn-lt"/>
              </a:rPr>
              <a:t> for the integration environment</a:t>
            </a:r>
            <a:endParaRPr lang="en-US" sz="1200" dirty="0">
              <a:solidFill>
                <a:schemeClr val="tx1"/>
              </a:solidFill>
              <a:sym typeface="+mn-lt"/>
            </a:endParaRPr>
          </a:p>
        </p:txBody>
      </p:sp>
      <p:sp>
        <p:nvSpPr>
          <p:cNvPr id="49" name="Rectangle 48"/>
          <p:cNvSpPr/>
          <p:nvPr>
            <p:custDataLst>
              <p:tags r:id="rId18"/>
            </p:custDataLst>
          </p:nvPr>
        </p:nvSpPr>
        <p:spPr bwMode="auto">
          <a:xfrm>
            <a:off x="3044825" y="4240212"/>
            <a:ext cx="2559050" cy="3651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r>
              <a:rPr lang="en-US" sz="1200" dirty="0" smtClean="0">
                <a:solidFill>
                  <a:schemeClr val="tx1"/>
                </a:solidFill>
                <a:sym typeface="+mn-lt"/>
              </a:rPr>
              <a:t>A formal compliance policy is in place </a:t>
            </a:r>
          </a:p>
          <a:p>
            <a:pPr algn="r"/>
            <a:r>
              <a:rPr lang="en-US" sz="1200" dirty="0" smtClean="0">
                <a:solidFill>
                  <a:schemeClr val="tx1"/>
                </a:solidFill>
                <a:sym typeface="+mn-lt"/>
              </a:rPr>
              <a:t>for the integration environment</a:t>
            </a:r>
            <a:endParaRPr lang="en-US" sz="1200" dirty="0">
              <a:solidFill>
                <a:schemeClr val="tx1"/>
              </a:solidFill>
              <a:sym typeface="+mn-lt"/>
            </a:endParaRPr>
          </a:p>
        </p:txBody>
      </p:sp>
      <p:sp>
        <p:nvSpPr>
          <p:cNvPr id="50" name="Rectangle 49"/>
          <p:cNvSpPr/>
          <p:nvPr>
            <p:custDataLst>
              <p:tags r:id="rId19"/>
            </p:custDataLst>
          </p:nvPr>
        </p:nvSpPr>
        <p:spPr bwMode="auto">
          <a:xfrm>
            <a:off x="3998913" y="3894137"/>
            <a:ext cx="1604963"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r>
              <a:rPr lang="en-US" sz="1200" dirty="0" smtClean="0">
                <a:solidFill>
                  <a:schemeClr val="tx1"/>
                </a:solidFill>
                <a:sym typeface="+mn-lt"/>
              </a:rPr>
              <a:t>KPIs have been chosen</a:t>
            </a:r>
            <a:endParaRPr lang="en-US" sz="1200" dirty="0">
              <a:solidFill>
                <a:schemeClr val="tx1"/>
              </a:solidFill>
              <a:sym typeface="+mn-lt"/>
            </a:endParaRPr>
          </a:p>
        </p:txBody>
      </p:sp>
      <p:sp>
        <p:nvSpPr>
          <p:cNvPr id="51" name="Rectangle 50"/>
          <p:cNvSpPr/>
          <p:nvPr>
            <p:custDataLst>
              <p:tags r:id="rId20"/>
            </p:custDataLst>
          </p:nvPr>
        </p:nvSpPr>
        <p:spPr bwMode="auto">
          <a:xfrm>
            <a:off x="2952750" y="3363912"/>
            <a:ext cx="2651125" cy="3651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r>
              <a:rPr lang="en-US" sz="1200" dirty="0" smtClean="0">
                <a:solidFill>
                  <a:schemeClr val="tx1"/>
                </a:solidFill>
                <a:sym typeface="+mn-lt"/>
              </a:rPr>
              <a:t>There is a governance communications</a:t>
            </a:r>
          </a:p>
          <a:p>
            <a:pPr algn="r"/>
            <a:r>
              <a:rPr lang="en-US" sz="1200" dirty="0" smtClean="0">
                <a:solidFill>
                  <a:schemeClr val="tx1"/>
                </a:solidFill>
                <a:sym typeface="+mn-lt"/>
              </a:rPr>
              <a:t> plan in place that helps stakeholders</a:t>
            </a:r>
            <a:endParaRPr lang="en-US" sz="1200" dirty="0">
              <a:solidFill>
                <a:schemeClr val="tx1"/>
              </a:solidFill>
              <a:sym typeface="+mn-lt"/>
            </a:endParaRPr>
          </a:p>
        </p:txBody>
      </p:sp>
      <p:sp>
        <p:nvSpPr>
          <p:cNvPr id="52" name="Rectangle 51"/>
          <p:cNvSpPr/>
          <p:nvPr>
            <p:custDataLst>
              <p:tags r:id="rId21"/>
            </p:custDataLst>
          </p:nvPr>
        </p:nvSpPr>
        <p:spPr bwMode="auto">
          <a:xfrm>
            <a:off x="2774950" y="2925762"/>
            <a:ext cx="2828925" cy="3651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r>
              <a:rPr lang="en-US" sz="1200" dirty="0" smtClean="0">
                <a:solidFill>
                  <a:schemeClr val="tx1"/>
                </a:solidFill>
              </a:rPr>
              <a:t>Monitoring and measuring KPIs in the</a:t>
            </a:r>
          </a:p>
          <a:p>
            <a:pPr algn="r"/>
            <a:r>
              <a:rPr lang="en-US" sz="1200" dirty="0" smtClean="0">
                <a:solidFill>
                  <a:schemeClr val="tx1"/>
                </a:solidFill>
              </a:rPr>
              <a:t> integration environment is straightforward</a:t>
            </a:r>
            <a:endParaRPr lang="en-US" sz="1200" dirty="0">
              <a:solidFill>
                <a:schemeClr val="tx1"/>
              </a:solidFill>
              <a:sym typeface="+mn-lt"/>
            </a:endParaRPr>
          </a:p>
        </p:txBody>
      </p:sp>
      <p:sp>
        <p:nvSpPr>
          <p:cNvPr id="53" name="Rectangle 52"/>
          <p:cNvSpPr/>
          <p:nvPr>
            <p:custDataLst>
              <p:tags r:id="rId22"/>
            </p:custDataLst>
          </p:nvPr>
        </p:nvSpPr>
        <p:spPr bwMode="auto">
          <a:xfrm>
            <a:off x="2978150" y="2487612"/>
            <a:ext cx="2625725" cy="3651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r"/>
            <a:r>
              <a:rPr lang="en-US" sz="1200" dirty="0" smtClean="0">
                <a:solidFill>
                  <a:schemeClr val="tx1"/>
                </a:solidFill>
              </a:rPr>
              <a:t>A governance policy documents </a:t>
            </a:r>
          </a:p>
          <a:p>
            <a:pPr algn="r"/>
            <a:r>
              <a:rPr lang="en-US" sz="1200" dirty="0" smtClean="0">
                <a:solidFill>
                  <a:schemeClr val="tx1"/>
                </a:solidFill>
              </a:rPr>
              <a:t>changes to the integration environment</a:t>
            </a:r>
            <a:endParaRPr lang="en-US" sz="1200" dirty="0">
              <a:solidFill>
                <a:schemeClr val="tx1"/>
              </a:solidFill>
              <a:sym typeface="+mn-lt"/>
            </a:endParaRPr>
          </a:p>
        </p:txBody>
      </p:sp>
      <p:sp>
        <p:nvSpPr>
          <p:cNvPr id="54" name="TextBox 10"/>
          <p:cNvSpPr txBox="1">
            <a:spLocks noChangeArrowheads="1"/>
          </p:cNvSpPr>
          <p:nvPr>
            <p:custDataLst>
              <p:tags r:id="rId23"/>
            </p:custDataLst>
          </p:nvPr>
        </p:nvSpPr>
        <p:spPr bwMode="auto">
          <a:xfrm>
            <a:off x="4900612" y="6115050"/>
            <a:ext cx="3416897" cy="246221"/>
          </a:xfrm>
          <a:prstGeom prst="rect">
            <a:avLst/>
          </a:prstGeom>
          <a:noFill/>
          <a:ln w="9525">
            <a:noFill/>
            <a:miter lim="800000"/>
            <a:headEnd/>
            <a:tailEnd/>
          </a:ln>
        </p:spPr>
        <p:txBody>
          <a:bodyPr wrap="square">
            <a:spAutoFit/>
          </a:bodyPr>
          <a:lstStyle/>
          <a:p>
            <a:r>
              <a:rPr lang="en-US" sz="1000" dirty="0" smtClean="0">
                <a:latin typeface="Calibri" pitchFamily="34" charset="0"/>
              </a:rPr>
              <a:t>Source: Info-Tech Research Group, n = 21</a:t>
            </a:r>
            <a:endParaRPr lang="en-US" sz="1000" dirty="0">
              <a:latin typeface="Calibri" pitchFamily="34" charset="0"/>
            </a:endParaRPr>
          </a:p>
        </p:txBody>
      </p:sp>
      <p:cxnSp>
        <p:nvCxnSpPr>
          <p:cNvPr id="55" name="Straight Connector 54"/>
          <p:cNvCxnSpPr/>
          <p:nvPr>
            <p:custDataLst>
              <p:tags r:id="rId24"/>
            </p:custDataLst>
          </p:nvPr>
        </p:nvCxnSpPr>
        <p:spPr>
          <a:xfrm flipH="1">
            <a:off x="2771800" y="2060848"/>
            <a:ext cx="3150" cy="4054202"/>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60" name="Down Arrow Callout 59"/>
          <p:cNvSpPr/>
          <p:nvPr>
            <p:custDataLst>
              <p:tags r:id="rId25"/>
            </p:custDataLst>
          </p:nvPr>
        </p:nvSpPr>
        <p:spPr>
          <a:xfrm>
            <a:off x="4572000" y="1781969"/>
            <a:ext cx="4140460" cy="705643"/>
          </a:xfrm>
          <a:prstGeom prst="downArrowCallout">
            <a:avLst/>
          </a:prstGeom>
          <a:solidFill>
            <a:srgbClr val="D17D08"/>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Managed and documented governance processes are essential to AI success</a:t>
            </a:r>
            <a:endParaRPr lang="en-US" sz="1200" dirty="0">
              <a:solidFill>
                <a:schemeClr val="bg1"/>
              </a:solidFill>
            </a:endParaRPr>
          </a:p>
        </p:txBody>
      </p:sp>
      <p:pic>
        <p:nvPicPr>
          <p:cNvPr id="26" name="Picture 25" descr="sample_linkbar-itrgNEW.gif">
            <a:hlinkClick r:id="rId32"/>
          </p:cNvPr>
          <p:cNvPicPr>
            <a:picLocks noChangeAspect="1"/>
          </p:cNvPicPr>
          <p:nvPr/>
        </p:nvPicPr>
        <p:blipFill>
          <a:blip r:embed="rId33"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90045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2"/>
            </p:custDataLst>
            <p:extLst>
              <p:ext uri="{D42A27DB-BD31-4B8C-83A1-F6EECF244321}">
                <p14:modId xmlns:p14="http://schemas.microsoft.com/office/powerpoint/2010/main" val="946325571"/>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57" name="think-cell Slide" r:id="rId18" imgW="360" imgH="360" progId="TCLayout.ActiveDocument.1">
                  <p:embed/>
                </p:oleObj>
              </mc:Choice>
              <mc:Fallback>
                <p:oleObj name="think-cell Slide" r:id="rId18" imgW="360" imgH="360" progId="TCLayout.ActiveDocument.1">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1" name="Straight Connector 50"/>
          <p:cNvCxnSpPr/>
          <p:nvPr>
            <p:custDataLst>
              <p:tags r:id="rId3"/>
            </p:custDataLst>
          </p:nvPr>
        </p:nvCxnSpPr>
        <p:spPr>
          <a:xfrm rot="10800000" flipV="1">
            <a:off x="4643438" y="3858192"/>
            <a:ext cx="985175" cy="12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5" idx="3"/>
          </p:cNvCxnSpPr>
          <p:nvPr>
            <p:custDataLst>
              <p:tags r:id="rId4"/>
            </p:custDataLst>
          </p:nvPr>
        </p:nvCxnSpPr>
        <p:spPr>
          <a:xfrm>
            <a:off x="3586825" y="3856115"/>
            <a:ext cx="94866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33" idx="2"/>
          </p:cNvCxnSpPr>
          <p:nvPr>
            <p:custDataLst>
              <p:tags r:id="rId5"/>
            </p:custDataLst>
          </p:nvPr>
        </p:nvCxnSpPr>
        <p:spPr>
          <a:xfrm rot="16200000" flipH="1">
            <a:off x="4004547" y="3359184"/>
            <a:ext cx="11229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custDataLst>
              <p:tags r:id="rId6"/>
            </p:custDataLst>
          </p:nvPr>
        </p:nvSpPr>
        <p:spPr/>
        <p:txBody>
          <a:bodyPr/>
          <a:lstStyle/>
          <a:p>
            <a:r>
              <a:rPr lang="en-US" dirty="0" smtClean="0"/>
              <a:t>Follow the Info-Tech AI roadmap for additional AI guidance &amp; advice</a:t>
            </a:r>
            <a:endParaRPr lang="en-US" dirty="0"/>
          </a:p>
        </p:txBody>
      </p:sp>
      <p:sp>
        <p:nvSpPr>
          <p:cNvPr id="5" name="TextBox 4"/>
          <p:cNvSpPr txBox="1"/>
          <p:nvPr>
            <p:custDataLst>
              <p:tags r:id="rId7"/>
            </p:custDataLst>
          </p:nvPr>
        </p:nvSpPr>
        <p:spPr>
          <a:xfrm>
            <a:off x="432090" y="2236070"/>
            <a:ext cx="1584000" cy="460434"/>
          </a:xfrm>
          <a:prstGeom prst="rect">
            <a:avLst/>
          </a:prstGeom>
          <a:noFill/>
          <a:ln>
            <a:noFill/>
          </a:ln>
        </p:spPr>
        <p:txBody>
          <a:bodyPr wrap="square" rtlCol="0">
            <a:spAutoFit/>
          </a:bodyPr>
          <a:lstStyle/>
          <a:p>
            <a:pPr algn="ctr" fontAlgn="base">
              <a:spcBef>
                <a:spcPct val="0"/>
              </a:spcBef>
              <a:spcAft>
                <a:spcPct val="0"/>
              </a:spcAft>
            </a:pPr>
            <a:r>
              <a:rPr lang="en-US" sz="1200" b="1" dirty="0">
                <a:solidFill>
                  <a:srgbClr val="333333"/>
                </a:solidFill>
              </a:rPr>
              <a:t>Customer Service Strategy</a:t>
            </a:r>
          </a:p>
        </p:txBody>
      </p:sp>
      <p:sp>
        <p:nvSpPr>
          <p:cNvPr id="33" name="Rectangle 32"/>
          <p:cNvSpPr/>
          <p:nvPr>
            <p:custDataLst>
              <p:tags r:id="rId8"/>
            </p:custDataLst>
          </p:nvPr>
        </p:nvSpPr>
        <p:spPr>
          <a:xfrm>
            <a:off x="324546" y="1232756"/>
            <a:ext cx="8482962" cy="156494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692000" rtlCol="0" anchor="ctr"/>
          <a:lstStyle/>
          <a:p>
            <a:pPr algn="ctr" fontAlgn="base">
              <a:spcBef>
                <a:spcPct val="0"/>
              </a:spcBef>
              <a:spcAft>
                <a:spcPct val="0"/>
              </a:spcAft>
            </a:pPr>
            <a:r>
              <a:rPr lang="en-US" sz="1200" b="1" dirty="0" smtClean="0">
                <a:solidFill>
                  <a:srgbClr val="0070C0"/>
                </a:solidFill>
                <a:hlinkClick r:id="rId20"/>
              </a:rPr>
              <a:t>1. Develop an Application Integration Strategy</a:t>
            </a:r>
            <a:endParaRPr lang="en-US" sz="1200" b="1" dirty="0">
              <a:solidFill>
                <a:srgbClr val="0070C0"/>
              </a:solidFill>
            </a:endParaRPr>
          </a:p>
          <a:p>
            <a:pPr algn="ctr" fontAlgn="base">
              <a:spcBef>
                <a:spcPct val="0"/>
              </a:spcBef>
              <a:spcAft>
                <a:spcPct val="0"/>
              </a:spcAft>
            </a:pPr>
            <a:endParaRPr lang="en-US" sz="1200" b="1" dirty="0" smtClean="0">
              <a:solidFill>
                <a:schemeClr val="tx1"/>
              </a:solidFill>
            </a:endParaRPr>
          </a:p>
          <a:p>
            <a:pPr marL="225425" indent="-225425" fontAlgn="base">
              <a:spcBef>
                <a:spcPct val="0"/>
              </a:spcBef>
              <a:spcAft>
                <a:spcPct val="0"/>
              </a:spcAft>
              <a:buFont typeface="Wingdings" pitchFamily="2" charset="2"/>
              <a:buChar char="Ø"/>
            </a:pPr>
            <a:r>
              <a:rPr lang="en-CA" sz="1200" dirty="0" smtClean="0">
                <a:solidFill>
                  <a:schemeClr val="tx1"/>
                </a:solidFill>
              </a:rPr>
              <a:t>This solution set will provide insight into how Application Integration (AI) and Service-Oriented Architecture (SOA) can benefit an organization and provide faster time to value for AI, to help build the business case for AI middleware.</a:t>
            </a:r>
          </a:p>
          <a:p>
            <a:pPr marL="225425" indent="-225425" fontAlgn="base">
              <a:spcBef>
                <a:spcPct val="0"/>
              </a:spcBef>
              <a:spcAft>
                <a:spcPct val="0"/>
              </a:spcAft>
              <a:buFont typeface="Wingdings" pitchFamily="2" charset="2"/>
              <a:buChar char="Ø"/>
            </a:pPr>
            <a:r>
              <a:rPr lang="en-US" sz="1200" dirty="0" smtClean="0">
                <a:solidFill>
                  <a:schemeClr val="tx1"/>
                </a:solidFill>
              </a:rPr>
              <a:t>It will help you choose the optimal integration method for each of your applications and provides advice on how to plan implementation initiatives.</a:t>
            </a:r>
            <a:endParaRPr lang="en-US" sz="1200" dirty="0">
              <a:solidFill>
                <a:schemeClr val="tx1"/>
              </a:solidFill>
            </a:endParaRPr>
          </a:p>
        </p:txBody>
      </p:sp>
      <p:sp>
        <p:nvSpPr>
          <p:cNvPr id="35" name="Rectangle 34"/>
          <p:cNvSpPr/>
          <p:nvPr>
            <p:custDataLst>
              <p:tags r:id="rId9"/>
            </p:custDataLst>
          </p:nvPr>
        </p:nvSpPr>
        <p:spPr>
          <a:xfrm>
            <a:off x="346825" y="3001115"/>
            <a:ext cx="3240000" cy="1710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200" b="1" dirty="0" smtClean="0">
                <a:solidFill>
                  <a:srgbClr val="0070C0"/>
                </a:solidFill>
                <a:hlinkClick r:id="rId21"/>
              </a:rPr>
              <a:t>2.Vendor Landscape:</a:t>
            </a:r>
            <a:br>
              <a:rPr lang="en-US" sz="1200" b="1" dirty="0" smtClean="0">
                <a:solidFill>
                  <a:srgbClr val="0070C0"/>
                </a:solidFill>
                <a:hlinkClick r:id="rId21"/>
              </a:rPr>
            </a:br>
            <a:r>
              <a:rPr lang="en-US" sz="1200" b="1" dirty="0" smtClean="0">
                <a:solidFill>
                  <a:srgbClr val="0070C0"/>
                </a:solidFill>
                <a:hlinkClick r:id="rId21"/>
              </a:rPr>
              <a:t>Application Integration Middleware</a:t>
            </a:r>
            <a:endParaRPr lang="en-US" sz="1200" b="1" dirty="0" smtClean="0">
              <a:solidFill>
                <a:srgbClr val="0070C0"/>
              </a:solidFill>
            </a:endParaRPr>
          </a:p>
          <a:p>
            <a:pPr algn="ctr" fontAlgn="base">
              <a:spcBef>
                <a:spcPct val="0"/>
              </a:spcBef>
              <a:spcAft>
                <a:spcPct val="0"/>
              </a:spcAft>
            </a:pPr>
            <a:endParaRPr lang="en-US" sz="1200" dirty="0" smtClean="0">
              <a:solidFill>
                <a:srgbClr val="333333"/>
              </a:solidFill>
            </a:endParaRPr>
          </a:p>
          <a:p>
            <a:pPr marL="228600" indent="-228600">
              <a:buFont typeface="Wingdings" pitchFamily="2" charset="2"/>
              <a:buChar char="Ø"/>
            </a:pPr>
            <a:r>
              <a:rPr lang="en-US" sz="1200" dirty="0" smtClean="0">
                <a:solidFill>
                  <a:schemeClr val="tx1"/>
                </a:solidFill>
              </a:rPr>
              <a:t>Gain insight into which vendor best aligns with your organization’s needs and which middleware solution will provide the most efficiency within your infrastructure</a:t>
            </a:r>
            <a:r>
              <a:rPr lang="en-CA" sz="1200" dirty="0" smtClean="0">
                <a:solidFill>
                  <a:schemeClr val="tx1"/>
                </a:solidFill>
              </a:rPr>
              <a:t>.</a:t>
            </a:r>
          </a:p>
        </p:txBody>
      </p:sp>
      <p:sp>
        <p:nvSpPr>
          <p:cNvPr id="38" name="Rectangle 37"/>
          <p:cNvSpPr/>
          <p:nvPr>
            <p:custDataLst>
              <p:tags r:id="rId10"/>
            </p:custDataLst>
          </p:nvPr>
        </p:nvSpPr>
        <p:spPr>
          <a:xfrm>
            <a:off x="5572132" y="2991971"/>
            <a:ext cx="3240000" cy="1710000"/>
          </a:xfrm>
          <a:prstGeom prst="rect">
            <a:avLst/>
          </a:prstGeom>
          <a:solidFill>
            <a:schemeClr val="accent5">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200" b="1" dirty="0" smtClean="0">
                <a:solidFill>
                  <a:srgbClr val="0070C0"/>
                </a:solidFill>
                <a:hlinkClick r:id="rId22"/>
              </a:rPr>
              <a:t>3.Vendor Landscape: Managed File Transfer</a:t>
            </a:r>
            <a:endParaRPr lang="en-US" sz="1200" b="1" dirty="0">
              <a:solidFill>
                <a:srgbClr val="0070C0"/>
              </a:solidFill>
            </a:endParaRPr>
          </a:p>
          <a:p>
            <a:pPr algn="ctr" fontAlgn="base">
              <a:spcBef>
                <a:spcPct val="0"/>
              </a:spcBef>
              <a:spcAft>
                <a:spcPct val="0"/>
              </a:spcAft>
            </a:pPr>
            <a:endParaRPr lang="en-US" sz="1200" b="1" dirty="0">
              <a:solidFill>
                <a:srgbClr val="333333"/>
              </a:solidFill>
            </a:endParaRPr>
          </a:p>
          <a:p>
            <a:pPr marL="225425" indent="-225425">
              <a:buFont typeface="Wingdings" pitchFamily="2" charset="2"/>
              <a:buChar char="Ø"/>
            </a:pPr>
            <a:r>
              <a:rPr lang="en-CA" sz="1200" dirty="0" smtClean="0">
                <a:solidFill>
                  <a:schemeClr val="tx1"/>
                </a:solidFill>
              </a:rPr>
              <a:t>Managed file transfer secures and facilitates file transfer; it reduces risk and cost, increases reliability and visibility, and simplifies partner relationships.</a:t>
            </a:r>
          </a:p>
        </p:txBody>
      </p:sp>
      <p:pic>
        <p:nvPicPr>
          <p:cNvPr id="6151" name="Picture 7" descr="Vector Art: Chess Pawn and King"/>
          <p:cNvPicPr>
            <a:picLocks noChangeAspect="1" noChangeArrowheads="1"/>
          </p:cNvPicPr>
          <p:nvPr>
            <p:custDataLst>
              <p:tags r:id="rId11"/>
            </p:custDataLst>
          </p:nvPr>
        </p:nvPicPr>
        <p:blipFill>
          <a:blip r:embed="rId23" cstate="print"/>
          <a:stretch>
            <a:fillRect/>
          </a:stretch>
        </p:blipFill>
        <p:spPr bwMode="auto">
          <a:xfrm>
            <a:off x="3914121" y="3420599"/>
            <a:ext cx="1300821" cy="971533"/>
          </a:xfrm>
          <a:prstGeom prst="rect">
            <a:avLst/>
          </a:prstGeom>
          <a:noFill/>
          <a:effectLst>
            <a:softEdge rad="127000"/>
          </a:effectLst>
        </p:spPr>
      </p:pic>
      <p:sp>
        <p:nvSpPr>
          <p:cNvPr id="18" name="TextBox 17"/>
          <p:cNvSpPr txBox="1"/>
          <p:nvPr>
            <p:custDataLst>
              <p:tags r:id="rId12"/>
            </p:custDataLst>
          </p:nvPr>
        </p:nvSpPr>
        <p:spPr>
          <a:xfrm>
            <a:off x="3852753" y="4220931"/>
            <a:ext cx="1453450" cy="276999"/>
          </a:xfrm>
          <a:prstGeom prst="rect">
            <a:avLst/>
          </a:prstGeom>
          <a:solidFill>
            <a:schemeClr val="bg1"/>
          </a:solidFill>
          <a:ln>
            <a:noFill/>
          </a:ln>
        </p:spPr>
        <p:txBody>
          <a:bodyPr wrap="square" rtlCol="0">
            <a:spAutoFit/>
          </a:bodyPr>
          <a:lstStyle/>
          <a:p>
            <a:pPr algn="ctr"/>
            <a:r>
              <a:rPr lang="en-US" sz="1200" b="1" dirty="0" smtClean="0">
                <a:solidFill>
                  <a:srgbClr val="333333"/>
                </a:solidFill>
              </a:rPr>
              <a:t>AI Strategy</a:t>
            </a:r>
            <a:endParaRPr lang="en-US" sz="1200" b="1" dirty="0">
              <a:solidFill>
                <a:srgbClr val="333333"/>
              </a:solidFill>
            </a:endParaRPr>
          </a:p>
        </p:txBody>
      </p:sp>
      <p:pic>
        <p:nvPicPr>
          <p:cNvPr id="6161" name="Picture 17" descr="Stock Photo: Moving documents."/>
          <p:cNvPicPr>
            <a:picLocks noChangeAspect="1" noChangeArrowheads="1"/>
          </p:cNvPicPr>
          <p:nvPr>
            <p:custDataLst>
              <p:tags r:id="rId13"/>
            </p:custDataLst>
          </p:nvPr>
        </p:nvPicPr>
        <p:blipFill>
          <a:blip r:embed="rId24" cstate="print"/>
          <a:stretch>
            <a:fillRect/>
          </a:stretch>
        </p:blipFill>
        <p:spPr bwMode="auto">
          <a:xfrm>
            <a:off x="431351" y="1493523"/>
            <a:ext cx="1476353" cy="1143389"/>
          </a:xfrm>
          <a:prstGeom prst="rect">
            <a:avLst/>
          </a:prstGeom>
          <a:noFill/>
          <a:effectLst>
            <a:softEdge rad="12700"/>
          </a:effectLst>
        </p:spPr>
      </p:pic>
      <p:sp>
        <p:nvSpPr>
          <p:cNvPr id="19" name="Rectangle 18"/>
          <p:cNvSpPr/>
          <p:nvPr>
            <p:custDataLst>
              <p:tags r:id="rId14"/>
            </p:custDataLst>
          </p:nvPr>
        </p:nvSpPr>
        <p:spPr>
          <a:xfrm>
            <a:off x="346825" y="5000635"/>
            <a:ext cx="8465307" cy="1312891"/>
          </a:xfrm>
          <a:prstGeom prst="rect">
            <a:avLst/>
          </a:prstGeom>
          <a:solidFill>
            <a:srgbClr val="E5E5E5"/>
          </a:solidFill>
          <a:ln>
            <a:solidFill>
              <a:srgbClr val="C77709"/>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smtClean="0">
                <a:solidFill>
                  <a:srgbClr val="C77709"/>
                </a:solidFill>
              </a:rPr>
              <a:t>4. Implement and Optimize Application Integration Governance</a:t>
            </a:r>
          </a:p>
        </p:txBody>
      </p:sp>
      <p:cxnSp>
        <p:nvCxnSpPr>
          <p:cNvPr id="30" name="Straight Connector 29"/>
          <p:cNvCxnSpPr>
            <a:stCxn id="18" idx="2"/>
            <a:endCxn id="19" idx="0"/>
          </p:cNvCxnSpPr>
          <p:nvPr>
            <p:custDataLst>
              <p:tags r:id="rId15"/>
            </p:custDataLst>
          </p:nvPr>
        </p:nvCxnSpPr>
        <p:spPr>
          <a:xfrm rot="16200000" flipH="1">
            <a:off x="4328126" y="4749281"/>
            <a:ext cx="502705" cy="1"/>
          </a:xfrm>
          <a:prstGeom prst="bentConnector3">
            <a:avLst>
              <a:gd name="adj1" fmla="val 50000"/>
            </a:avLst>
          </a:prstGeom>
          <a:ln w="38100">
            <a:solidFill>
              <a:srgbClr val="C77709"/>
            </a:solidFill>
          </a:ln>
        </p:spPr>
        <p:style>
          <a:lnRef idx="1">
            <a:schemeClr val="accent1"/>
          </a:lnRef>
          <a:fillRef idx="0">
            <a:schemeClr val="accent1"/>
          </a:fillRef>
          <a:effectRef idx="0">
            <a:schemeClr val="accent1"/>
          </a:effectRef>
          <a:fontRef idx="minor">
            <a:schemeClr val="tx1"/>
          </a:fontRef>
        </p:style>
      </p:cxnSp>
      <p:sp>
        <p:nvSpPr>
          <p:cNvPr id="16" name="Right Arrow 15"/>
          <p:cNvSpPr/>
          <p:nvPr/>
        </p:nvSpPr>
        <p:spPr>
          <a:xfrm>
            <a:off x="432090" y="5402278"/>
            <a:ext cx="1328409" cy="509606"/>
          </a:xfrm>
          <a:prstGeom prst="rightArrow">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You are Here!</a:t>
            </a:r>
            <a:endParaRPr lang="en-US" sz="1200" dirty="0"/>
          </a:p>
        </p:txBody>
      </p:sp>
      <p:pic>
        <p:nvPicPr>
          <p:cNvPr id="17" name="Picture 16" descr="sample_linkbar-itrgNEW.gif">
            <a:hlinkClick r:id="rId25"/>
          </p:cNvPr>
          <p:cNvPicPr>
            <a:picLocks noChangeAspect="1"/>
          </p:cNvPicPr>
          <p:nvPr/>
        </p:nvPicPr>
        <p:blipFill>
          <a:blip r:embed="rId2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399139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507" y="1006035"/>
            <a:ext cx="8865409" cy="1774893"/>
          </a:xfrm>
          <a:prstGeom prst="rect">
            <a:avLst/>
          </a:prstGeom>
          <a:noFill/>
          <a:ln w="9525">
            <a:noFill/>
            <a:miter lim="800000"/>
            <a:headEnd/>
            <a:tailEnd/>
          </a:ln>
        </p:spPr>
      </p:pic>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4" name="Text Placeholder 13"/>
          <p:cNvSpPr>
            <a:spLocks noGrp="1"/>
          </p:cNvSpPr>
          <p:nvPr>
            <p:ph type="body" sz="quarter" idx="15"/>
          </p:nvPr>
        </p:nvSpPr>
        <p:spPr>
          <a:xfrm>
            <a:off x="696412" y="3060700"/>
            <a:ext cx="7454900" cy="660400"/>
          </a:xfrm>
        </p:spPr>
        <p:txBody>
          <a:bodyPr/>
          <a:lstStyle/>
          <a:p>
            <a:r>
              <a:rPr lang="en-CA" dirty="0" smtClean="0"/>
              <a:t>Governance Models</a:t>
            </a:r>
            <a:endParaRPr lang="en-CA" dirty="0"/>
          </a:p>
        </p:txBody>
      </p:sp>
      <p:sp>
        <p:nvSpPr>
          <p:cNvPr id="21" name="Text Placeholder 20"/>
          <p:cNvSpPr>
            <a:spLocks noGrp="1"/>
          </p:cNvSpPr>
          <p:nvPr>
            <p:ph type="body" sz="quarter" idx="21"/>
          </p:nvPr>
        </p:nvSpPr>
        <p:spPr>
          <a:xfrm>
            <a:off x="791580" y="4311718"/>
            <a:ext cx="4436996" cy="1349530"/>
          </a:xfrm>
        </p:spPr>
        <p:txBody>
          <a:bodyPr/>
          <a:lstStyle/>
          <a:p>
            <a:r>
              <a:rPr lang="en-CA" dirty="0" smtClean="0"/>
              <a:t>The Thought Model.</a:t>
            </a:r>
          </a:p>
          <a:p>
            <a:r>
              <a:rPr lang="en-CA" dirty="0" smtClean="0"/>
              <a:t>Deriving a new governance model from an old one.</a:t>
            </a:r>
          </a:p>
          <a:p>
            <a:r>
              <a:rPr lang="en-CA" dirty="0" smtClean="0"/>
              <a:t>Assessing AI governance capabilities.</a:t>
            </a:r>
            <a:endParaRPr lang="en-CA" dirty="0"/>
          </a:p>
        </p:txBody>
      </p:sp>
      <p:cxnSp>
        <p:nvCxnSpPr>
          <p:cNvPr id="9" name="Straight Connector 8"/>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18"/>
          <p:cNvSpPr>
            <a:spLocks noGrp="1"/>
          </p:cNvSpPr>
          <p:nvPr>
            <p:ph type="body" sz="quarter" idx="18"/>
          </p:nvPr>
        </p:nvSpPr>
        <p:spPr>
          <a:xfrm>
            <a:off x="6336196" y="4298777"/>
            <a:ext cx="2373549" cy="1938535"/>
          </a:xfrm>
        </p:spPr>
        <p:txBody>
          <a:bodyPr/>
          <a:lstStyle/>
          <a:p>
            <a:r>
              <a:rPr lang="en-CA" dirty="0" smtClean="0"/>
              <a:t>Governance Models</a:t>
            </a:r>
          </a:p>
          <a:p>
            <a:r>
              <a:rPr lang="en-CA" dirty="0" smtClean="0"/>
              <a:t>Chains of Responsibility</a:t>
            </a:r>
          </a:p>
          <a:p>
            <a:r>
              <a:rPr lang="en-CA" dirty="0" smtClean="0"/>
              <a:t>Policies and Guidelines</a:t>
            </a:r>
          </a:p>
          <a:p>
            <a:r>
              <a:rPr lang="en-CA" dirty="0" smtClean="0"/>
              <a:t>Control Mechanisms</a:t>
            </a:r>
          </a:p>
          <a:p>
            <a:r>
              <a:rPr lang="en-CA" dirty="0" smtClean="0"/>
              <a:t>Measurement</a:t>
            </a:r>
          </a:p>
          <a:p>
            <a:r>
              <a:rPr lang="en-CA" dirty="0" smtClean="0"/>
              <a:t>Communication</a:t>
            </a:r>
            <a:endParaRPr lang="en-CA" dirty="0"/>
          </a:p>
        </p:txBody>
      </p:sp>
      <p:sp>
        <p:nvSpPr>
          <p:cNvPr id="15" name="Chevron 14"/>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539695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 Governance relies on five keys areas that are critical to success*</a:t>
            </a:r>
            <a:endParaRPr lang="en-US" dirty="0"/>
          </a:p>
        </p:txBody>
      </p:sp>
      <p:sp>
        <p:nvSpPr>
          <p:cNvPr id="6" name="Text Placeholder 10"/>
          <p:cNvSpPr txBox="1">
            <a:spLocks/>
          </p:cNvSpPr>
          <p:nvPr/>
        </p:nvSpPr>
        <p:spPr>
          <a:xfrm>
            <a:off x="249303" y="1124744"/>
            <a:ext cx="8620124" cy="657225"/>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lang="en-CA" b="1" dirty="0" smtClean="0">
                <a:latin typeface="+mn-lt"/>
              </a:rPr>
              <a:t>Application integration governance models will be different for every organization, but will need to address specific areas of governance.</a:t>
            </a:r>
            <a:endParaRPr kumimoji="0" lang="en-CA" b="1" i="0" u="none" strike="noStrike" kern="1200" cap="none" spc="0" normalizeH="0" baseline="0" noProof="0" dirty="0">
              <a:ln>
                <a:noFill/>
              </a:ln>
              <a:solidFill>
                <a:schemeClr val="tx1"/>
              </a:solidFill>
              <a:effectLst/>
              <a:uLnTx/>
              <a:uFillTx/>
              <a:latin typeface="+mn-lt"/>
              <a:ea typeface="+mn-ea"/>
              <a:cs typeface="+mn-cs"/>
            </a:endParaRPr>
          </a:p>
        </p:txBody>
      </p:sp>
      <p:sp>
        <p:nvSpPr>
          <p:cNvPr id="8" name="Rounded Rectangle 7"/>
          <p:cNvSpPr/>
          <p:nvPr/>
        </p:nvSpPr>
        <p:spPr>
          <a:xfrm>
            <a:off x="294953" y="1972000"/>
            <a:ext cx="1404156" cy="685800"/>
          </a:xfrm>
          <a:prstGeom prst="roundRect">
            <a:avLst>
              <a:gd name="adj" fmla="val 15072"/>
            </a:avLst>
          </a:prstGeom>
          <a:solidFill>
            <a:schemeClr val="accent2"/>
          </a:soli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en-CA" sz="1200" b="1" dirty="0" smtClean="0">
                <a:solidFill>
                  <a:schemeClr val="tx1"/>
                </a:solidFill>
              </a:rPr>
              <a:t>Chains of responsibility</a:t>
            </a:r>
            <a:endParaRPr lang="en-CA" sz="1200" b="1" dirty="0">
              <a:solidFill>
                <a:schemeClr val="tx1"/>
              </a:solidFill>
            </a:endParaRPr>
          </a:p>
        </p:txBody>
      </p:sp>
      <p:sp>
        <p:nvSpPr>
          <p:cNvPr id="10" name="Rounded Rectangle 9"/>
          <p:cNvSpPr/>
          <p:nvPr/>
        </p:nvSpPr>
        <p:spPr>
          <a:xfrm>
            <a:off x="294953" y="2813303"/>
            <a:ext cx="1404156" cy="685800"/>
          </a:xfrm>
          <a:prstGeom prst="roundRect">
            <a:avLst>
              <a:gd name="adj" fmla="val 15072"/>
            </a:avLst>
          </a:prstGeom>
          <a:solidFill>
            <a:srgbClr val="A59476"/>
          </a:soli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en-CA" sz="1200" b="1" dirty="0" smtClean="0">
                <a:solidFill>
                  <a:schemeClr val="tx1"/>
                </a:solidFill>
              </a:rPr>
              <a:t>Policies</a:t>
            </a:r>
            <a:endParaRPr lang="en-CA" sz="1200" b="1" dirty="0">
              <a:solidFill>
                <a:schemeClr val="tx1"/>
              </a:solidFill>
            </a:endParaRPr>
          </a:p>
        </p:txBody>
      </p:sp>
      <p:sp>
        <p:nvSpPr>
          <p:cNvPr id="11" name="Rounded Rectangle 10"/>
          <p:cNvSpPr/>
          <p:nvPr/>
        </p:nvSpPr>
        <p:spPr>
          <a:xfrm>
            <a:off x="294953" y="3654606"/>
            <a:ext cx="1404156" cy="685800"/>
          </a:xfrm>
          <a:prstGeom prst="roundRect">
            <a:avLst>
              <a:gd name="adj" fmla="val 15072"/>
            </a:avLst>
          </a:prstGeom>
          <a:solidFill>
            <a:srgbClr val="B0A196"/>
          </a:soli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en-CA" sz="1200" b="1" dirty="0" smtClean="0">
                <a:solidFill>
                  <a:schemeClr val="tx1"/>
                </a:solidFill>
              </a:rPr>
              <a:t>Control Mechanisms</a:t>
            </a:r>
            <a:endParaRPr lang="en-CA" sz="1200" b="1" dirty="0">
              <a:solidFill>
                <a:schemeClr val="tx1"/>
              </a:solidFill>
            </a:endParaRPr>
          </a:p>
        </p:txBody>
      </p:sp>
      <p:sp>
        <p:nvSpPr>
          <p:cNvPr id="12" name="Rounded Rectangle 11"/>
          <p:cNvSpPr/>
          <p:nvPr/>
        </p:nvSpPr>
        <p:spPr>
          <a:xfrm>
            <a:off x="294953" y="4495909"/>
            <a:ext cx="1404156" cy="685800"/>
          </a:xfrm>
          <a:prstGeom prst="roundRect">
            <a:avLst>
              <a:gd name="adj" fmla="val 15072"/>
            </a:avLst>
          </a:prstGeom>
          <a:solidFill>
            <a:srgbClr val="BDB6B4"/>
          </a:soli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en-CA" sz="1200" b="1" dirty="0" smtClean="0">
                <a:solidFill>
                  <a:schemeClr val="tx1"/>
                </a:solidFill>
              </a:rPr>
              <a:t>Measurement</a:t>
            </a:r>
            <a:endParaRPr lang="en-CA" sz="1200" b="1" dirty="0">
              <a:solidFill>
                <a:schemeClr val="tx1"/>
              </a:solidFill>
            </a:endParaRPr>
          </a:p>
        </p:txBody>
      </p:sp>
      <p:sp>
        <p:nvSpPr>
          <p:cNvPr id="13" name="Rounded Rectangle 12"/>
          <p:cNvSpPr/>
          <p:nvPr/>
        </p:nvSpPr>
        <p:spPr>
          <a:xfrm>
            <a:off x="294953" y="5337212"/>
            <a:ext cx="1404156" cy="684076"/>
          </a:xfrm>
          <a:prstGeom prst="roundRect">
            <a:avLst>
              <a:gd name="adj" fmla="val 15072"/>
            </a:avLst>
          </a:prstGeom>
          <a:solidFill>
            <a:srgbClr val="CECECE"/>
          </a:soli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en-CA" sz="1200" b="1" dirty="0" smtClean="0">
                <a:solidFill>
                  <a:schemeClr val="tx1"/>
                </a:solidFill>
              </a:rPr>
              <a:t>Communication</a:t>
            </a:r>
            <a:endParaRPr lang="en-CA" sz="1200" b="1" dirty="0">
              <a:solidFill>
                <a:schemeClr val="tx1"/>
              </a:solidFill>
            </a:endParaRPr>
          </a:p>
        </p:txBody>
      </p:sp>
      <p:sp>
        <p:nvSpPr>
          <p:cNvPr id="15" name="Rounded Rectangle 14"/>
          <p:cNvSpPr/>
          <p:nvPr/>
        </p:nvSpPr>
        <p:spPr>
          <a:xfrm>
            <a:off x="1851509" y="1972000"/>
            <a:ext cx="2547900" cy="685800"/>
          </a:xfrm>
          <a:prstGeom prst="roundRect">
            <a:avLst>
              <a:gd name="adj" fmla="val 15072"/>
            </a:avLst>
          </a:prstGeom>
          <a:solidFill>
            <a:schemeClr val="accent2"/>
          </a:soli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en-CA" sz="1200" dirty="0" smtClean="0">
                <a:solidFill>
                  <a:schemeClr val="tx1"/>
                </a:solidFill>
              </a:rPr>
              <a:t>The decision rights and responsibilities assigned to individuals within an organization.</a:t>
            </a:r>
            <a:endParaRPr lang="en-CA" sz="1200" dirty="0">
              <a:solidFill>
                <a:schemeClr val="tx1"/>
              </a:solidFill>
            </a:endParaRPr>
          </a:p>
        </p:txBody>
      </p:sp>
      <p:sp>
        <p:nvSpPr>
          <p:cNvPr id="16" name="Rounded Rectangle 15"/>
          <p:cNvSpPr/>
          <p:nvPr/>
        </p:nvSpPr>
        <p:spPr>
          <a:xfrm>
            <a:off x="1851509" y="2813303"/>
            <a:ext cx="2547900" cy="685800"/>
          </a:xfrm>
          <a:prstGeom prst="roundRect">
            <a:avLst>
              <a:gd name="adj" fmla="val 15072"/>
            </a:avLst>
          </a:prstGeom>
          <a:solidFill>
            <a:srgbClr val="A59476"/>
          </a:soli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en-CA" sz="1200" dirty="0" smtClean="0">
                <a:solidFill>
                  <a:schemeClr val="tx1"/>
                </a:solidFill>
              </a:rPr>
              <a:t>The rules and regulations for acceptable use and limitations of the solutions.</a:t>
            </a:r>
            <a:endParaRPr lang="en-CA" sz="1200" dirty="0">
              <a:solidFill>
                <a:schemeClr val="tx1"/>
              </a:solidFill>
            </a:endParaRPr>
          </a:p>
        </p:txBody>
      </p:sp>
      <p:sp>
        <p:nvSpPr>
          <p:cNvPr id="17" name="Rounded Rectangle 16"/>
          <p:cNvSpPr/>
          <p:nvPr/>
        </p:nvSpPr>
        <p:spPr>
          <a:xfrm>
            <a:off x="1851509" y="3654606"/>
            <a:ext cx="2547900" cy="685800"/>
          </a:xfrm>
          <a:prstGeom prst="roundRect">
            <a:avLst>
              <a:gd name="adj" fmla="val 15072"/>
            </a:avLst>
          </a:prstGeom>
          <a:solidFill>
            <a:srgbClr val="B0A196"/>
          </a:soli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en-CA" sz="1200" dirty="0" smtClean="0">
                <a:solidFill>
                  <a:schemeClr val="tx1"/>
                </a:solidFill>
              </a:rPr>
              <a:t>The solutions that are put in place to enforce the other areas of governance.</a:t>
            </a:r>
            <a:endParaRPr lang="en-CA" sz="1200" dirty="0">
              <a:solidFill>
                <a:schemeClr val="tx1"/>
              </a:solidFill>
            </a:endParaRPr>
          </a:p>
        </p:txBody>
      </p:sp>
      <p:sp>
        <p:nvSpPr>
          <p:cNvPr id="18" name="Rounded Rectangle 17"/>
          <p:cNvSpPr/>
          <p:nvPr/>
        </p:nvSpPr>
        <p:spPr>
          <a:xfrm>
            <a:off x="1851509" y="4495909"/>
            <a:ext cx="2547900" cy="685800"/>
          </a:xfrm>
          <a:prstGeom prst="roundRect">
            <a:avLst>
              <a:gd name="adj" fmla="val 15072"/>
            </a:avLst>
          </a:prstGeom>
          <a:solidFill>
            <a:srgbClr val="BDB6B4"/>
          </a:soli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en-US" sz="1200" dirty="0" smtClean="0">
                <a:solidFill>
                  <a:schemeClr val="tx1"/>
                </a:solidFill>
              </a:rPr>
              <a:t>The key performance indicators that are recorded and reviewed to track the success of a solution.</a:t>
            </a:r>
            <a:endParaRPr lang="en-CA" sz="1200" dirty="0">
              <a:solidFill>
                <a:schemeClr val="tx1"/>
              </a:solidFill>
            </a:endParaRPr>
          </a:p>
        </p:txBody>
      </p:sp>
      <p:sp>
        <p:nvSpPr>
          <p:cNvPr id="19" name="Rounded Rectangle 18"/>
          <p:cNvSpPr/>
          <p:nvPr/>
        </p:nvSpPr>
        <p:spPr>
          <a:xfrm>
            <a:off x="1851509" y="5337212"/>
            <a:ext cx="2547900" cy="684076"/>
          </a:xfrm>
          <a:prstGeom prst="roundRect">
            <a:avLst>
              <a:gd name="adj" fmla="val 15072"/>
            </a:avLst>
          </a:prstGeom>
          <a:solidFill>
            <a:srgbClr val="CECECE"/>
          </a:soli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en-CA" sz="1200" dirty="0" smtClean="0">
                <a:solidFill>
                  <a:schemeClr val="tx1"/>
                </a:solidFill>
              </a:rPr>
              <a:t>The transmission of relevant information regarding a solution and its governance.</a:t>
            </a:r>
            <a:endParaRPr lang="en-CA" sz="1200" dirty="0">
              <a:solidFill>
                <a:schemeClr val="tx1"/>
              </a:solidFill>
            </a:endParaRPr>
          </a:p>
        </p:txBody>
      </p:sp>
      <p:pic>
        <p:nvPicPr>
          <p:cNvPr id="3" name="Picture 1" descr="C:\Documents and Settings\pouellette\My Documents\My Pictures\thought model aig.png"/>
          <p:cNvPicPr>
            <a:picLocks noChangeAspect="1" noChangeArrowheads="1"/>
          </p:cNvPicPr>
          <p:nvPr/>
        </p:nvPicPr>
        <p:blipFill rotWithShape="1">
          <a:blip r:embed="rId3" cstate="print"/>
          <a:srcRect l="14420" r="12034"/>
          <a:stretch/>
        </p:blipFill>
        <p:spPr bwMode="auto">
          <a:xfrm>
            <a:off x="4484707" y="1916832"/>
            <a:ext cx="4600585" cy="4170801"/>
          </a:xfrm>
          <a:prstGeom prst="rect">
            <a:avLst/>
          </a:prstGeom>
          <a:noFill/>
        </p:spPr>
      </p:pic>
      <p:sp>
        <p:nvSpPr>
          <p:cNvPr id="20" name="Rectangle 19"/>
          <p:cNvSpPr>
            <a:spLocks noChangeArrowheads="1"/>
          </p:cNvSpPr>
          <p:nvPr/>
        </p:nvSpPr>
        <p:spPr bwMode="auto">
          <a:xfrm>
            <a:off x="82408" y="6126587"/>
            <a:ext cx="895391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kumimoji="0" lang="en-CA" sz="1000" b="1" i="0" u="none" strike="noStrike" cap="none" normalizeH="0" baseline="0" dirty="0" smtClean="0">
                <a:ln>
                  <a:noFill/>
                </a:ln>
                <a:effectLst/>
                <a:latin typeface="Arial" pitchFamily="34" charset="0"/>
                <a:ea typeface="Calibri" pitchFamily="34" charset="0"/>
                <a:cs typeface="Arial" pitchFamily="34" charset="0"/>
              </a:rPr>
              <a:t>*Source: </a:t>
            </a:r>
            <a:r>
              <a:rPr lang="en-US" sz="1000" dirty="0" smtClean="0"/>
              <a:t>“Implementing Technology to Support SOA Governance and Management”, 2007.</a:t>
            </a:r>
            <a:r>
              <a:rPr lang="en-CA" sz="1000" b="1" dirty="0" smtClean="0">
                <a:latin typeface="Arial" pitchFamily="34" charset="0"/>
                <a:ea typeface="Calibri" pitchFamily="34" charset="0"/>
                <a:cs typeface="Arial" pitchFamily="34" charset="0"/>
              </a:rPr>
              <a:t> </a:t>
            </a:r>
            <a:r>
              <a:rPr lang="en-CA" sz="1000" b="1" dirty="0" smtClean="0">
                <a:latin typeface="Arial" pitchFamily="34" charset="0"/>
                <a:ea typeface="Calibri" pitchFamily="34" charset="0"/>
                <a:cs typeface="Arial" pitchFamily="34" charset="0"/>
                <a:hlinkClick r:id="rId4"/>
              </a:rPr>
              <a:t>http://www.redbooks.ibm.com/redbooks/pdfs/sg247538.pdf</a:t>
            </a:r>
            <a:endParaRPr kumimoji="0" lang="en-CA" sz="1000" b="0" i="0" u="none" strike="noStrike" cap="none" normalizeH="0" baseline="0" dirty="0" smtClean="0">
              <a:ln>
                <a:noFill/>
              </a:ln>
              <a:effectLst/>
              <a:latin typeface="Arial" pitchFamily="34" charset="0"/>
            </a:endParaRPr>
          </a:p>
        </p:txBody>
      </p:sp>
      <p:pic>
        <p:nvPicPr>
          <p:cNvPr id="21" name="Picture 20"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6846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p:custDataLst>
              <p:tags r:id="rId2"/>
            </p:custDataLst>
            <p:extLst>
              <p:ext uri="{D42A27DB-BD31-4B8C-83A1-F6EECF244321}">
                <p14:modId xmlns:p14="http://schemas.microsoft.com/office/powerpoint/2010/main" val="89154172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1" name="think-cell Slide" r:id="rId33" imgW="270" imgH="270" progId="TCLayout.ActiveDocument.1">
                  <p:embed/>
                </p:oleObj>
              </mc:Choice>
              <mc:Fallback>
                <p:oleObj name="think-cell Slide" r:id="rId33" imgW="270" imgH="270" progId="TCLayout.ActiveDocument.1">
                  <p:embed/>
                  <p:pic>
                    <p:nvPicPr>
                      <p:cNvPr id="0" name=""/>
                      <p:cNvPicPr/>
                      <p:nvPr/>
                    </p:nvPicPr>
                    <p:blipFill>
                      <a:blip r:embed="rId34"/>
                      <a:stretch>
                        <a:fillRect/>
                      </a:stretch>
                    </p:blipFill>
                    <p:spPr>
                      <a:xfrm>
                        <a:off x="1588" y="1588"/>
                        <a:ext cx="1587" cy="1587"/>
                      </a:xfrm>
                      <a:prstGeom prst="rect">
                        <a:avLst/>
                      </a:prstGeom>
                    </p:spPr>
                  </p:pic>
                </p:oleObj>
              </mc:Fallback>
            </mc:AlternateContent>
          </a:graphicData>
        </a:graphic>
      </p:graphicFrame>
      <p:sp>
        <p:nvSpPr>
          <p:cNvPr id="27" name="TextBox 26"/>
          <p:cNvSpPr txBox="1"/>
          <p:nvPr>
            <p:custDataLst>
              <p:tags r:id="rId3"/>
            </p:custDataLst>
          </p:nvPr>
        </p:nvSpPr>
        <p:spPr>
          <a:xfrm>
            <a:off x="3309015" y="3626146"/>
            <a:ext cx="2779179" cy="1754326"/>
          </a:xfrm>
          <a:prstGeom prst="rect">
            <a:avLst/>
          </a:prstGeom>
          <a:noFill/>
        </p:spPr>
        <p:txBody>
          <a:bodyPr wrap="square" rtlCol="0">
            <a:spAutoFit/>
          </a:bodyPr>
          <a:lstStyle/>
          <a:p>
            <a:r>
              <a:rPr lang="en-US" sz="1200" i="1" dirty="0" smtClean="0">
                <a:latin typeface="Trebuchet MS" pitchFamily="34" charset="0"/>
              </a:rPr>
              <a:t>SOA </a:t>
            </a:r>
            <a:r>
              <a:rPr lang="en-US" sz="1200" i="1" dirty="0">
                <a:latin typeface="Trebuchet MS" pitchFamily="34" charset="0"/>
              </a:rPr>
              <a:t>as an architectural discipline is a subset or addendum, so to speak, to Enterprise Architecture and needs to be positioned as such.</a:t>
            </a:r>
          </a:p>
          <a:p>
            <a:pPr marL="1139825" algn="r"/>
            <a:endParaRPr lang="en-US" sz="1200" dirty="0"/>
          </a:p>
          <a:p>
            <a:pPr algn="r"/>
            <a:r>
              <a:rPr lang="en-US" sz="1200" dirty="0"/>
              <a:t>John Falkl, </a:t>
            </a:r>
          </a:p>
          <a:p>
            <a:pPr algn="r"/>
            <a:r>
              <a:rPr lang="en-US" sz="1200" dirty="0"/>
              <a:t>Distinguished Engineer</a:t>
            </a:r>
          </a:p>
          <a:p>
            <a:pPr algn="r"/>
            <a:r>
              <a:rPr lang="en-US" sz="1200" dirty="0"/>
              <a:t>Chief Architect, SOA Governance, IBM</a:t>
            </a:r>
          </a:p>
        </p:txBody>
      </p:sp>
      <p:sp>
        <p:nvSpPr>
          <p:cNvPr id="2" name="Text Placeholder 1"/>
          <p:cNvSpPr>
            <a:spLocks noGrp="1"/>
          </p:cNvSpPr>
          <p:nvPr>
            <p:ph type="body" sz="quarter" idx="19"/>
            <p:custDataLst>
              <p:tags r:id="rId4"/>
            </p:custDataLst>
          </p:nvPr>
        </p:nvSpPr>
        <p:spPr/>
        <p:txBody>
          <a:bodyPr/>
          <a:lstStyle/>
          <a:p>
            <a:r>
              <a:rPr lang="en-US" dirty="0" smtClean="0"/>
              <a:t>Governance models don’t have to be created from scratch. </a:t>
            </a:r>
            <a:r>
              <a:rPr lang="en-US" dirty="0"/>
              <a:t>G</a:t>
            </a:r>
            <a:r>
              <a:rPr lang="en-US" dirty="0" smtClean="0"/>
              <a:t>row off frameworks provided by existing strategies.</a:t>
            </a:r>
            <a:endParaRPr lang="en-US" dirty="0"/>
          </a:p>
        </p:txBody>
      </p:sp>
      <p:sp>
        <p:nvSpPr>
          <p:cNvPr id="3" name="Title 2"/>
          <p:cNvSpPr>
            <a:spLocks noGrp="1"/>
          </p:cNvSpPr>
          <p:nvPr>
            <p:ph type="title"/>
            <p:custDataLst>
              <p:tags r:id="rId5"/>
            </p:custDataLst>
          </p:nvPr>
        </p:nvSpPr>
        <p:spPr/>
        <p:txBody>
          <a:bodyPr/>
          <a:lstStyle/>
          <a:p>
            <a:r>
              <a:rPr lang="en-US" dirty="0" smtClean="0"/>
              <a:t>Base your integration governance model on existing organizational governance</a:t>
            </a:r>
            <a:endParaRPr lang="en-US" dirty="0"/>
          </a:p>
        </p:txBody>
      </p:sp>
      <p:sp>
        <p:nvSpPr>
          <p:cNvPr id="5" name="Text Placeholder 2"/>
          <p:cNvSpPr txBox="1">
            <a:spLocks/>
          </p:cNvSpPr>
          <p:nvPr>
            <p:custDataLst>
              <p:tags r:id="rId6"/>
            </p:custDataLst>
          </p:nvPr>
        </p:nvSpPr>
        <p:spPr bwMode="auto">
          <a:xfrm>
            <a:off x="458666" y="1889981"/>
            <a:ext cx="3731847" cy="17222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5563" marR="0" lvl="0" indent="-7938" algn="l" defTabSz="914400" rtl="0" eaLnBrk="0" fontAlgn="base" latinLnBrk="0" hangingPunct="0">
              <a:lnSpc>
                <a:spcPct val="100000"/>
              </a:lnSpc>
              <a:spcBef>
                <a:spcPts val="500"/>
              </a:spcBef>
              <a:spcAft>
                <a:spcPct val="0"/>
              </a:spcAft>
              <a:buClr>
                <a:schemeClr val="tx1"/>
              </a:buClr>
              <a:buSzPct val="120000"/>
              <a:buFont typeface="Arial" pitchFamily="34" charset="0"/>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You may already have an effective governance model within your organization that can be expanded to effectively govern application integration. If you have already implemented a governance strategy such as COBIT, ITIL, or TOGAF, use those guidelines as a framework within which to organically grow your integration governance.</a:t>
            </a:r>
          </a:p>
        </p:txBody>
      </p:sp>
      <p:sp>
        <p:nvSpPr>
          <p:cNvPr id="15" name="TextBox 14"/>
          <p:cNvSpPr txBox="1"/>
          <p:nvPr>
            <p:custDataLst>
              <p:tags r:id="rId7"/>
            </p:custDataLst>
          </p:nvPr>
        </p:nvSpPr>
        <p:spPr>
          <a:xfrm>
            <a:off x="6284409" y="3612266"/>
            <a:ext cx="2317941" cy="1569660"/>
          </a:xfrm>
          <a:prstGeom prst="rect">
            <a:avLst/>
          </a:prstGeom>
          <a:noFill/>
          <a:ln w="38100">
            <a:solidFill>
              <a:srgbClr val="002060"/>
            </a:solidFill>
          </a:ln>
        </p:spPr>
        <p:txBody>
          <a:bodyPr wrap="square" rtlCol="0">
            <a:spAutoFit/>
          </a:bodyPr>
          <a:lstStyle/>
          <a:p>
            <a:pPr algn="l"/>
            <a:r>
              <a:rPr lang="en-US" sz="1200" dirty="0" smtClean="0"/>
              <a:t>Governance models must work cohesively throughout the organization. Having governance in one part of the organization has no value if it contradicts or conflicts with other forms of governance present in the organization.</a:t>
            </a:r>
            <a:endParaRPr lang="en-US" sz="1200" dirty="0"/>
          </a:p>
        </p:txBody>
      </p:sp>
      <p:sp>
        <p:nvSpPr>
          <p:cNvPr id="17" name="Right Arrow Callout 16"/>
          <p:cNvSpPr/>
          <p:nvPr>
            <p:custDataLst>
              <p:tags r:id="rId8"/>
            </p:custDataLst>
          </p:nvPr>
        </p:nvSpPr>
        <p:spPr>
          <a:xfrm>
            <a:off x="7331058" y="2210457"/>
            <a:ext cx="578155" cy="57815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Up Arrow Callout 17"/>
          <p:cNvSpPr/>
          <p:nvPr>
            <p:custDataLst>
              <p:tags r:id="rId9"/>
            </p:custDataLst>
          </p:nvPr>
        </p:nvSpPr>
        <p:spPr>
          <a:xfrm>
            <a:off x="7240593" y="2589885"/>
            <a:ext cx="571059" cy="558917"/>
          </a:xfrm>
          <a:prstGeom prst="upArrowCallout">
            <a:avLst>
              <a:gd name="adj1" fmla="val 25000"/>
              <a:gd name="adj2" fmla="val 25000"/>
              <a:gd name="adj3" fmla="val 25000"/>
              <a:gd name="adj4" fmla="val 64159"/>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Left Arrow Callout 18"/>
          <p:cNvSpPr/>
          <p:nvPr>
            <p:custDataLst>
              <p:tags r:id="rId10"/>
            </p:custDataLst>
          </p:nvPr>
        </p:nvSpPr>
        <p:spPr>
          <a:xfrm>
            <a:off x="7600784" y="2676828"/>
            <a:ext cx="583758" cy="583758"/>
          </a:xfrm>
          <a:prstGeom prst="leftArrow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Down Arrow Callout 19"/>
          <p:cNvSpPr/>
          <p:nvPr>
            <p:custDataLst>
              <p:tags r:id="rId11"/>
            </p:custDataLst>
          </p:nvPr>
        </p:nvSpPr>
        <p:spPr>
          <a:xfrm>
            <a:off x="7712568" y="2304217"/>
            <a:ext cx="583758" cy="583758"/>
          </a:xfrm>
          <a:prstGeom prst="downArrow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Isosceles Triangle 20"/>
          <p:cNvSpPr/>
          <p:nvPr>
            <p:custDataLst>
              <p:tags r:id="rId12"/>
            </p:custDataLst>
          </p:nvPr>
        </p:nvSpPr>
        <p:spPr>
          <a:xfrm rot="5400000">
            <a:off x="7743216" y="2435034"/>
            <a:ext cx="273248" cy="135818"/>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custDataLst>
              <p:tags r:id="rId13"/>
            </p:custDataLst>
          </p:nvPr>
        </p:nvSpPr>
        <p:spPr>
          <a:xfrm>
            <a:off x="7670380" y="2428593"/>
            <a:ext cx="141551" cy="14887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Up Arrow Callout 23"/>
          <p:cNvSpPr/>
          <p:nvPr>
            <p:custDataLst>
              <p:tags r:id="rId14"/>
            </p:custDataLst>
          </p:nvPr>
        </p:nvSpPr>
        <p:spPr>
          <a:xfrm>
            <a:off x="6001491" y="2358370"/>
            <a:ext cx="547755" cy="536109"/>
          </a:xfrm>
          <a:prstGeom prst="upArrowCallout">
            <a:avLst>
              <a:gd name="adj1" fmla="val 25000"/>
              <a:gd name="adj2" fmla="val 25000"/>
              <a:gd name="adj3" fmla="val 25000"/>
              <a:gd name="adj4" fmla="val 64159"/>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Left Arrow Callout 24"/>
          <p:cNvSpPr/>
          <p:nvPr>
            <p:custDataLst>
              <p:tags r:id="rId15"/>
            </p:custDataLst>
          </p:nvPr>
        </p:nvSpPr>
        <p:spPr>
          <a:xfrm>
            <a:off x="6346984" y="2441764"/>
            <a:ext cx="559936" cy="559936"/>
          </a:xfrm>
          <a:prstGeom prst="leftArrow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Down Arrow Callout 25"/>
          <p:cNvSpPr/>
          <p:nvPr>
            <p:custDataLst>
              <p:tags r:id="rId16"/>
            </p:custDataLst>
          </p:nvPr>
        </p:nvSpPr>
        <p:spPr>
          <a:xfrm>
            <a:off x="6454205" y="2084359"/>
            <a:ext cx="559936" cy="559936"/>
          </a:xfrm>
          <a:prstGeom prst="downArrow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35"/>
          <p:cNvGrpSpPr/>
          <p:nvPr>
            <p:custDataLst>
              <p:tags r:id="rId17"/>
            </p:custDataLst>
          </p:nvPr>
        </p:nvGrpSpPr>
        <p:grpSpPr>
          <a:xfrm>
            <a:off x="6413740" y="2143926"/>
            <a:ext cx="266049" cy="262098"/>
            <a:chOff x="6091064" y="2850770"/>
            <a:chExt cx="815397" cy="803286"/>
          </a:xfrm>
        </p:grpSpPr>
        <p:sp>
          <p:nvSpPr>
            <p:cNvPr id="33" name="Isosceles Triangle 32"/>
            <p:cNvSpPr/>
            <p:nvPr>
              <p:custDataLst>
                <p:tags r:id="rId29"/>
              </p:custDataLst>
            </p:nvPr>
          </p:nvSpPr>
          <p:spPr>
            <a:xfrm rot="5400000">
              <a:off x="6305182" y="3052777"/>
              <a:ext cx="803286" cy="399272"/>
            </a:xfrm>
            <a:prstGeom prst="triangle">
              <a:avLst>
                <a:gd name="adj" fmla="val 5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custDataLst>
                <p:tags r:id="rId30"/>
              </p:custDataLst>
            </p:nvPr>
          </p:nvSpPr>
          <p:spPr>
            <a:xfrm>
              <a:off x="6091064" y="3033842"/>
              <a:ext cx="416125" cy="4376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41"/>
          <p:cNvGrpSpPr/>
          <p:nvPr>
            <p:custDataLst>
              <p:tags r:id="rId18"/>
            </p:custDataLst>
          </p:nvPr>
        </p:nvGrpSpPr>
        <p:grpSpPr>
          <a:xfrm rot="1718218">
            <a:off x="5729193" y="1895454"/>
            <a:ext cx="554561" cy="554561"/>
            <a:chOff x="4515447" y="968567"/>
            <a:chExt cx="1699638" cy="1699639"/>
          </a:xfrm>
        </p:grpSpPr>
        <p:sp>
          <p:nvSpPr>
            <p:cNvPr id="29" name="Right Arrow Callout 28"/>
            <p:cNvSpPr/>
            <p:nvPr>
              <p:custDataLst>
                <p:tags r:id="rId26"/>
              </p:custDataLst>
            </p:nvPr>
          </p:nvSpPr>
          <p:spPr>
            <a:xfrm>
              <a:off x="4515447" y="968567"/>
              <a:ext cx="1699638" cy="169963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38"/>
            <p:cNvGrpSpPr/>
            <p:nvPr/>
          </p:nvGrpSpPr>
          <p:grpSpPr>
            <a:xfrm rot="16200000">
              <a:off x="4645028" y="1858865"/>
              <a:ext cx="815397" cy="803286"/>
              <a:chOff x="6091064" y="2850770"/>
              <a:chExt cx="815397" cy="803286"/>
            </a:xfrm>
          </p:grpSpPr>
          <p:sp>
            <p:nvSpPr>
              <p:cNvPr id="31" name="Isosceles Triangle 30"/>
              <p:cNvSpPr/>
              <p:nvPr>
                <p:custDataLst>
                  <p:tags r:id="rId27"/>
                </p:custDataLst>
              </p:nvPr>
            </p:nvSpPr>
            <p:spPr>
              <a:xfrm rot="5400000">
                <a:off x="6305182" y="3052777"/>
                <a:ext cx="803286" cy="399272"/>
              </a:xfrm>
              <a:prstGeom prst="triangle">
                <a:avLst>
                  <a:gd name="adj" fmla="val 5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custDataLst>
                  <p:tags r:id="rId28"/>
                </p:custDataLst>
              </p:nvPr>
            </p:nvSpPr>
            <p:spPr>
              <a:xfrm>
                <a:off x="6091064" y="3033842"/>
                <a:ext cx="416125" cy="4376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8" name="Freeform 7"/>
          <p:cNvSpPr/>
          <p:nvPr>
            <p:custDataLst>
              <p:tags r:id="rId19"/>
            </p:custDataLst>
          </p:nvPr>
        </p:nvSpPr>
        <p:spPr>
          <a:xfrm>
            <a:off x="378294" y="3484373"/>
            <a:ext cx="2841581" cy="2841581"/>
          </a:xfrm>
          <a:custGeom>
            <a:avLst/>
            <a:gdLst>
              <a:gd name="connsiteX0" fmla="*/ 0 w 2841581"/>
              <a:gd name="connsiteY0" fmla="*/ 1420791 h 2841581"/>
              <a:gd name="connsiteX1" fmla="*/ 1420791 w 2841581"/>
              <a:gd name="connsiteY1" fmla="*/ 0 h 2841581"/>
              <a:gd name="connsiteX2" fmla="*/ 2841582 w 2841581"/>
              <a:gd name="connsiteY2" fmla="*/ 1420791 h 2841581"/>
              <a:gd name="connsiteX3" fmla="*/ 1420791 w 2841581"/>
              <a:gd name="connsiteY3" fmla="*/ 2841582 h 2841581"/>
              <a:gd name="connsiteX4" fmla="*/ 0 w 2841581"/>
              <a:gd name="connsiteY4" fmla="*/ 1420791 h 2841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1581" h="2841581">
                <a:moveTo>
                  <a:pt x="0" y="1420791"/>
                </a:moveTo>
                <a:cubicBezTo>
                  <a:pt x="0" y="636110"/>
                  <a:pt x="636110" y="0"/>
                  <a:pt x="1420791" y="0"/>
                </a:cubicBezTo>
                <a:cubicBezTo>
                  <a:pt x="2205472" y="0"/>
                  <a:pt x="2841582" y="636110"/>
                  <a:pt x="2841582" y="1420791"/>
                </a:cubicBezTo>
                <a:cubicBezTo>
                  <a:pt x="2841582" y="2205472"/>
                  <a:pt x="2205472" y="2841582"/>
                  <a:pt x="1420791" y="2841582"/>
                </a:cubicBezTo>
                <a:cubicBezTo>
                  <a:pt x="636110" y="2841582"/>
                  <a:pt x="0" y="2205472"/>
                  <a:pt x="0" y="1420791"/>
                </a:cubicBezTo>
                <a:close/>
              </a:path>
            </a:pathLst>
          </a:custGeom>
          <a:solidFill>
            <a:schemeClr val="accent1">
              <a:lumMod val="60000"/>
              <a:lumOff val="40000"/>
            </a:schemeClr>
          </a:solidFill>
        </p:spPr>
        <p:style>
          <a:lnRef idx="2">
            <a:schemeClr val="l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fontRef>
        </p:style>
        <p:txBody>
          <a:bodyPr spcFirstLastPara="0" vert="horz" wrap="square" lIns="1094657" tIns="213199" rIns="1094658" bIns="2344385" numCol="1" spcCol="1270" anchor="ctr" anchorCtr="0">
            <a:noAutofit/>
          </a:bodyPr>
          <a:lstStyle/>
          <a:p>
            <a:pPr lvl="0" algn="ctr" defTabSz="444500">
              <a:lnSpc>
                <a:spcPct val="90000"/>
              </a:lnSpc>
              <a:spcBef>
                <a:spcPct val="0"/>
              </a:spcBef>
              <a:spcAft>
                <a:spcPct val="35000"/>
              </a:spcAft>
            </a:pPr>
            <a:r>
              <a:rPr lang="en-US" sz="1000" kern="1200" dirty="0" smtClean="0"/>
              <a:t>Business</a:t>
            </a:r>
            <a:endParaRPr lang="en-US" sz="1000" kern="1200" dirty="0"/>
          </a:p>
        </p:txBody>
      </p:sp>
      <p:sp>
        <p:nvSpPr>
          <p:cNvPr id="9" name="Freeform 8"/>
          <p:cNvSpPr/>
          <p:nvPr>
            <p:custDataLst>
              <p:tags r:id="rId20"/>
            </p:custDataLst>
          </p:nvPr>
        </p:nvSpPr>
        <p:spPr>
          <a:xfrm>
            <a:off x="662452" y="4052689"/>
            <a:ext cx="2273264" cy="2273264"/>
          </a:xfrm>
          <a:custGeom>
            <a:avLst/>
            <a:gdLst>
              <a:gd name="connsiteX0" fmla="*/ 0 w 2273264"/>
              <a:gd name="connsiteY0" fmla="*/ 1136632 h 2273264"/>
              <a:gd name="connsiteX1" fmla="*/ 1136632 w 2273264"/>
              <a:gd name="connsiteY1" fmla="*/ 0 h 2273264"/>
              <a:gd name="connsiteX2" fmla="*/ 2273264 w 2273264"/>
              <a:gd name="connsiteY2" fmla="*/ 1136632 h 2273264"/>
              <a:gd name="connsiteX3" fmla="*/ 1136632 w 2273264"/>
              <a:gd name="connsiteY3" fmla="*/ 2273264 h 2273264"/>
              <a:gd name="connsiteX4" fmla="*/ 0 w 2273264"/>
              <a:gd name="connsiteY4" fmla="*/ 1136632 h 2273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3264" h="2273264">
                <a:moveTo>
                  <a:pt x="0" y="1136632"/>
                </a:moveTo>
                <a:cubicBezTo>
                  <a:pt x="0" y="508887"/>
                  <a:pt x="508887" y="0"/>
                  <a:pt x="1136632" y="0"/>
                </a:cubicBezTo>
                <a:cubicBezTo>
                  <a:pt x="1764377" y="0"/>
                  <a:pt x="2273264" y="508887"/>
                  <a:pt x="2273264" y="1136632"/>
                </a:cubicBezTo>
                <a:cubicBezTo>
                  <a:pt x="2273264" y="1764377"/>
                  <a:pt x="1764377" y="2273264"/>
                  <a:pt x="1136632" y="2273264"/>
                </a:cubicBezTo>
                <a:cubicBezTo>
                  <a:pt x="508887" y="2273264"/>
                  <a:pt x="0" y="1764377"/>
                  <a:pt x="0" y="1136632"/>
                </a:cubicBez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1">
              <a:shade val="80000"/>
              <a:hueOff val="120325"/>
              <a:satOff val="-11860"/>
              <a:lumOff val="13525"/>
              <a:alphaOff val="0"/>
            </a:schemeClr>
          </a:effectRef>
          <a:fontRef idx="minor">
            <a:schemeClr val="lt1"/>
          </a:fontRef>
        </p:style>
        <p:txBody>
          <a:bodyPr spcFirstLastPara="0" vert="horz" wrap="square" lIns="838947" tIns="235964" rIns="838947" bIns="1827249" numCol="1" spcCol="1270" anchor="ctr" anchorCtr="0">
            <a:noAutofit/>
          </a:bodyPr>
          <a:lstStyle/>
          <a:p>
            <a:pPr lvl="0" algn="ctr" defTabSz="622300">
              <a:lnSpc>
                <a:spcPct val="90000"/>
              </a:lnSpc>
              <a:spcBef>
                <a:spcPct val="0"/>
              </a:spcBef>
              <a:spcAft>
                <a:spcPct val="35000"/>
              </a:spcAft>
            </a:pPr>
            <a:r>
              <a:rPr lang="en-US" sz="1400" kern="1200" dirty="0" smtClean="0"/>
              <a:t>IT</a:t>
            </a:r>
            <a:endParaRPr lang="en-US" sz="1400" kern="1200" dirty="0"/>
          </a:p>
        </p:txBody>
      </p:sp>
      <p:sp>
        <p:nvSpPr>
          <p:cNvPr id="10" name="Freeform 9"/>
          <p:cNvSpPr/>
          <p:nvPr>
            <p:custDataLst>
              <p:tags r:id="rId21"/>
            </p:custDataLst>
          </p:nvPr>
        </p:nvSpPr>
        <p:spPr>
          <a:xfrm>
            <a:off x="946610" y="4621005"/>
            <a:ext cx="1704948" cy="1704948"/>
          </a:xfrm>
          <a:custGeom>
            <a:avLst/>
            <a:gdLst>
              <a:gd name="connsiteX0" fmla="*/ 0 w 1704948"/>
              <a:gd name="connsiteY0" fmla="*/ 852474 h 1704948"/>
              <a:gd name="connsiteX1" fmla="*/ 852474 w 1704948"/>
              <a:gd name="connsiteY1" fmla="*/ 0 h 1704948"/>
              <a:gd name="connsiteX2" fmla="*/ 1704948 w 1704948"/>
              <a:gd name="connsiteY2" fmla="*/ 852474 h 1704948"/>
              <a:gd name="connsiteX3" fmla="*/ 852474 w 1704948"/>
              <a:gd name="connsiteY3" fmla="*/ 1704948 h 1704948"/>
              <a:gd name="connsiteX4" fmla="*/ 0 w 1704948"/>
              <a:gd name="connsiteY4" fmla="*/ 852474 h 1704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4948" h="1704948">
                <a:moveTo>
                  <a:pt x="0" y="852474"/>
                </a:moveTo>
                <a:cubicBezTo>
                  <a:pt x="0" y="381666"/>
                  <a:pt x="381666" y="0"/>
                  <a:pt x="852474" y="0"/>
                </a:cubicBezTo>
                <a:cubicBezTo>
                  <a:pt x="1323282" y="0"/>
                  <a:pt x="1704948" y="381666"/>
                  <a:pt x="1704948" y="852474"/>
                </a:cubicBezTo>
                <a:cubicBezTo>
                  <a:pt x="1704948" y="1323282"/>
                  <a:pt x="1323282" y="1704948"/>
                  <a:pt x="852474" y="1704948"/>
                </a:cubicBezTo>
                <a:cubicBezTo>
                  <a:pt x="381666" y="1704948"/>
                  <a:pt x="0" y="1323282"/>
                  <a:pt x="0" y="852474"/>
                </a:cubicBezTo>
                <a:close/>
              </a:path>
            </a:pathLst>
          </a:cu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shade val="80000"/>
              <a:hueOff val="240650"/>
              <a:satOff val="-23721"/>
              <a:lumOff val="27051"/>
              <a:alphaOff val="0"/>
            </a:schemeClr>
          </a:effectRef>
          <a:fontRef idx="minor">
            <a:schemeClr val="lt1"/>
          </a:fontRef>
        </p:style>
        <p:txBody>
          <a:bodyPr spcFirstLastPara="0" vert="horz" wrap="square" lIns="554789" tIns="227439" rIns="554789" bIns="1293032" numCol="1" spcCol="1270" anchor="ctr" anchorCtr="0">
            <a:noAutofit/>
          </a:bodyPr>
          <a:lstStyle/>
          <a:p>
            <a:pPr lvl="0" algn="ctr" defTabSz="622300">
              <a:lnSpc>
                <a:spcPct val="90000"/>
              </a:lnSpc>
              <a:spcBef>
                <a:spcPct val="0"/>
              </a:spcBef>
              <a:spcAft>
                <a:spcPct val="35000"/>
              </a:spcAft>
            </a:pPr>
            <a:r>
              <a:rPr lang="en-US" sz="1400" kern="1200" dirty="0" smtClean="0"/>
              <a:t>SOA</a:t>
            </a:r>
            <a:endParaRPr lang="en-US" sz="1400" kern="1200" dirty="0"/>
          </a:p>
        </p:txBody>
      </p:sp>
      <p:sp>
        <p:nvSpPr>
          <p:cNvPr id="23" name="Freeform 22"/>
          <p:cNvSpPr/>
          <p:nvPr>
            <p:custDataLst>
              <p:tags r:id="rId22"/>
            </p:custDataLst>
          </p:nvPr>
        </p:nvSpPr>
        <p:spPr>
          <a:xfrm>
            <a:off x="1230768" y="5189321"/>
            <a:ext cx="1136632" cy="1136632"/>
          </a:xfrm>
          <a:custGeom>
            <a:avLst/>
            <a:gdLst>
              <a:gd name="connsiteX0" fmla="*/ 0 w 1136632"/>
              <a:gd name="connsiteY0" fmla="*/ 568316 h 1136632"/>
              <a:gd name="connsiteX1" fmla="*/ 568316 w 1136632"/>
              <a:gd name="connsiteY1" fmla="*/ 0 h 1136632"/>
              <a:gd name="connsiteX2" fmla="*/ 1136632 w 1136632"/>
              <a:gd name="connsiteY2" fmla="*/ 568316 h 1136632"/>
              <a:gd name="connsiteX3" fmla="*/ 568316 w 1136632"/>
              <a:gd name="connsiteY3" fmla="*/ 1136632 h 1136632"/>
              <a:gd name="connsiteX4" fmla="*/ 0 w 1136632"/>
              <a:gd name="connsiteY4" fmla="*/ 568316 h 11366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6632" h="1136632">
                <a:moveTo>
                  <a:pt x="0" y="568316"/>
                </a:moveTo>
                <a:cubicBezTo>
                  <a:pt x="0" y="254444"/>
                  <a:pt x="254444" y="0"/>
                  <a:pt x="568316" y="0"/>
                </a:cubicBezTo>
                <a:cubicBezTo>
                  <a:pt x="882188" y="0"/>
                  <a:pt x="1136632" y="254444"/>
                  <a:pt x="1136632" y="568316"/>
                </a:cubicBezTo>
                <a:cubicBezTo>
                  <a:pt x="1136632" y="882188"/>
                  <a:pt x="882188" y="1136632"/>
                  <a:pt x="568316" y="1136632"/>
                </a:cubicBezTo>
                <a:cubicBezTo>
                  <a:pt x="254444" y="1136632"/>
                  <a:pt x="0" y="882188"/>
                  <a:pt x="0" y="568316"/>
                </a:cubicBez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1">
              <a:shade val="80000"/>
              <a:hueOff val="360975"/>
              <a:satOff val="-35581"/>
              <a:lumOff val="40576"/>
              <a:alphaOff val="0"/>
            </a:schemeClr>
          </a:effectRef>
          <a:fontRef idx="minor">
            <a:schemeClr val="lt1"/>
          </a:fontRef>
        </p:style>
        <p:txBody>
          <a:bodyPr spcFirstLastPara="0" vert="horz" wrap="square" lIns="266024" tIns="383726" rIns="266024" bIns="383726" numCol="1" spcCol="1270" anchor="ctr" anchorCtr="0">
            <a:noAutofit/>
          </a:bodyPr>
          <a:lstStyle/>
          <a:p>
            <a:pPr lvl="0" algn="ctr" defTabSz="622300">
              <a:lnSpc>
                <a:spcPct val="90000"/>
              </a:lnSpc>
              <a:spcBef>
                <a:spcPct val="0"/>
              </a:spcBef>
              <a:spcAft>
                <a:spcPct val="35000"/>
              </a:spcAft>
            </a:pPr>
            <a:r>
              <a:rPr lang="en-US" sz="1400" kern="1200" dirty="0" smtClean="0"/>
              <a:t>AI</a:t>
            </a:r>
            <a:endParaRPr lang="en-US" sz="1400" kern="1200" dirty="0"/>
          </a:p>
        </p:txBody>
      </p:sp>
      <p:sp>
        <p:nvSpPr>
          <p:cNvPr id="38" name="TextBox 37"/>
          <p:cNvSpPr txBox="1"/>
          <p:nvPr>
            <p:custDataLst>
              <p:tags r:id="rId23"/>
            </p:custDataLst>
          </p:nvPr>
        </p:nvSpPr>
        <p:spPr>
          <a:xfrm>
            <a:off x="3756228" y="5518973"/>
            <a:ext cx="4540098" cy="461665"/>
          </a:xfrm>
          <a:prstGeom prst="rect">
            <a:avLst/>
          </a:prstGeom>
          <a:noFill/>
        </p:spPr>
        <p:txBody>
          <a:bodyPr wrap="square" rtlCol="0">
            <a:spAutoFit/>
          </a:bodyPr>
          <a:lstStyle/>
          <a:p>
            <a:r>
              <a:rPr lang="en-US" sz="1200" dirty="0" smtClean="0"/>
              <a:t>Application integration is one of the enablers of SOA. AI Governance may be part a larger SOA governance initiative.</a:t>
            </a:r>
            <a:endParaRPr lang="en-US" sz="1200" dirty="0"/>
          </a:p>
        </p:txBody>
      </p:sp>
      <p:pic>
        <p:nvPicPr>
          <p:cNvPr id="36" name="Picture 35" descr="quote1.wmf"/>
          <p:cNvPicPr>
            <a:picLocks noChangeAspect="1"/>
          </p:cNvPicPr>
          <p:nvPr>
            <p:custDataLst>
              <p:tags r:id="rId24"/>
            </p:custDataLst>
          </p:nvPr>
        </p:nvPicPr>
        <p:blipFill>
          <a:blip r:embed="rId35" cstate="print"/>
          <a:stretch>
            <a:fillRect/>
          </a:stretch>
        </p:blipFill>
        <p:spPr>
          <a:xfrm>
            <a:off x="3203848" y="3589139"/>
            <a:ext cx="179050" cy="127893"/>
          </a:xfrm>
          <a:prstGeom prst="rect">
            <a:avLst/>
          </a:prstGeom>
        </p:spPr>
      </p:pic>
      <p:pic>
        <p:nvPicPr>
          <p:cNvPr id="37" name="Picture 36" descr="quote2.wmf"/>
          <p:cNvPicPr>
            <a:picLocks noChangeAspect="1"/>
          </p:cNvPicPr>
          <p:nvPr>
            <p:custDataLst>
              <p:tags r:id="rId25"/>
            </p:custDataLst>
          </p:nvPr>
        </p:nvPicPr>
        <p:blipFill>
          <a:blip r:embed="rId36" cstate="print"/>
          <a:stretch>
            <a:fillRect/>
          </a:stretch>
        </p:blipFill>
        <p:spPr>
          <a:xfrm>
            <a:off x="5734135" y="4273215"/>
            <a:ext cx="179050" cy="127893"/>
          </a:xfrm>
          <a:prstGeom prst="rect">
            <a:avLst/>
          </a:prstGeom>
        </p:spPr>
      </p:pic>
      <p:pic>
        <p:nvPicPr>
          <p:cNvPr id="35" name="Picture 34" descr="sample_linkbar-itrgNEW.gif">
            <a:hlinkClick r:id="rId37"/>
          </p:cNvPr>
          <p:cNvPicPr>
            <a:picLocks noChangeAspect="1"/>
          </p:cNvPicPr>
          <p:nvPr/>
        </p:nvPicPr>
        <p:blipFill>
          <a:blip r:embed="rId38"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476559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your organization’s AI governance capabilities</a:t>
            </a:r>
            <a:endParaRPr lang="en-US" dirty="0"/>
          </a:p>
        </p:txBody>
      </p:sp>
      <p:sp>
        <p:nvSpPr>
          <p:cNvPr id="4" name="Text Placeholder 10"/>
          <p:cNvSpPr txBox="1">
            <a:spLocks/>
          </p:cNvSpPr>
          <p:nvPr/>
        </p:nvSpPr>
        <p:spPr>
          <a:xfrm>
            <a:off x="249303" y="1124744"/>
            <a:ext cx="8620124" cy="657225"/>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lang="en-CA" b="1" dirty="0" smtClean="0">
                <a:latin typeface="+mn-lt"/>
              </a:rPr>
              <a:t>Use the </a:t>
            </a:r>
            <a:r>
              <a:rPr lang="en-CA" b="1" dirty="0" smtClean="0">
                <a:latin typeface="+mn-lt"/>
                <a:hlinkClick r:id="rId5"/>
              </a:rPr>
              <a:t>AI Governance Gap Analysis Tool </a:t>
            </a:r>
            <a:r>
              <a:rPr lang="en-CA" b="1" dirty="0" smtClean="0">
                <a:latin typeface="+mn-lt"/>
              </a:rPr>
              <a:t>to determine what form your governance model should take.</a:t>
            </a:r>
            <a:endParaRPr kumimoji="0" lang="en-CA" b="1" i="1" u="sng" strike="noStrike" kern="1200" cap="none" spc="0" normalizeH="0" baseline="0" noProof="0" dirty="0">
              <a:ln>
                <a:noFill/>
              </a:ln>
              <a:solidFill>
                <a:schemeClr val="tx1"/>
              </a:solidFill>
              <a:effectLst/>
              <a:uLnTx/>
              <a:uFillTx/>
              <a:latin typeface="+mn-lt"/>
              <a:ea typeface="+mn-ea"/>
              <a:cs typeface="+mn-cs"/>
            </a:endParaRPr>
          </a:p>
        </p:txBody>
      </p:sp>
      <p:sp>
        <p:nvSpPr>
          <p:cNvPr id="7" name="Text Placeholder 6"/>
          <p:cNvSpPr>
            <a:spLocks noGrp="1"/>
          </p:cNvSpPr>
          <p:nvPr>
            <p:ph type="body" sz="quarter" idx="16"/>
            <p:custDataLst>
              <p:tags r:id="rId1"/>
            </p:custDataLst>
          </p:nvPr>
        </p:nvSpPr>
        <p:spPr>
          <a:xfrm>
            <a:off x="276920" y="1782763"/>
            <a:ext cx="4187068" cy="422101"/>
          </a:xfrm>
          <a:prstGeom prst="roundRect">
            <a:avLst>
              <a:gd name="adj" fmla="val 15072"/>
            </a:avLst>
          </a:prstGeom>
          <a:gradFill flip="none" rotWithShape="1">
            <a:gsLst>
              <a:gs pos="0">
                <a:schemeClr val="tx1">
                  <a:lumMod val="60000"/>
                  <a:lumOff val="40000"/>
                  <a:tint val="66000"/>
                  <a:satMod val="160000"/>
                </a:schemeClr>
              </a:gs>
              <a:gs pos="50000">
                <a:schemeClr val="tx1">
                  <a:lumMod val="60000"/>
                  <a:lumOff val="40000"/>
                  <a:tint val="44500"/>
                  <a:satMod val="160000"/>
                </a:schemeClr>
              </a:gs>
              <a:gs pos="100000">
                <a:schemeClr val="tx1">
                  <a:lumMod val="60000"/>
                  <a:lumOff val="40000"/>
                  <a:tint val="23500"/>
                  <a:satMod val="160000"/>
                </a:schemeClr>
              </a:gs>
            </a:gsLst>
            <a:lin ang="27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None/>
              <a:defRPr/>
            </a:pPr>
            <a:r>
              <a:rPr lang="en-CA" sz="1600" b="1" dirty="0" smtClean="0">
                <a:solidFill>
                  <a:schemeClr val="tx1"/>
                </a:solidFill>
              </a:rPr>
              <a:t>Assess Gaps:</a:t>
            </a:r>
            <a:endParaRPr lang="en-CA" sz="1600" b="1" dirty="0">
              <a:solidFill>
                <a:schemeClr val="tx1"/>
              </a:solidFill>
            </a:endParaRPr>
          </a:p>
        </p:txBody>
      </p:sp>
      <p:sp>
        <p:nvSpPr>
          <p:cNvPr id="8" name="Rounded Rectangle 7"/>
          <p:cNvSpPr/>
          <p:nvPr>
            <p:custDataLst>
              <p:tags r:id="rId2"/>
            </p:custDataLst>
          </p:nvPr>
        </p:nvSpPr>
        <p:spPr>
          <a:xfrm>
            <a:off x="4554415" y="1781623"/>
            <a:ext cx="4297427" cy="414449"/>
          </a:xfrm>
          <a:prstGeom prst="roundRect">
            <a:avLst>
              <a:gd name="adj" fmla="val 15072"/>
            </a:avLst>
          </a:prstGeom>
          <a:gradFill flip="none" rotWithShape="1">
            <a:gsLst>
              <a:gs pos="0">
                <a:schemeClr val="tx1">
                  <a:lumMod val="60000"/>
                  <a:lumOff val="40000"/>
                  <a:tint val="66000"/>
                  <a:satMod val="160000"/>
                </a:schemeClr>
              </a:gs>
              <a:gs pos="50000">
                <a:schemeClr val="tx1">
                  <a:lumMod val="60000"/>
                  <a:lumOff val="40000"/>
                  <a:tint val="44500"/>
                  <a:satMod val="160000"/>
                </a:schemeClr>
              </a:gs>
              <a:gs pos="100000">
                <a:schemeClr val="tx1">
                  <a:lumMod val="60000"/>
                  <a:lumOff val="40000"/>
                  <a:tint val="23500"/>
                  <a:satMod val="160000"/>
                </a:schemeClr>
              </a:gs>
            </a:gsLst>
            <a:lin ang="27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1600" b="1" dirty="0" smtClean="0">
                <a:solidFill>
                  <a:schemeClr val="tx1"/>
                </a:solidFill>
              </a:rPr>
              <a:t>Take Action:</a:t>
            </a:r>
            <a:endParaRPr lang="en-CA" sz="1600" b="1" dirty="0">
              <a:solidFill>
                <a:schemeClr val="tx1"/>
              </a:solidFill>
            </a:endParaRPr>
          </a:p>
        </p:txBody>
      </p:sp>
      <p:sp>
        <p:nvSpPr>
          <p:cNvPr id="9" name="TextBox 8"/>
          <p:cNvSpPr txBox="1"/>
          <p:nvPr/>
        </p:nvSpPr>
        <p:spPr>
          <a:xfrm>
            <a:off x="343886" y="2204864"/>
            <a:ext cx="3829652" cy="830997"/>
          </a:xfrm>
          <a:prstGeom prst="rect">
            <a:avLst/>
          </a:prstGeom>
          <a:noFill/>
        </p:spPr>
        <p:txBody>
          <a:bodyPr wrap="square" rtlCol="0">
            <a:spAutoFit/>
          </a:bodyPr>
          <a:lstStyle/>
          <a:p>
            <a:pPr algn="l"/>
            <a:r>
              <a:rPr lang="en-US" sz="1200" dirty="0" smtClean="0"/>
              <a:t>Every organization needs a governance model if they are integrating applications. Use the gap analysis tool to determine if your organization is lacking capability in key areas of governance.</a:t>
            </a:r>
            <a:endParaRPr lang="en-US" sz="1200" dirty="0"/>
          </a:p>
        </p:txBody>
      </p:sp>
      <p:sp>
        <p:nvSpPr>
          <p:cNvPr id="10" name="TextBox 9"/>
          <p:cNvSpPr txBox="1"/>
          <p:nvPr/>
        </p:nvSpPr>
        <p:spPr>
          <a:xfrm>
            <a:off x="4718848" y="2153098"/>
            <a:ext cx="3829652" cy="830997"/>
          </a:xfrm>
          <a:prstGeom prst="rect">
            <a:avLst/>
          </a:prstGeom>
          <a:noFill/>
        </p:spPr>
        <p:txBody>
          <a:bodyPr wrap="square" rtlCol="0">
            <a:spAutoFit/>
          </a:bodyPr>
          <a:lstStyle/>
          <a:p>
            <a:pPr algn="l"/>
            <a:r>
              <a:rPr lang="en-US" sz="1200" dirty="0" smtClean="0"/>
              <a:t>Use the advice provided by the tool to focus on your main areas of need. All facets of AI governance need to be addressed, but some areas will require more work, depending on your current capabilities.</a:t>
            </a:r>
            <a:endParaRPr lang="en-US" sz="1200" dirty="0"/>
          </a:p>
        </p:txBody>
      </p:sp>
      <p:pic>
        <p:nvPicPr>
          <p:cNvPr id="664577" name="Picture 1"/>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935596" y="3106250"/>
            <a:ext cx="7164288" cy="2969279"/>
          </a:xfrm>
          <a:prstGeom prst="rect">
            <a:avLst/>
          </a:prstGeom>
          <a:noFill/>
          <a:ln w="38100">
            <a:solidFill>
              <a:schemeClr val="tx1"/>
            </a:solidFill>
            <a:miter lim="800000"/>
            <a:headEnd/>
            <a:tailEnd/>
          </a:ln>
        </p:spPr>
      </p:pic>
      <p:pic>
        <p:nvPicPr>
          <p:cNvPr id="11" name="Picture 10"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1978062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QUIZZES" val="0"/>
  <p:tag name="ISPRING_SCORM_PASSING_SCORE" val="100.0000000000"/>
  <p:tag name="ISPRING_RESOURCE_PATHS_HASH_2" val="bc69763157a6ba4faaf88da3a0d9805e7ebc77e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d7cil3ZPlkeI.Szjm3fsP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7x8curm8BkmXObwzmvTNs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KyPUhJsdAECIqr1un7Kn2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w37L.QoEYk6H_HTCtBbiJ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rx92pUXWzU.W38lMzOnPn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06BnK_YTU2qtmhx92gkK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9_Jp9BAasE2fVfBIvVPlm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W3PJ2I8ZUkuC1Vy2dOzV5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JkoQ8RVj7EyaMbjAoaDC7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9ddWI_bwdEKrfH44BSZG8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GmMH4_ycZ06Qbk_uE_mTp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GpW2QRNY10C80KwluU2Wz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xBz3GzSTEuxv0s6Nxie7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JEQhEYENtUGgvypMRV3N1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FMBzazLGkiWmXVvS0JKB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o.43ZkYxKU6FO94NYhaLD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og4Imj.A6U2ouxligzdls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Z_PnueOoP0q86LDrKRhk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OtXGq5DtG06IOKWRARS9P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SkFolYnQ_EqR.5WQk4jcM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4M7ab6Z7LUa.7I74IiyDf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ngyFqqmYFUC148BRyf4_T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lCEmNj9T2Ee0kuI8snEaE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6DjLDzWPHU2sgrz11nbw4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Y62SJc6BUagcTu3vomZ_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0dSbRZNwZ0iozalzCSWl5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Zr0zvNcJ80GKRYgYWqFxG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lfgoXlppDUCeO2XFCTnp8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ecuRy10Sf06gIMn0fYtow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4bx1W3.VE0WdHcTsLlB7K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XYVlp1KdUSnEy3GTjhRb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TieyQ03r00ysRzVb823AG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STceRBv9U6yYij1_uCrA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bW2mSy.uC0a8Ag3eimi6p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nuKSD6BF1Ui2XBQ7ucmGE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4qX4JzEGs02Npl77Yrhyg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ZXgnXubveUSBk4zHci_V1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2yUWcceYYEWSNaex4s.9n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_drpcd0AxU628nWYF3QNH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4o1mABpnVUevzBHuKKM1Y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5afvj7Pr0Wxx1h4saUNm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KlUw7Vto_kOEBd_Iuc.Jr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A267eQAELkmCs8CqnpFxx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_5OPQL0DIk.aSGRZkBRL3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fXuZOnyFqEedScTfDlQqv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WNOFE2.iTUyW3JbVHf.vN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5g.F.jB4d0KCnDqyUcMxk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zSsEMa0rrUa0x1N7TxWDu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ywz.0vfYJU6T9xs50r7MI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jqBpYl.ro0SqZqg63itvs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5Yw6Di1DFEavSGaVEjYew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AoE5fdOHECyy7bXH9SZB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pdZ1KwB1GkCT6F0Hwb1VM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foB6Q_yoFEWpZytfoAPB5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GNIjWaPWBUCdW3IpUPISKw"/>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hKa2elfmwUK1DSWB52_x8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dsvMdB_pn0O8pceGiU5uD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Ih7krarYg0.rntjFw0If9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OInEFtSpGUa_CWIErGz8h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Ih7krarYg0.rntjFw0If9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OInEFtSpGUa_CWIErGz8h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YXJdoTvG_Eq7LZRCzFBNb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TMfzDbbD_0ac9YggsDAJI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YXJdoTvG_Eq7LZRCzFBNb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ev4H_aMMlkyhH15CM6aAq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f477IhQudUyTdpwdXBMQd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1339</Words>
  <Application>Microsoft Office PowerPoint</Application>
  <PresentationFormat>On-screen Show (4:3)</PresentationFormat>
  <Paragraphs>142</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Office Theme</vt:lpstr>
      <vt:lpstr>think-cell Slide</vt:lpstr>
      <vt:lpstr>Chart</vt:lpstr>
      <vt:lpstr>PowerPoint Presentation</vt:lpstr>
      <vt:lpstr>Introduction</vt:lpstr>
      <vt:lpstr>Executive Summary</vt:lpstr>
      <vt:lpstr>Apply a governance model early to avoid wasting time and effort</vt:lpstr>
      <vt:lpstr>Follow the Info-Tech AI roadmap for additional AI guidance &amp; advice</vt:lpstr>
      <vt:lpstr>PowerPoint Presentation</vt:lpstr>
      <vt:lpstr>AI Governance relies on five keys areas that are critical to success*</vt:lpstr>
      <vt:lpstr>Base your integration governance model on existing organizational governance</vt:lpstr>
      <vt:lpstr>Assess your organization’s AI governance capabilities</vt:lpstr>
      <vt:lpstr>Info-Tech Research Group Helps IT Professionals To: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IT-Implement-Optimize-AI-Governance-Sample.pptx</dc:title>
  <dc:creator/>
  <cp:lastModifiedBy/>
  <cp:revision>1</cp:revision>
  <dcterms:created xsi:type="dcterms:W3CDTF">2012-08-16T20:48:23Z</dcterms:created>
  <dcterms:modified xsi:type="dcterms:W3CDTF">2012-08-16T20:52:57Z</dcterms:modified>
</cp:coreProperties>
</file>