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heme/themeOverride2.xml" ContentType="application/vnd.openxmlformats-officedocument.themeOverride+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68" r:id="rId2"/>
    <p:sldId id="469" r:id="rId3"/>
    <p:sldId id="472" r:id="rId4"/>
    <p:sldId id="374" r:id="rId5"/>
    <p:sldId id="366" r:id="rId6"/>
    <p:sldId id="368" r:id="rId7"/>
    <p:sldId id="550" r:id="rId8"/>
    <p:sldId id="362" r:id="rId9"/>
    <p:sldId id="364" r:id="rId10"/>
    <p:sldId id="429" r:id="rId11"/>
    <p:sldId id="431" r:id="rId12"/>
    <p:sldId id="551"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F54"/>
    <a:srgbClr val="C77709"/>
    <a:srgbClr val="D17D08"/>
    <a:srgbClr val="7FAC85"/>
    <a:srgbClr val="D3D150"/>
    <a:srgbClr val="902E2E"/>
    <a:srgbClr val="CECECE"/>
    <a:srgbClr val="FFCC00"/>
    <a:srgbClr val="998F57"/>
    <a:srgbClr val="7B7B7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405" autoAdjust="0"/>
    <p:restoredTop sz="72973" autoAdjust="0"/>
  </p:normalViewPr>
  <p:slideViewPr>
    <p:cSldViewPr snapToObjects="1">
      <p:cViewPr>
        <p:scale>
          <a:sx n="100" d="100"/>
          <a:sy n="100" d="100"/>
        </p:scale>
        <p:origin x="-894" y="-282"/>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80" d="100"/>
        <a:sy n="80" d="100"/>
      </p:scale>
      <p:origin x="0" y="1074"/>
    </p:cViewPr>
  </p:sorterViewPr>
  <p:notesViewPr>
    <p:cSldViewPr snapToObjects="1">
      <p:cViewPr varScale="1">
        <p:scale>
          <a:sx n="80" d="100"/>
          <a:sy n="80" d="100"/>
        </p:scale>
        <p:origin x="-1974" y="-90"/>
      </p:cViewPr>
      <p:guideLst>
        <p:guide orient="horz" pos="2880"/>
        <p:guide pos="2160"/>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295"/>
          <c:y val="5.5537984310857921E-2"/>
          <c:w val="0.61699301348801383"/>
          <c:h val="0.8193090133907619"/>
        </c:manualLayout>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0.2</c:v>
                </c:pt>
                <c:pt idx="1">
                  <c:v>0.30000000000000032</c:v>
                </c:pt>
                <c:pt idx="2">
                  <c:v>0.25</c:v>
                </c:pt>
                <c:pt idx="3">
                  <c:v>0.25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75000"/>
                </a:srgbClr>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42"/>
          <c:y val="8.3383991505871502E-2"/>
          <c:w val="0.62731350798131358"/>
          <c:h val="0.833232016988257"/>
        </c:manualLayout>
      </c:layout>
      <c:doughnutChart>
        <c:varyColors val="1"/>
        <c:ser>
          <c:idx val="0"/>
          <c:order val="0"/>
          <c:tx>
            <c:strRef>
              <c:f>Sheet1!$B$1</c:f>
              <c:strCache>
                <c:ptCount val="1"/>
                <c:pt idx="0">
                  <c:v>Column1</c:v>
                </c:pt>
              </c:strCache>
            </c:strRef>
          </c:tx>
          <c:dPt>
            <c:idx val="0"/>
            <c:spPr>
              <a:solidFill>
                <a:srgbClr val="998F57">
                  <a:lumMod val="60000"/>
                  <a:lumOff val="40000"/>
                </a:srgbClr>
              </a:solidFill>
            </c:spPr>
          </c:dPt>
          <c:dPt>
            <c:idx val="1"/>
            <c:spPr>
              <a:solidFill>
                <a:srgbClr val="998F57">
                  <a:lumMod val="40000"/>
                  <a:lumOff val="60000"/>
                </a:srgbClr>
              </a:solidFill>
            </c:spPr>
          </c:dPt>
          <c:dPt>
            <c:idx val="2"/>
            <c:spPr>
              <a:solidFill>
                <a:srgbClr val="998F57">
                  <a:lumMod val="20000"/>
                  <a:lumOff val="80000"/>
                </a:srgbClr>
              </a:solidFill>
            </c:spPr>
          </c:dPt>
          <c:dPt>
            <c:idx val="3"/>
            <c:spPr>
              <a:solidFill>
                <a:srgbClr val="998F57"/>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0.35000000000000031</c:v>
                </c:pt>
                <c:pt idx="1">
                  <c:v>0.30000000000000032</c:v>
                </c:pt>
                <c:pt idx="2">
                  <c:v>0.1</c:v>
                </c:pt>
                <c:pt idx="3">
                  <c:v>0.25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17/07/2012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 xmlns:p14="http://schemas.microsoft.com/office/powerpoint/2010/main" val="3453016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 xmlns:p14="http://schemas.microsoft.com/office/powerpoint/2010/main" val="104180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 id="2147483714" r:id="rId29"/>
    <p:sldLayoutId id="2147483715" r:id="rId30"/>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8.png"/><Relationship Id="rId4" Type="http://schemas.openxmlformats.org/officeDocument/2006/relationships/hyperlink" Target="http://www.infotech.com/research/it-vendor-landscape-storyboard-cloud-infrastructure-as-a-servic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hyperlink" Target="http://www.infotech.com/research/it-vendor-landscape-storyboard-cloud-infrastructure-as-a-service?utm_source=SS_Sample&amp;utm_medium=Collateral&amp;utm_campaign=Collateral"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oleObject" Target="../embeddings/oleObject1.bin"/><Relationship Id="rId5" Type="http://schemas.openxmlformats.org/officeDocument/2006/relationships/tags" Target="../tags/tag5.xml"/><Relationship Id="rId10" Type="http://schemas.openxmlformats.org/officeDocument/2006/relationships/notesSlide" Target="../notesSlides/notesSlide3.xml"/><Relationship Id="rId4" Type="http://schemas.openxmlformats.org/officeDocument/2006/relationships/tags" Target="../tags/tag4.xml"/><Relationship Id="rId9" Type="http://schemas.openxmlformats.org/officeDocument/2006/relationships/slideLayout" Target="../slideLayouts/slideLayout30.xml"/><Relationship Id="rId1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gif"/><Relationship Id="rId5" Type="http://schemas.openxmlformats.org/officeDocument/2006/relationships/hyperlink" Target="http://www.infotech.com/research/it-vendor-landscape-storyboard-cloud-infrastructure-as-a-service?utm_source=SS_Sample&amp;utm_medium=Collateral&amp;utm_campaign=Collateral" TargetMode="Externa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chart" Target="../charts/chart1.xml"/><Relationship Id="rId3" Type="http://schemas.openxmlformats.org/officeDocument/2006/relationships/tags" Target="../tags/tag10.xml"/><Relationship Id="rId21" Type="http://schemas.openxmlformats.org/officeDocument/2006/relationships/tags" Target="../tags/tag28.xml"/><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oleObject" Target="../embeddings/oleObject3.bin"/><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hyperlink" Target="http://www.infotech.com/research/it-vendor-landscape-storyboard-cloud-infrastructure-as-a-service?utm_source=SS_Sample&amp;utm_medium=Collateral&amp;utm_campaign=Collateral" TargetMode="External"/><Relationship Id="rId1" Type="http://schemas.openxmlformats.org/officeDocument/2006/relationships/vmlDrawing" Target="../drawings/vmlDrawing3.v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notesSlide" Target="../notesSlides/notesSlide5.xml"/><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slideLayout" Target="../slideLayouts/slideLayout10.xml"/><Relationship Id="rId28" Type="http://schemas.openxmlformats.org/officeDocument/2006/relationships/chart" Target="../charts/chart3.xml"/><Relationship Id="rId10" Type="http://schemas.openxmlformats.org/officeDocument/2006/relationships/tags" Target="../tags/tag17.xml"/><Relationship Id="rId19" Type="http://schemas.openxmlformats.org/officeDocument/2006/relationships/tags" Target="../tags/tag26.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chart" Target="../charts/chart2.xml"/><Relationship Id="rId30" Type="http://schemas.openxmlformats.org/officeDocument/2006/relationships/image" Target="../media/image4.gif"/></Relationships>
</file>

<file path=ppt/slides/_rels/slide6.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tags" Target="../tags/tag42.xml"/><Relationship Id="rId18" Type="http://schemas.openxmlformats.org/officeDocument/2006/relationships/image" Target="../media/image6.png"/><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notesSlide" Target="../notesSlides/notesSlide6.xml"/><Relationship Id="rId2" Type="http://schemas.openxmlformats.org/officeDocument/2006/relationships/tags" Target="../tags/tag31.xml"/><Relationship Id="rId16" Type="http://schemas.openxmlformats.org/officeDocument/2006/relationships/slideLayout" Target="../slideLayouts/slideLayout10.xml"/><Relationship Id="rId20" Type="http://schemas.openxmlformats.org/officeDocument/2006/relationships/image" Target="../media/image4.gif"/><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5" Type="http://schemas.openxmlformats.org/officeDocument/2006/relationships/tags" Target="../tags/tag44.xml"/><Relationship Id="rId10" Type="http://schemas.openxmlformats.org/officeDocument/2006/relationships/tags" Target="../tags/tag39.xml"/><Relationship Id="rId19" Type="http://schemas.openxmlformats.org/officeDocument/2006/relationships/hyperlink" Target="http://www.infotech.com/research/it-vendor-landscape-storyboard-cloud-infrastructure-as-a-service?utm_source=SS_Sample&amp;utm_medium=Collateral&amp;utm_campaign=Collateral" TargetMode="Externa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s>
</file>

<file path=ppt/slides/_rels/slide7.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tags" Target="../tags/tag57.xml"/><Relationship Id="rId18" Type="http://schemas.openxmlformats.org/officeDocument/2006/relationships/tags" Target="../tags/tag62.xml"/><Relationship Id="rId26" Type="http://schemas.openxmlformats.org/officeDocument/2006/relationships/notesSlide" Target="../notesSlides/notesSlide7.xml"/><Relationship Id="rId3" Type="http://schemas.openxmlformats.org/officeDocument/2006/relationships/tags" Target="../tags/tag47.xml"/><Relationship Id="rId21" Type="http://schemas.openxmlformats.org/officeDocument/2006/relationships/tags" Target="../tags/tag65.xml"/><Relationship Id="rId7" Type="http://schemas.openxmlformats.org/officeDocument/2006/relationships/tags" Target="../tags/tag51.xml"/><Relationship Id="rId12" Type="http://schemas.openxmlformats.org/officeDocument/2006/relationships/tags" Target="../tags/tag56.xml"/><Relationship Id="rId17" Type="http://schemas.openxmlformats.org/officeDocument/2006/relationships/tags" Target="../tags/tag61.xml"/><Relationship Id="rId25" Type="http://schemas.openxmlformats.org/officeDocument/2006/relationships/slideLayout" Target="../slideLayouts/slideLayout4.xml"/><Relationship Id="rId2" Type="http://schemas.openxmlformats.org/officeDocument/2006/relationships/tags" Target="../tags/tag46.xml"/><Relationship Id="rId16" Type="http://schemas.openxmlformats.org/officeDocument/2006/relationships/tags" Target="../tags/tag60.xml"/><Relationship Id="rId20" Type="http://schemas.openxmlformats.org/officeDocument/2006/relationships/tags" Target="../tags/tag64.xml"/><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tags" Target="../tags/tag55.xml"/><Relationship Id="rId24" Type="http://schemas.openxmlformats.org/officeDocument/2006/relationships/tags" Target="../tags/tag68.xml"/><Relationship Id="rId5" Type="http://schemas.openxmlformats.org/officeDocument/2006/relationships/tags" Target="../tags/tag49.xml"/><Relationship Id="rId15" Type="http://schemas.openxmlformats.org/officeDocument/2006/relationships/tags" Target="../tags/tag59.xml"/><Relationship Id="rId23" Type="http://schemas.openxmlformats.org/officeDocument/2006/relationships/tags" Target="../tags/tag67.xml"/><Relationship Id="rId28" Type="http://schemas.openxmlformats.org/officeDocument/2006/relationships/image" Target="../media/image4.gif"/><Relationship Id="rId10" Type="http://schemas.openxmlformats.org/officeDocument/2006/relationships/tags" Target="../tags/tag54.xml"/><Relationship Id="rId19" Type="http://schemas.openxmlformats.org/officeDocument/2006/relationships/tags" Target="../tags/tag63.xml"/><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tags" Target="../tags/tag58.xml"/><Relationship Id="rId22" Type="http://schemas.openxmlformats.org/officeDocument/2006/relationships/tags" Target="../tags/tag66.xml"/><Relationship Id="rId27" Type="http://schemas.openxmlformats.org/officeDocument/2006/relationships/hyperlink" Target="http://www.infotech.com/research/it-vendor-landscape-storyboard-cloud-infrastructure-as-a-service?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tags" Target="../tags/tag70.xml"/><Relationship Id="rId7"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tags" Target="../tags/tag69.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it-vendor-landscape-storyboard-cloud-infrastructure-as-a-service?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Cloud Infrastructure-</a:t>
            </a:r>
            <a:br>
              <a:rPr lang="en-CA" dirty="0" smtClean="0"/>
            </a:br>
            <a:r>
              <a:rPr lang="en-CA" dirty="0" smtClean="0"/>
              <a:t>as-a-Service </a:t>
            </a:r>
            <a:endParaRPr lang="en-US" dirty="0" smtClean="0"/>
          </a:p>
        </p:txBody>
      </p:sp>
      <p:sp>
        <p:nvSpPr>
          <p:cNvPr id="8" name="Text Placeholder 7"/>
          <p:cNvSpPr>
            <a:spLocks noGrp="1"/>
          </p:cNvSpPr>
          <p:nvPr>
            <p:ph type="body" sz="quarter" idx="16"/>
          </p:nvPr>
        </p:nvSpPr>
        <p:spPr>
          <a:xfrm>
            <a:off x="774700" y="3965116"/>
            <a:ext cx="7467600" cy="508000"/>
          </a:xfrm>
        </p:spPr>
        <p:txBody>
          <a:bodyPr/>
          <a:lstStyle/>
          <a:p>
            <a:r>
              <a:rPr lang="en-US" dirty="0" smtClean="0"/>
              <a:t>Options are proliferating as Cloud Infrastructure-as-a-Service provides a highly agile and low capital cost option for outsourcing IT infrastructure.</a:t>
            </a:r>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and Lead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pricing scenario (see Vendor Landscape Methodology: Price Evaluation and Pricing Scenario below)</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they will be evaluated as best as possible based on publicly available materials only. Because these materials are not as comprehensive as a survey, briefing, and demonstration, the possibility exists the evaluation may not be as thorough or accurate. Because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to facilitate scoring and for future reference, as required.</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Scoring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0"/>
              </a:spcAft>
              <a:buNone/>
            </a:pPr>
            <a:r>
              <a:rPr lang="en-CA" sz="1050" dirty="0" smtClean="0"/>
              <a:t>Once all information has been gathered and evaluated for all vendors and products, the analyst team moves to scoring. All scoring is performed at the same time so as to ensure as much consistency as possible. Each criterion is scored on a 10 point scale, though the manner of scoring for criteria differs slightly:</a:t>
            </a:r>
          </a:p>
          <a:p>
            <a:pPr marL="231775" indent="-122238">
              <a:lnSpc>
                <a:spcPct val="100000"/>
              </a:lnSpc>
              <a:spcBef>
                <a:spcPts val="0"/>
              </a:spcBef>
              <a:spcAft>
                <a:spcPts val="0"/>
              </a:spcAft>
            </a:pPr>
            <a:r>
              <a:rPr lang="en-CA" sz="1050" dirty="0" smtClean="0"/>
              <a:t>Features is scored via </a:t>
            </a:r>
            <a:r>
              <a:rPr lang="en-CA" sz="1050" b="1" dirty="0" smtClean="0"/>
              <a:t>Cumulative Scoring</a:t>
            </a:r>
          </a:p>
          <a:p>
            <a:pPr marL="231775" indent="-122238">
              <a:lnSpc>
                <a:spcPct val="100000"/>
              </a:lnSpc>
              <a:spcBef>
                <a:spcPts val="0"/>
              </a:spcBef>
              <a:spcAft>
                <a:spcPts val="0"/>
              </a:spcAft>
            </a:pPr>
            <a:r>
              <a:rPr lang="en-CA" sz="1050" dirty="0" smtClean="0"/>
              <a:t>Affordability is scored via </a:t>
            </a:r>
            <a:r>
              <a:rPr lang="en-CA" sz="1050" b="1" dirty="0" smtClean="0"/>
              <a:t>Scalar Scoring</a:t>
            </a:r>
          </a:p>
          <a:p>
            <a:pPr marL="231775" indent="-122238">
              <a:lnSpc>
                <a:spcPct val="100000"/>
              </a:lnSpc>
              <a:spcBef>
                <a:spcPts val="0"/>
              </a:spcBef>
              <a:spcAft>
                <a:spcPts val="600"/>
              </a:spcAft>
            </a:pPr>
            <a:r>
              <a:rPr lang="en-CA" sz="1050" dirty="0" smtClean="0"/>
              <a:t>All other criteria are scored via </a:t>
            </a:r>
            <a:r>
              <a:rPr lang="en-CA" sz="1050" b="1" dirty="0" smtClean="0"/>
              <a:t>Base5 Scoring</a:t>
            </a:r>
          </a:p>
          <a:p>
            <a:pPr marL="0" indent="0">
              <a:lnSpc>
                <a:spcPct val="100000"/>
              </a:lnSpc>
              <a:spcBef>
                <a:spcPts val="0"/>
              </a:spcBef>
              <a:spcAft>
                <a:spcPts val="600"/>
              </a:spcAft>
              <a:buNone/>
            </a:pPr>
            <a:r>
              <a:rPr lang="en-CA" sz="1050" dirty="0" smtClean="0"/>
              <a:t>In Cumulative Scoring, a single point is assigned to each evaluated feature that is regarded as being fully present, a half point to each feature that is partially present or pending in an upcoming release, and zero points to features that are deemed to be absent. The assigned points are summed and normalized to a value out of 10. For example, if a particular Vendor Landscape evaluates eight specific features in the Feature Criteria, the summed score out of 8 for each evaluated product would be multiplied by 1.25 to yield a value out of 10.</a:t>
            </a:r>
          </a:p>
          <a:p>
            <a:pPr marL="0" indent="0">
              <a:lnSpc>
                <a:spcPct val="100000"/>
              </a:lnSpc>
              <a:spcBef>
                <a:spcPts val="0"/>
              </a:spcBef>
              <a:spcAft>
                <a:spcPts val="600"/>
              </a:spcAft>
              <a:buNone/>
            </a:pPr>
            <a:r>
              <a:rPr lang="en-CA" sz="1050" dirty="0" smtClean="0"/>
              <a:t>In Scalar Scoring, a score of 10 is assigned to the lowest cost solution and a score of 1 is assigned to the highest cost solution. All other solutions are assigned a mathematically determined score based on their proximity to / distance from these two endpoints. For example, in an evaluation of three solutions, where the middle cost solution is closer to the low end of the pricing scale it will receive a higher score and where it is closer to the high end of the pricing scale it will receive a lower score; depending on proximity to the high or low price it is entirely possible that it could receive either 10 points (if it is very close to the lowest price) or 1 point (if it is very close to the highest price). Where pricing cannot be determined (vendor does not supply price and public sources do not exist), a score of 0 is automatically assigned.</a:t>
            </a:r>
          </a:p>
          <a:p>
            <a:pPr marL="0" indent="0">
              <a:lnSpc>
                <a:spcPct val="100000"/>
              </a:lnSpc>
              <a:spcBef>
                <a:spcPts val="0"/>
              </a:spcBef>
              <a:spcAft>
                <a:spcPts val="300"/>
              </a:spcAft>
              <a:buNone/>
            </a:pPr>
            <a:r>
              <a:rPr lang="en-CA" sz="1050" dirty="0" smtClean="0"/>
              <a:t>In Base5 scoring a number of sub-criteria are specified for each criterion (for example Longevity, Market Presence, and Financials are sub-criteria of the Viability criterion) and each one is scored on the following scale:</a:t>
            </a:r>
          </a:p>
          <a:p>
            <a:pPr marL="231775" indent="-122238">
              <a:lnSpc>
                <a:spcPct val="100000"/>
              </a:lnSpc>
              <a:spcBef>
                <a:spcPts val="0"/>
              </a:spcBef>
              <a:spcAft>
                <a:spcPts val="0"/>
              </a:spcAft>
              <a:buNone/>
            </a:pPr>
            <a:r>
              <a:rPr lang="en-CA" sz="1050" dirty="0" smtClean="0"/>
              <a:t>5 - The product/vendor is exemplary in this area (nothing could be done to improve the status)</a:t>
            </a:r>
          </a:p>
          <a:p>
            <a:pPr marL="231775" indent="-122238">
              <a:lnSpc>
                <a:spcPct val="100000"/>
              </a:lnSpc>
              <a:spcBef>
                <a:spcPts val="0"/>
              </a:spcBef>
              <a:spcAft>
                <a:spcPts val="0"/>
              </a:spcAft>
              <a:buNone/>
            </a:pPr>
            <a:r>
              <a:rPr lang="en-CA" sz="1050" dirty="0" smtClean="0"/>
              <a:t>4 - The product/vendor is good in this area (small changes could be made that would move things to the next level)</a:t>
            </a:r>
          </a:p>
          <a:p>
            <a:pPr marL="231775" indent="-122238">
              <a:lnSpc>
                <a:spcPct val="100000"/>
              </a:lnSpc>
              <a:spcBef>
                <a:spcPts val="0"/>
              </a:spcBef>
              <a:spcAft>
                <a:spcPts val="0"/>
              </a:spcAft>
              <a:buNone/>
            </a:pPr>
            <a:r>
              <a:rPr lang="en-CA" sz="1050" dirty="0" smtClean="0"/>
              <a:t>3 - The product/vendor is adequate in this area (small changes would make it good, more significant changes required to be exemplary)</a:t>
            </a:r>
          </a:p>
          <a:p>
            <a:pPr marL="231775" indent="-122238">
              <a:lnSpc>
                <a:spcPct val="100000"/>
              </a:lnSpc>
              <a:spcBef>
                <a:spcPts val="0"/>
              </a:spcBef>
              <a:spcAft>
                <a:spcPts val="0"/>
              </a:spcAft>
              <a:buNone/>
            </a:pPr>
            <a:r>
              <a:rPr lang="en-CA" sz="1050" dirty="0" smtClean="0"/>
              <a:t>2 - The product/vendor is poor in this area (this is a notable weakness and significant work is required)</a:t>
            </a:r>
          </a:p>
          <a:p>
            <a:pPr marL="231775" indent="-122238">
              <a:lnSpc>
                <a:spcPct val="100000"/>
              </a:lnSpc>
              <a:spcBef>
                <a:spcPts val="0"/>
              </a:spcBef>
              <a:spcAft>
                <a:spcPts val="300"/>
              </a:spcAft>
              <a:buNone/>
            </a:pPr>
            <a:r>
              <a:rPr lang="en-CA" sz="1050" dirty="0" smtClean="0"/>
              <a:t>1 - The product/vendor is terrible/fails in this area (this is a glaring oversight and a serious impediment to adoption)</a:t>
            </a:r>
          </a:p>
          <a:p>
            <a:pPr marL="0" indent="0">
              <a:lnSpc>
                <a:spcPct val="100000"/>
              </a:lnSpc>
              <a:spcBef>
                <a:spcPts val="0"/>
              </a:spcBef>
              <a:spcAft>
                <a:spcPts val="600"/>
              </a:spcAft>
              <a:buNone/>
            </a:pPr>
            <a:r>
              <a:rPr lang="en-CA" sz="1050" dirty="0" smtClean="0"/>
              <a:t>The assigned points are summed and normalized to a value out of 10 as explained in Cumulative Scoring, above.</a:t>
            </a:r>
          </a:p>
          <a:p>
            <a:pPr marL="0" indent="0">
              <a:lnSpc>
                <a:spcPct val="100000"/>
              </a:lnSpc>
              <a:spcBef>
                <a:spcPts val="0"/>
              </a:spcBef>
              <a:spcAft>
                <a:spcPts val="600"/>
              </a:spcAft>
              <a:buNone/>
            </a:pPr>
            <a:r>
              <a:rPr lang="en-CA" sz="1050" dirty="0" smtClean="0"/>
              <a:t>Scores out of 10, known as Raw scores, are transposed as-is into Info-Tech’s Vendor Landscape </a:t>
            </a:r>
            <a:r>
              <a:rPr lang="en-CA" sz="1050" dirty="0" err="1" smtClean="0"/>
              <a:t>Shortlisting</a:t>
            </a:r>
            <a:r>
              <a:rPr lang="en-CA" sz="1050" dirty="0" smtClean="0"/>
              <a:t> Tool which automatically determines Vendor Landscape positioning (see Vendor Landscape Methodology: Information Presentation - Vendor Landscape, below), Criteria Score (see Vendor Landscape Methodology: Information Presentation - Criteria Score, below) and Value Index (see Vendor Landscape Methodology: Information Presentation - Value Index, below).</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a:hlinkClick r:id="rId4"/>
          </p:cNvPr>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80160"/>
            <a:ext cx="8620124" cy="950801"/>
          </a:xfrm>
        </p:spPr>
        <p:txBody>
          <a:bodyPr/>
          <a:lstStyle/>
          <a:p>
            <a:r>
              <a:rPr lang="en-US" dirty="0" smtClean="0"/>
              <a:t>Cloud Infrastructure-as-a-Service (IaaS) is seeing explosive growth, both in the proportion of enterprises looking to IaaS deployment (37% in a recent Info-Tech survey) and in the number and variety of vendor offerings.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r>
              <a:rPr lang="en-CA" dirty="0" smtClean="0"/>
              <a:t>Enterprises looking to outsource a portion of their IT infrastructure to an external host.</a:t>
            </a:r>
          </a:p>
          <a:p>
            <a:pPr>
              <a:buNone/>
            </a:pPr>
            <a:endParaRPr lang="en-CA" dirty="0" smtClean="0"/>
          </a:p>
          <a:p>
            <a:r>
              <a:rPr lang="en-CA" dirty="0" smtClean="0"/>
              <a:t>Businesses looking to avoid capital expanse in expanding their compute and storage infrastructure.</a:t>
            </a:r>
          </a:p>
          <a:p>
            <a:pPr>
              <a:buNone/>
            </a:pPr>
            <a:endParaRPr lang="en-CA" dirty="0" smtClean="0"/>
          </a:p>
          <a:p>
            <a:r>
              <a:rPr lang="en-CA" dirty="0" smtClean="0"/>
              <a:t>Companies looking to integrate or federate internal and external infrastructure to meet and manage growing capacity demands.</a:t>
            </a:r>
          </a:p>
        </p:txBody>
      </p:sp>
      <p:sp>
        <p:nvSpPr>
          <p:cNvPr id="12" name="Text Placeholder 11"/>
          <p:cNvSpPr>
            <a:spLocks noGrp="1"/>
          </p:cNvSpPr>
          <p:nvPr>
            <p:ph type="body" sz="quarter" idx="23"/>
          </p:nvPr>
        </p:nvSpPr>
        <p:spPr/>
        <p:txBody>
          <a:bodyPr/>
          <a:lstStyle/>
          <a:p>
            <a:pPr>
              <a:spcBef>
                <a:spcPts val="0"/>
              </a:spcBef>
              <a:spcAft>
                <a:spcPts val="600"/>
              </a:spcAft>
            </a:pPr>
            <a:r>
              <a:rPr lang="en-CA" dirty="0" smtClean="0"/>
              <a:t>Understand what and who is new in the Cloud Infrastructure-as-a-Service market.</a:t>
            </a:r>
          </a:p>
          <a:p>
            <a:pPr>
              <a:spcBef>
                <a:spcPts val="0"/>
              </a:spcBef>
              <a:spcAft>
                <a:spcPts val="600"/>
              </a:spcAft>
              <a:buNone/>
            </a:pPr>
            <a:endParaRPr lang="en-CA" dirty="0" smtClean="0"/>
          </a:p>
          <a:p>
            <a:pPr>
              <a:spcBef>
                <a:spcPts val="0"/>
              </a:spcBef>
              <a:spcAft>
                <a:spcPts val="600"/>
              </a:spcAft>
            </a:pPr>
            <a:r>
              <a:rPr lang="en-CA" dirty="0" smtClean="0"/>
              <a:t>Evaluate Cloud IaaS providers and products for your enterprise needs.</a:t>
            </a:r>
          </a:p>
          <a:p>
            <a:pPr>
              <a:spcBef>
                <a:spcPts val="0"/>
              </a:spcBef>
              <a:spcAft>
                <a:spcPts val="600"/>
              </a:spcAft>
              <a:buNone/>
            </a:pPr>
            <a:endParaRPr lang="en-CA" dirty="0" smtClean="0"/>
          </a:p>
          <a:p>
            <a:pPr>
              <a:spcBef>
                <a:spcPts val="0"/>
              </a:spcBef>
              <a:spcAft>
                <a:spcPts val="600"/>
              </a:spcAft>
            </a:pPr>
            <a:r>
              <a:rPr lang="en-CA" dirty="0" smtClean="0"/>
              <a:t>Determine which products are most appropriate for particular use cases and scenarios.</a:t>
            </a:r>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382013" name="think-cell Slide" r:id="rId11" imgW="360" imgH="360" progId="">
              <p:embed/>
            </p:oleObj>
          </a:graphicData>
        </a:graphic>
      </p:graphicFrame>
      <p:sp>
        <p:nvSpPr>
          <p:cNvPr id="7" name="Rounded Rectangle 6"/>
          <p:cNvSpPr/>
          <p:nvPr>
            <p:custDataLst>
              <p:tags r:id="rId2"/>
            </p:custDataLst>
          </p:nvPr>
        </p:nvSpPr>
        <p:spPr>
          <a:xfrm rot="10800000">
            <a:off x="251521" y="4869160"/>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869161"/>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16" name="Rounded Rectangle 15"/>
          <p:cNvSpPr/>
          <p:nvPr>
            <p:custDataLst>
              <p:tags r:id="rId5"/>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6"/>
            </p:custDataLst>
          </p:nvPr>
        </p:nvSpPr>
        <p:spPr>
          <a:xfrm>
            <a:off x="4814044"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3" name="Group 135"/>
          <p:cNvGrpSpPr/>
          <p:nvPr>
            <p:custDataLst>
              <p:tags r:id="rId7"/>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lIns="914400" rtlCol="0" anchor="ctr"/>
            <a:lstStyle/>
            <a:p>
              <a:pPr marL="182563" indent="-11113" algn="l"/>
              <a:r>
                <a:rPr lang="en-US" sz="1200" dirty="0" smtClean="0">
                  <a:solidFill>
                    <a:schemeClr val="tx1"/>
                  </a:solidFill>
                </a:rPr>
                <a:t>Growing adoption of internal infrastructure consolidation and virtualization is spurring growth of external Cloud IaaS. Server virtualization is now mainstream with the majority (58%) of workloads virtualized in 2012. Concurrently, Cloud IaaS services based on similar architectures have grown, as have “hybrid” service plays that federate internal and external virtualized Infrastructure-as-a-Service. </a:t>
              </a:r>
            </a:p>
          </p:txBody>
        </p:sp>
        <p:pic>
          <p:nvPicPr>
            <p:cNvPr id="11" name="Picture 10" descr="insight.png"/>
            <p:cNvPicPr>
              <a:picLocks noChangeAspect="1"/>
            </p:cNvPicPr>
            <p:nvPr/>
          </p:nvPicPr>
          <p:blipFill>
            <a:blip r:embed="rId12" cstate="print"/>
            <a:stretch>
              <a:fillRect/>
            </a:stretch>
          </p:blipFill>
          <p:spPr>
            <a:xfrm>
              <a:off x="328291" y="4509120"/>
              <a:ext cx="1000207" cy="838201"/>
            </a:xfrm>
            <a:prstGeom prst="rect">
              <a:avLst/>
            </a:prstGeom>
          </p:spPr>
        </p:pic>
      </p:grpSp>
      <p:sp>
        <p:nvSpPr>
          <p:cNvPr id="13" name="TextBox 66"/>
          <p:cNvSpPr txBox="1">
            <a:spLocks noChangeArrowheads="1"/>
          </p:cNvSpPr>
          <p:nvPr>
            <p:custDataLst>
              <p:tags r:id="rId8"/>
            </p:custDataLst>
          </p:nvPr>
        </p:nvSpPr>
        <p:spPr bwMode="auto">
          <a:xfrm>
            <a:off x="4814044" y="1736467"/>
            <a:ext cx="3898415" cy="3200876"/>
          </a:xfrm>
          <a:prstGeom prst="rect">
            <a:avLst/>
          </a:prstGeom>
          <a:noFill/>
          <a:ln w="9525">
            <a:noFill/>
            <a:miter lim="800000"/>
            <a:headEnd/>
            <a:tailEnd/>
          </a:ln>
        </p:spPr>
        <p:txBody>
          <a:bodyPr wrap="square" anchor="ctr">
            <a:spAutoFit/>
          </a:bodyPr>
          <a:lstStyle/>
          <a:p>
            <a:pPr marL="182563" indent="-182563" algn="l">
              <a:lnSpc>
                <a:spcPct val="100000"/>
              </a:lnSpc>
              <a:spcBef>
                <a:spcPts val="600"/>
              </a:spcBef>
              <a:spcAft>
                <a:spcPts val="600"/>
              </a:spcAft>
              <a:buFont typeface="Arial" pitchFamily="34" charset="0"/>
              <a:buChar char="•"/>
            </a:pPr>
            <a:r>
              <a:rPr lang="en-US" sz="1200" dirty="0" smtClean="0"/>
              <a:t>In tough economic times, the urge to outsource is greatest. As IT capital budgets remain tight, “can we use the cloud for this?” is becoming a more common question, and this will continue to fuel interest in IaaS.</a:t>
            </a:r>
          </a:p>
          <a:p>
            <a:pPr marL="182563" indent="-182563" algn="l">
              <a:spcAft>
                <a:spcPts val="600"/>
              </a:spcAft>
              <a:buFont typeface="Arial" pitchFamily="34" charset="0"/>
              <a:buChar char="•"/>
            </a:pPr>
            <a:r>
              <a:rPr lang="en-US" sz="1200" dirty="0" smtClean="0"/>
              <a:t>The vendor landscape for Cloud IaaS is growing as service providers build out consolidated, virtualized infrastructures based on the same technologies being used by their customers. For example, a number of providers base their solutions on VMware virtualization. </a:t>
            </a:r>
            <a:endParaRPr lang="en-CA" sz="1200" dirty="0" smtClean="0"/>
          </a:p>
          <a:p>
            <a:pPr marL="182563" indent="-182563" algn="l">
              <a:spcAft>
                <a:spcPts val="600"/>
              </a:spcAft>
              <a:buFont typeface="Arial" pitchFamily="34" charset="0"/>
              <a:buChar char="•"/>
            </a:pPr>
            <a:r>
              <a:rPr lang="en-US" sz="1200" dirty="0" smtClean="0"/>
              <a:t>In addition to the large solution providers covered in this Vendor Landscape, mid-sized enterprises are increasingly contracting Cloud IaaS from the same local and regional service providers that supplied co-location, hosting, and managed services. </a:t>
            </a:r>
          </a:p>
        </p:txBody>
      </p:sp>
      <p:sp>
        <p:nvSpPr>
          <p:cNvPr id="15" name="Rectangle 5"/>
          <p:cNvSpPr>
            <a:spLocks noChangeArrowheads="1"/>
          </p:cNvSpPr>
          <p:nvPr/>
        </p:nvSpPr>
        <p:spPr bwMode="auto">
          <a:xfrm>
            <a:off x="272208" y="1840168"/>
            <a:ext cx="4039249" cy="3234752"/>
          </a:xfrm>
          <a:prstGeom prst="rect">
            <a:avLst/>
          </a:prstGeom>
          <a:noFill/>
          <a:ln w="9525">
            <a:noFill/>
            <a:miter lim="800000"/>
            <a:headEnd/>
            <a:tailEnd/>
          </a:ln>
        </p:spPr>
        <p:txBody>
          <a:bodyPr>
            <a:noAutofit/>
          </a:bodyPr>
          <a:lstStyle/>
          <a:p>
            <a:pPr marL="174625" indent="-174625" algn="l">
              <a:spcAft>
                <a:spcPts val="600"/>
              </a:spcAft>
              <a:buFontTx/>
              <a:buChar char="•"/>
              <a:defRPr/>
            </a:pPr>
            <a:r>
              <a:rPr lang="en-US" sz="1200" dirty="0" smtClean="0">
                <a:latin typeface="+mn-lt"/>
                <a:cs typeface="Arial" charset="0"/>
              </a:rPr>
              <a:t>Cloud Infrastructure-as-a-Service is a delivery model for cloud computing where the customer can provision compute resources – such as processing, storage,  and networks – on a pay-by-consumption basis from an abstracted compute cloud (See Appendix 7).</a:t>
            </a:r>
          </a:p>
          <a:p>
            <a:pPr marL="174625" indent="-174625" algn="l">
              <a:spcAft>
                <a:spcPts val="600"/>
              </a:spcAft>
              <a:buFontTx/>
              <a:buChar char="•"/>
              <a:defRPr/>
            </a:pPr>
            <a:r>
              <a:rPr lang="en-US" sz="1200" dirty="0" smtClean="0">
                <a:latin typeface="+mn-lt"/>
                <a:cs typeface="Arial" charset="0"/>
              </a:rPr>
              <a:t>In 2006, Amazon disrupted an existing infrastructure  service outsourcing market – that includes web hosting, co-location, and fully managed services – with its elastic compute cloud (EC2), which was based on Amazon’s excess infrastructure capacity.</a:t>
            </a:r>
            <a:endParaRPr lang="en-US" sz="1200" dirty="0">
              <a:latin typeface="+mn-lt"/>
              <a:cs typeface="Arial" charset="0"/>
            </a:endParaRPr>
          </a:p>
          <a:p>
            <a:pPr marL="174625" indent="-174625" algn="l">
              <a:buFontTx/>
              <a:buChar char="•"/>
              <a:defRPr/>
            </a:pPr>
            <a:r>
              <a:rPr lang="en-US" sz="1200" dirty="0" smtClean="0">
                <a:latin typeface="+mn-lt"/>
                <a:cs typeface="Arial" charset="0"/>
              </a:rPr>
              <a:t>In response to Amazon’s inexpensive and agile offering, traditional hosting vendors, such as Rackspace and </a:t>
            </a:r>
            <a:r>
              <a:rPr lang="en-US" sz="1200" dirty="0" err="1" smtClean="0">
                <a:latin typeface="+mn-lt"/>
                <a:cs typeface="Arial" charset="0"/>
              </a:rPr>
              <a:t>GoGrid</a:t>
            </a:r>
            <a:r>
              <a:rPr lang="en-US" sz="1200" dirty="0" smtClean="0">
                <a:latin typeface="+mn-lt"/>
                <a:cs typeface="Arial" charset="0"/>
              </a:rPr>
              <a:t>, soon had competing Cloud </a:t>
            </a:r>
            <a:r>
              <a:rPr lang="en-US" sz="1200" dirty="0" err="1" smtClean="0">
                <a:latin typeface="+mn-lt"/>
                <a:cs typeface="Arial" charset="0"/>
              </a:rPr>
              <a:t>IaaS</a:t>
            </a:r>
            <a:r>
              <a:rPr lang="en-US" sz="1200" dirty="0" smtClean="0">
                <a:latin typeface="+mn-lt"/>
                <a:cs typeface="Arial" charset="0"/>
              </a:rPr>
              <a:t> services, as have large tech-vendors and global managed services providers (e.g. IBM, HP, CSC, AT&amp;T).</a:t>
            </a:r>
            <a:endParaRPr lang="en-US" sz="1200" dirty="0">
              <a:latin typeface="+mn-lt"/>
              <a:cs typeface="Arial" charset="0"/>
            </a:endParaRPr>
          </a:p>
        </p:txBody>
      </p:sp>
      <p:pic>
        <p:nvPicPr>
          <p:cNvPr id="14" name="Picture 13" descr="sample_linkbar-itrgNEW.gif">
            <a:hlinkClick r:id="rId13"/>
          </p:cNvPr>
          <p:cNvPicPr>
            <a:picLocks noChangeAspect="1"/>
          </p:cNvPicPr>
          <p:nvPr/>
        </p:nvPicPr>
        <p:blipFill>
          <a:blip r:embed="rId1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nvGraphicFramePr>
        <p:xfrm>
          <a:off x="0" y="0"/>
          <a:ext cx="158750" cy="158750"/>
        </p:xfrm>
        <a:graphic>
          <a:graphicData uri="http://schemas.openxmlformats.org/presentationml/2006/ole">
            <p:oleObj spid="_x0000_s123965" name="think-cell Slide" r:id="rId4" imgW="360" imgH="360" progId="">
              <p:embed/>
            </p:oleObj>
          </a:graphicData>
        </a:graphic>
      </p:graphicFrame>
      <p:sp>
        <p:nvSpPr>
          <p:cNvPr id="13" name="Title 12"/>
          <p:cNvSpPr>
            <a:spLocks noGrp="1"/>
          </p:cNvSpPr>
          <p:nvPr>
            <p:ph type="title"/>
          </p:nvPr>
        </p:nvSpPr>
        <p:spPr/>
        <p:txBody>
          <a:bodyPr/>
          <a:lstStyle/>
          <a:p>
            <a:pPr lvl="0"/>
            <a:r>
              <a:rPr lang="en-US" dirty="0" smtClean="0"/>
              <a:t>IaaS</a:t>
            </a:r>
            <a:r>
              <a:rPr lang="en-US" dirty="0" smtClean="0">
                <a:solidFill>
                  <a:srgbClr val="FF0000"/>
                </a:solidFill>
              </a:rPr>
              <a:t> </a:t>
            </a:r>
            <a:r>
              <a:rPr lang="en-US" dirty="0" smtClean="0"/>
              <a:t>Vendor selection / knock-out criteria: market share, mind share, and platform coverage</a:t>
            </a:r>
            <a:endParaRPr lang="en-US" dirty="0"/>
          </a:p>
        </p:txBody>
      </p:sp>
      <p:grpSp>
        <p:nvGrpSpPr>
          <p:cNvPr id="15" name="Group 33"/>
          <p:cNvGrpSpPr/>
          <p:nvPr/>
        </p:nvGrpSpPr>
        <p:grpSpPr>
          <a:xfrm>
            <a:off x="320675" y="2139300"/>
            <a:ext cx="8502650" cy="4307220"/>
            <a:chOff x="5543549" y="2722423"/>
            <a:chExt cx="3295651" cy="3768947"/>
          </a:xfrm>
        </p:grpSpPr>
        <p:sp>
          <p:nvSpPr>
            <p:cNvPr id="18" name="Rectangle 17"/>
            <p:cNvSpPr/>
            <p:nvPr/>
          </p:nvSpPr>
          <p:spPr>
            <a:xfrm>
              <a:off x="5543549" y="2980556"/>
              <a:ext cx="3295651" cy="351081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600"/>
                </a:spcBef>
                <a:spcAft>
                  <a:spcPts val="0"/>
                </a:spcAft>
                <a:buFont typeface="Arial" pitchFamily="34" charset="0"/>
                <a:buChar char="•"/>
              </a:pPr>
              <a:r>
                <a:rPr lang="en-US" sz="1200" b="1" dirty="0" smtClean="0">
                  <a:solidFill>
                    <a:schemeClr val="tx1"/>
                  </a:solidFill>
                </a:rPr>
                <a:t>Amazon. </a:t>
              </a:r>
              <a:r>
                <a:rPr lang="en-US" sz="1200" dirty="0" smtClean="0">
                  <a:solidFill>
                    <a:schemeClr val="tx1"/>
                  </a:solidFill>
                </a:rPr>
                <a:t>A founder in the IaaS market, continually leading the industry with its innovative and practical solutions.</a:t>
              </a:r>
            </a:p>
            <a:p>
              <a:pPr marL="233363" indent="-233363" algn="l">
                <a:spcBef>
                  <a:spcPts val="600"/>
                </a:spcBef>
                <a:spcAft>
                  <a:spcPts val="0"/>
                </a:spcAft>
                <a:buFont typeface="Arial" pitchFamily="34" charset="0"/>
                <a:buChar char="•"/>
              </a:pPr>
              <a:r>
                <a:rPr lang="en-US" sz="1200" b="1" dirty="0" smtClean="0">
                  <a:solidFill>
                    <a:schemeClr val="tx1"/>
                  </a:solidFill>
                </a:rPr>
                <a:t>AT&amp;T.</a:t>
              </a:r>
              <a:r>
                <a:rPr lang="en-US" sz="1200" dirty="0" smtClean="0">
                  <a:solidFill>
                    <a:schemeClr val="tx1"/>
                  </a:solidFill>
                </a:rPr>
                <a:t> A top service provider for businesses around the globe, AT&amp;T has expanded to include cloud computing.</a:t>
              </a:r>
            </a:p>
            <a:p>
              <a:pPr marL="233363" indent="-233363" algn="l">
                <a:spcBef>
                  <a:spcPts val="600"/>
                </a:spcBef>
                <a:spcAft>
                  <a:spcPts val="0"/>
                </a:spcAft>
                <a:buFont typeface="Arial" pitchFamily="34" charset="0"/>
                <a:buChar char="•"/>
              </a:pPr>
              <a:r>
                <a:rPr lang="en-US" sz="1200" b="1" dirty="0" smtClean="0">
                  <a:solidFill>
                    <a:schemeClr val="tx1"/>
                  </a:solidFill>
                </a:rPr>
                <a:t>Bluelock.</a:t>
              </a:r>
              <a:r>
                <a:rPr lang="en-US" sz="1200" dirty="0" smtClean="0">
                  <a:solidFill>
                    <a:schemeClr val="tx1"/>
                  </a:solidFill>
                </a:rPr>
                <a:t> </a:t>
              </a:r>
              <a:r>
                <a:rPr lang="en-CA" sz="1200" dirty="0" smtClean="0">
                  <a:solidFill>
                    <a:schemeClr val="tx1"/>
                  </a:solidFill>
                </a:rPr>
                <a:t>VMware vCloud Datacenter provider with IaaS offerings, </a:t>
              </a:r>
              <a:r>
                <a:rPr lang="en-CA" sz="1200" dirty="0" err="1" smtClean="0">
                  <a:solidFill>
                    <a:schemeClr val="tx1"/>
                  </a:solidFill>
                </a:rPr>
                <a:t>Bluelock</a:t>
              </a:r>
              <a:r>
                <a:rPr lang="en-CA" sz="1200" dirty="0" smtClean="0">
                  <a:solidFill>
                    <a:schemeClr val="tx1"/>
                  </a:solidFill>
                </a:rPr>
                <a:t> provides flexibility for IT leaders.</a:t>
              </a:r>
            </a:p>
            <a:p>
              <a:pPr marL="233363" indent="-233363" algn="l">
                <a:spcBef>
                  <a:spcPts val="600"/>
                </a:spcBef>
                <a:spcAft>
                  <a:spcPts val="0"/>
                </a:spcAft>
                <a:buFont typeface="Arial" pitchFamily="34" charset="0"/>
                <a:buChar char="•"/>
              </a:pPr>
              <a:r>
                <a:rPr lang="en-US" sz="1200" b="1" dirty="0" err="1" smtClean="0">
                  <a:solidFill>
                    <a:schemeClr val="tx1"/>
                  </a:solidFill>
                </a:rPr>
                <a:t>CloudSigma</a:t>
              </a:r>
              <a:r>
                <a:rPr lang="en-US" sz="1200" b="1" dirty="0" smtClean="0">
                  <a:solidFill>
                    <a:schemeClr val="tx1"/>
                  </a:solidFill>
                </a:rPr>
                <a:t>.</a:t>
              </a:r>
              <a:r>
                <a:rPr lang="en-US" sz="1200" dirty="0" smtClean="0">
                  <a:solidFill>
                    <a:schemeClr val="tx1"/>
                  </a:solidFill>
                </a:rPr>
                <a:t> As an IaaS provider with a focus on taking advantage of Cloud capabilities, it aims for a versatile platform </a:t>
              </a:r>
            </a:p>
            <a:p>
              <a:pPr marL="233363" indent="-233363" algn="l">
                <a:spcBef>
                  <a:spcPts val="600"/>
                </a:spcBef>
                <a:spcAft>
                  <a:spcPts val="0"/>
                </a:spcAft>
                <a:buFont typeface="Arial" pitchFamily="34" charset="0"/>
                <a:buChar char="•"/>
              </a:pPr>
              <a:r>
                <a:rPr lang="en-US" sz="1200" b="1" dirty="0" smtClean="0">
                  <a:solidFill>
                    <a:schemeClr val="tx1"/>
                  </a:solidFill>
                </a:rPr>
                <a:t>Computer Sciences Corp. </a:t>
              </a:r>
              <a:r>
                <a:rPr lang="en-US" sz="1200" dirty="0" smtClean="0">
                  <a:solidFill>
                    <a:schemeClr val="tx1"/>
                  </a:solidFill>
                </a:rPr>
                <a:t>CSC’s solution includes integrating IaaS within the customer's existing IT environment.</a:t>
              </a:r>
              <a:endParaRPr lang="en-US" sz="1200" dirty="0" smtClean="0">
                <a:solidFill>
                  <a:srgbClr val="FF0000"/>
                </a:solidFill>
              </a:endParaRPr>
            </a:p>
            <a:p>
              <a:pPr marL="233363" indent="-233363" algn="l">
                <a:spcBef>
                  <a:spcPts val="600"/>
                </a:spcBef>
                <a:spcAft>
                  <a:spcPts val="0"/>
                </a:spcAft>
                <a:buFont typeface="Arial" pitchFamily="34" charset="0"/>
                <a:buChar char="•"/>
              </a:pPr>
              <a:r>
                <a:rPr lang="en-US" sz="1200" b="1" dirty="0" err="1" smtClean="0">
                  <a:solidFill>
                    <a:schemeClr val="tx1"/>
                  </a:solidFill>
                </a:rPr>
                <a:t>GoGrid</a:t>
              </a:r>
              <a:r>
                <a:rPr lang="en-US" sz="1200" b="1" dirty="0" smtClean="0">
                  <a:solidFill>
                    <a:schemeClr val="tx1"/>
                  </a:solidFill>
                </a:rPr>
                <a:t>. </a:t>
              </a:r>
              <a:r>
                <a:rPr lang="en-CA" sz="1200" dirty="0" smtClean="0">
                  <a:solidFill>
                    <a:schemeClr val="tx1"/>
                  </a:solidFill>
                </a:rPr>
                <a:t>Specializing in IaaS solutions, GoGrid brings its considerable experience as an infrastructure hosting provider. </a:t>
              </a:r>
            </a:p>
            <a:p>
              <a:pPr marL="233363" indent="-233363" algn="l">
                <a:spcBef>
                  <a:spcPts val="600"/>
                </a:spcBef>
                <a:spcAft>
                  <a:spcPts val="0"/>
                </a:spcAft>
                <a:buFont typeface="Arial" pitchFamily="34" charset="0"/>
                <a:buChar char="•"/>
              </a:pPr>
              <a:r>
                <a:rPr lang="en-US" sz="1200" b="1" dirty="0" smtClean="0">
                  <a:solidFill>
                    <a:schemeClr val="tx1"/>
                  </a:solidFill>
                </a:rPr>
                <a:t>HP. </a:t>
              </a:r>
              <a:r>
                <a:rPr lang="en-US" sz="1200" dirty="0" smtClean="0">
                  <a:solidFill>
                    <a:schemeClr val="tx1"/>
                  </a:solidFill>
                </a:rPr>
                <a:t>Tech giant, HP, dips its toes into the Cloud services pool, focusing on the delivery of IaaS to enterprises.</a:t>
              </a:r>
            </a:p>
            <a:p>
              <a:pPr marL="233363" indent="-233363" algn="l">
                <a:spcBef>
                  <a:spcPts val="600"/>
                </a:spcBef>
                <a:spcAft>
                  <a:spcPts val="0"/>
                </a:spcAft>
                <a:buFont typeface="Arial" pitchFamily="34" charset="0"/>
                <a:buChar char="•"/>
              </a:pPr>
              <a:r>
                <a:rPr lang="en-US" sz="1200" b="1" dirty="0" smtClean="0">
                  <a:solidFill>
                    <a:schemeClr val="tx1"/>
                  </a:solidFill>
                </a:rPr>
                <a:t>Hosting.com. </a:t>
              </a:r>
              <a:r>
                <a:rPr lang="en-US" sz="1200" dirty="0" smtClean="0">
                  <a:solidFill>
                    <a:schemeClr val="tx1"/>
                  </a:solidFill>
                </a:rPr>
                <a:t>Hosting.com provides solutions with impressive high availability and disaster recovery capabilities.</a:t>
              </a:r>
            </a:p>
            <a:p>
              <a:pPr marL="233363" indent="-233363" algn="l">
                <a:spcBef>
                  <a:spcPts val="600"/>
                </a:spcBef>
                <a:spcAft>
                  <a:spcPts val="0"/>
                </a:spcAft>
                <a:buFont typeface="Arial" pitchFamily="34" charset="0"/>
                <a:buChar char="•"/>
              </a:pPr>
              <a:r>
                <a:rPr lang="en-US" sz="1200" b="1" dirty="0" smtClean="0">
                  <a:solidFill>
                    <a:schemeClr val="tx1"/>
                  </a:solidFill>
                </a:rPr>
                <a:t>IBM.</a:t>
              </a:r>
              <a:r>
                <a:rPr lang="en-US" sz="1200" dirty="0" smtClean="0">
                  <a:solidFill>
                    <a:schemeClr val="tx1"/>
                  </a:solidFill>
                </a:rPr>
                <a:t> With a strong business centric history, IBM helps clients optimize the process of adopting IaaS.</a:t>
              </a:r>
              <a:endParaRPr lang="en-CA" sz="1200" dirty="0" smtClean="0"/>
            </a:p>
            <a:p>
              <a:pPr marL="233363" indent="-233363" algn="l">
                <a:spcBef>
                  <a:spcPts val="600"/>
                </a:spcBef>
                <a:spcAft>
                  <a:spcPts val="0"/>
                </a:spcAft>
                <a:buFont typeface="Arial" pitchFamily="34" charset="0"/>
                <a:buChar char="•"/>
              </a:pPr>
              <a:r>
                <a:rPr lang="en-US" sz="1200" b="1" dirty="0" err="1" smtClean="0">
                  <a:solidFill>
                    <a:schemeClr val="tx1"/>
                  </a:solidFill>
                </a:rPr>
                <a:t>iland</a:t>
              </a:r>
              <a:r>
                <a:rPr lang="en-US" sz="1200" b="1" dirty="0" smtClean="0">
                  <a:solidFill>
                    <a:schemeClr val="tx1"/>
                  </a:solidFill>
                </a:rPr>
                <a:t>. </a:t>
              </a:r>
              <a:r>
                <a:rPr lang="en-US" sz="1200" dirty="0" err="1" smtClean="0">
                  <a:solidFill>
                    <a:schemeClr val="tx1"/>
                  </a:solidFill>
                </a:rPr>
                <a:t>iland</a:t>
              </a:r>
              <a:r>
                <a:rPr lang="en-US" sz="1200" dirty="0" smtClean="0">
                  <a:solidFill>
                    <a:schemeClr val="tx1"/>
                  </a:solidFill>
                </a:rPr>
                <a:t> is a</a:t>
              </a:r>
              <a:r>
                <a:rPr lang="en-CA" sz="1200" dirty="0" smtClean="0">
                  <a:solidFill>
                    <a:schemeClr val="tx1"/>
                  </a:solidFill>
                </a:rPr>
                <a:t> new and up and coming provider that is getting attention for innovative service offerings</a:t>
              </a:r>
              <a:r>
                <a:rPr lang="en-US" sz="1200" dirty="0" smtClean="0">
                  <a:solidFill>
                    <a:schemeClr val="tx1"/>
                  </a:solidFill>
                </a:rPr>
                <a:t>.</a:t>
              </a:r>
            </a:p>
            <a:p>
              <a:pPr marL="233363" indent="-233363" algn="l">
                <a:spcBef>
                  <a:spcPts val="600"/>
                </a:spcBef>
                <a:spcAft>
                  <a:spcPts val="0"/>
                </a:spcAft>
                <a:buFont typeface="Arial" pitchFamily="34" charset="0"/>
                <a:buChar char="•"/>
              </a:pPr>
              <a:r>
                <a:rPr lang="en-US" sz="1200" b="1" dirty="0" err="1" smtClean="0">
                  <a:solidFill>
                    <a:schemeClr val="tx1"/>
                  </a:solidFill>
                </a:rPr>
                <a:t>Joyent</a:t>
              </a:r>
              <a:r>
                <a:rPr lang="en-US" sz="1200" b="1" dirty="0" smtClean="0">
                  <a:solidFill>
                    <a:schemeClr val="tx1"/>
                  </a:solidFill>
                </a:rPr>
                <a:t>.</a:t>
              </a:r>
              <a:r>
                <a:rPr lang="en-US" sz="1200" dirty="0" smtClean="0">
                  <a:solidFill>
                    <a:schemeClr val="tx1"/>
                  </a:solidFill>
                </a:rPr>
                <a:t> Flexible and fast product offering from Joyent makes for an intuitive choice for developers with hefty loads.</a:t>
              </a:r>
            </a:p>
            <a:p>
              <a:pPr marL="233363" indent="-233363" algn="l">
                <a:spcBef>
                  <a:spcPts val="600"/>
                </a:spcBef>
                <a:spcAft>
                  <a:spcPts val="0"/>
                </a:spcAft>
                <a:buFont typeface="Arial" pitchFamily="34" charset="0"/>
                <a:buChar char="•"/>
              </a:pPr>
              <a:r>
                <a:rPr lang="en-US" sz="1200" b="1" dirty="0" smtClean="0">
                  <a:solidFill>
                    <a:schemeClr val="tx1"/>
                  </a:solidFill>
                </a:rPr>
                <a:t>Dimension Data.</a:t>
              </a:r>
              <a:r>
                <a:rPr lang="en-US" sz="1200" dirty="0" smtClean="0">
                  <a:solidFill>
                    <a:schemeClr val="tx1"/>
                  </a:solidFill>
                </a:rPr>
                <a:t> </a:t>
              </a:r>
              <a:r>
                <a:rPr lang="en-CA" sz="1200" dirty="0" smtClean="0">
                  <a:solidFill>
                    <a:schemeClr val="tx1"/>
                  </a:solidFill>
                </a:rPr>
                <a:t>Leading IaaS provider boosted to big leagues through acquisition by global service player.</a:t>
              </a:r>
              <a:endParaRPr lang="en-US" sz="1200" dirty="0" smtClean="0">
                <a:solidFill>
                  <a:schemeClr val="tx1"/>
                </a:solidFill>
              </a:endParaRPr>
            </a:p>
            <a:p>
              <a:pPr marL="233363" indent="-233363" algn="l">
                <a:spcBef>
                  <a:spcPts val="600"/>
                </a:spcBef>
                <a:spcAft>
                  <a:spcPts val="0"/>
                </a:spcAft>
                <a:buFont typeface="Arial" pitchFamily="34" charset="0"/>
                <a:buChar char="•"/>
              </a:pPr>
              <a:r>
                <a:rPr lang="en-US" sz="1200" b="1" dirty="0" smtClean="0">
                  <a:solidFill>
                    <a:schemeClr val="tx1"/>
                  </a:solidFill>
                </a:rPr>
                <a:t>Rackspace. </a:t>
              </a:r>
              <a:r>
                <a:rPr lang="en-US" sz="1200" dirty="0" smtClean="0">
                  <a:solidFill>
                    <a:schemeClr val="tx1"/>
                  </a:solidFill>
                </a:rPr>
                <a:t>Its innovative Cloud hosting and managed hosting solutions secures its global presence in the market. </a:t>
              </a:r>
            </a:p>
            <a:p>
              <a:pPr marL="233363" indent="-233363" algn="l">
                <a:spcBef>
                  <a:spcPts val="600"/>
                </a:spcBef>
                <a:spcAft>
                  <a:spcPts val="0"/>
                </a:spcAft>
                <a:buFont typeface="Arial" pitchFamily="34" charset="0"/>
                <a:buChar char="•"/>
              </a:pPr>
              <a:r>
                <a:rPr lang="en-US" sz="1200" b="1" dirty="0" err="1" smtClean="0">
                  <a:solidFill>
                    <a:schemeClr val="tx1"/>
                  </a:solidFill>
                </a:rPr>
                <a:t>Savvis</a:t>
              </a:r>
              <a:r>
                <a:rPr lang="en-US" sz="1200" b="1" dirty="0" smtClean="0">
                  <a:solidFill>
                    <a:schemeClr val="tx1"/>
                  </a:solidFill>
                </a:rPr>
                <a:t>.</a:t>
              </a:r>
              <a:r>
                <a:rPr lang="en-US" sz="1200" dirty="0" smtClean="0">
                  <a:solidFill>
                    <a:srgbClr val="FF0000"/>
                  </a:solidFill>
                </a:rPr>
                <a:t> </a:t>
              </a:r>
              <a:r>
                <a:rPr lang="en-US" sz="1200" dirty="0" smtClean="0">
                  <a:solidFill>
                    <a:schemeClr val="tx1"/>
                  </a:solidFill>
                </a:rPr>
                <a:t>Acquired by </a:t>
              </a:r>
              <a:r>
                <a:rPr lang="en-US" sz="1200" dirty="0" err="1" smtClean="0">
                  <a:solidFill>
                    <a:schemeClr val="tx1"/>
                  </a:solidFill>
                </a:rPr>
                <a:t>Centurylink</a:t>
              </a:r>
              <a:r>
                <a:rPr lang="en-US" sz="1200" dirty="0" smtClean="0">
                  <a:solidFill>
                    <a:schemeClr val="tx1"/>
                  </a:solidFill>
                </a:rPr>
                <a:t>, Savvis’s solutions now have a much larger backing of resources for support.</a:t>
              </a:r>
              <a:endParaRPr lang="en-US" sz="1200" b="1" dirty="0" smtClean="0">
                <a:solidFill>
                  <a:schemeClr val="tx1"/>
                </a:solidFill>
              </a:endParaRPr>
            </a:p>
            <a:p>
              <a:pPr marL="233363" indent="-233363" algn="l">
                <a:spcBef>
                  <a:spcPts val="600"/>
                </a:spcBef>
                <a:spcAft>
                  <a:spcPts val="0"/>
                </a:spcAft>
                <a:buFont typeface="Arial" pitchFamily="34" charset="0"/>
                <a:buChar char="•"/>
              </a:pPr>
              <a:r>
                <a:rPr lang="en-US" sz="1200" b="1" dirty="0" smtClean="0">
                  <a:solidFill>
                    <a:schemeClr val="tx1"/>
                  </a:solidFill>
                </a:rPr>
                <a:t>Terremark. </a:t>
              </a:r>
              <a:r>
                <a:rPr lang="en-US" sz="1200" dirty="0" smtClean="0">
                  <a:solidFill>
                    <a:schemeClr val="tx1"/>
                  </a:solidFill>
                </a:rPr>
                <a:t>After acquiring Terremark, Verizon has been able to aggressively expand its IaaS offerings. </a:t>
              </a:r>
              <a:endParaRPr lang="en-US" sz="1200" dirty="0" smtClean="0">
                <a:solidFill>
                  <a:schemeClr val="tx1">
                    <a:lumMod val="50000"/>
                  </a:schemeClr>
                </a:solidFill>
              </a:endParaRP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Included in this Vendor Landscape:</a:t>
              </a:r>
              <a:endParaRPr lang="en-CA" sz="1400" b="1" dirty="0">
                <a:solidFill>
                  <a:schemeClr val="bg1"/>
                </a:solidFill>
              </a:endParaRPr>
            </a:p>
          </p:txBody>
        </p:sp>
      </p:grpSp>
      <p:sp>
        <p:nvSpPr>
          <p:cNvPr id="20" name="Text Placeholder 2"/>
          <p:cNvSpPr>
            <a:spLocks noGrp="1"/>
          </p:cNvSpPr>
          <p:nvPr>
            <p:ph type="body" sz="quarter" idx="4294967295"/>
          </p:nvPr>
        </p:nvSpPr>
        <p:spPr>
          <a:xfrm>
            <a:off x="320674" y="1189038"/>
            <a:ext cx="8556626" cy="1279525"/>
          </a:xfrm>
          <a:prstGeom prst="rect">
            <a:avLst/>
          </a:prstGeom>
        </p:spPr>
        <p:txBody>
          <a:bodyPr>
            <a:noAutofit/>
          </a:bodyPr>
          <a:lstStyle/>
          <a:p>
            <a:pPr marL="182563" indent="-182563">
              <a:buFont typeface="Arial" pitchFamily="34" charset="0"/>
              <a:buChar char="•"/>
            </a:pPr>
            <a:r>
              <a:rPr lang="en-US" dirty="0" smtClean="0"/>
              <a:t>The Cloud IaaS market is broadening. With widespread adoption of enabling platforms, such as VMware vCloud Director (vCD) and the open source </a:t>
            </a:r>
            <a:r>
              <a:rPr lang="en-US" dirty="0" err="1" smtClean="0"/>
              <a:t>OpenStack</a:t>
            </a:r>
            <a:r>
              <a:rPr lang="en-US" dirty="0" smtClean="0"/>
              <a:t>, hundreds of local and regional service providers now have clouds. </a:t>
            </a:r>
          </a:p>
          <a:p>
            <a:pPr marL="182563" indent="-182563">
              <a:spcBef>
                <a:spcPts val="600"/>
              </a:spcBef>
              <a:buFont typeface="Arial" pitchFamily="34" charset="0"/>
              <a:buChar char="•"/>
            </a:pPr>
            <a:r>
              <a:rPr lang="en-US" dirty="0" smtClean="0"/>
              <a:t>For this Vendor Landscape, Info-Tech focused on those vendors that offer broad capabilities across multiple platforms and  that have a strong market presence and/or growing reputational presence among small to mid-sized enterprises.</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p:cNvGraphicFramePr>
          <p:nvPr/>
        </p:nvGraphicFramePr>
        <p:xfrm>
          <a:off x="0" y="0"/>
          <a:ext cx="158750" cy="158750"/>
        </p:xfrm>
        <a:graphic>
          <a:graphicData uri="http://schemas.openxmlformats.org/presentationml/2006/ole">
            <p:oleObj spid="_x0000_s109629" name="think-cell Slide" r:id="rId25" imgW="360" imgH="360" progId="">
              <p:embed/>
            </p:oleObj>
          </a:graphicData>
        </a:graphic>
      </p:graphicFrame>
      <p:grpSp>
        <p:nvGrpSpPr>
          <p:cNvPr id="57" name="Group 33"/>
          <p:cNvGrpSpPr/>
          <p:nvPr>
            <p:custDataLst>
              <p:tags r:id="rId2"/>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chemeClr val="tx1">
                    <a:lumMod val="50000"/>
                  </a:scheme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Criteria Weighting:</a:t>
              </a:r>
              <a:endParaRPr lang="en-CA" sz="1400" b="1" dirty="0">
                <a:solidFill>
                  <a:schemeClr val="bg1"/>
                </a:solidFill>
              </a:endParaRPr>
            </a:p>
          </p:txBody>
        </p:sp>
      </p:grpSp>
      <p:sp>
        <p:nvSpPr>
          <p:cNvPr id="47" name="Rounded Rectangle 46"/>
          <p:cNvSpPr/>
          <p:nvPr>
            <p:custDataLst>
              <p:tags r:id="rId3"/>
            </p:custDataLst>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Cloud IaaS criteria &amp; weighting factors</a:t>
            </a:r>
            <a:endParaRPr lang="en-US" dirty="0"/>
          </a:p>
        </p:txBody>
      </p:sp>
      <p:graphicFrame>
        <p:nvGraphicFramePr>
          <p:cNvPr id="43" name="Chart 42"/>
          <p:cNvGraphicFramePr/>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6"/>
          </a:graphicData>
        </a:graphic>
      </p:graphicFrame>
      <p:graphicFrame>
        <p:nvGraphicFramePr>
          <p:cNvPr id="50" name="Chart 49"/>
          <p:cNvGraphicFramePr/>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7"/>
          </a:graphicData>
        </a:graphic>
      </p:graphicFrame>
      <p:sp>
        <p:nvSpPr>
          <p:cNvPr id="35" name="Flowchart: Stored Data 20"/>
          <p:cNvSpPr>
            <a:spLocks noChangeArrowheads="1"/>
          </p:cNvSpPr>
          <p:nvPr>
            <p:custDataLst>
              <p:tags r:id="rId5"/>
            </p:custDataLst>
          </p:nvPr>
        </p:nvSpPr>
        <p:spPr bwMode="auto">
          <a:xfrm flipH="1">
            <a:off x="1828800" y="498348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320040" y="498348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28800" y="5486400"/>
            <a:ext cx="3474720" cy="45720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320040" y="548640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28800" y="4480560"/>
            <a:ext cx="3474720" cy="45720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10"/>
            </p:custDataLst>
          </p:nvPr>
        </p:nvSpPr>
        <p:spPr bwMode="auto">
          <a:xfrm flipH="1">
            <a:off x="320040" y="4480560"/>
            <a:ext cx="1463040" cy="45720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28800" y="5989320"/>
            <a:ext cx="3474720" cy="45720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320040" y="5989320"/>
            <a:ext cx="1463040" cy="45720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sp>
        <p:nvSpPr>
          <p:cNvPr id="22" name="Flowchart: Stored Data 21"/>
          <p:cNvSpPr>
            <a:spLocks noChangeArrowheads="1"/>
          </p:cNvSpPr>
          <p:nvPr>
            <p:custDataLst>
              <p:tags r:id="rId13"/>
            </p:custDataLst>
          </p:nvPr>
        </p:nvSpPr>
        <p:spPr bwMode="auto">
          <a:xfrm flipH="1">
            <a:off x="1828800" y="3017520"/>
            <a:ext cx="3474720" cy="457200"/>
          </a:xfrm>
          <a:prstGeom prst="rect">
            <a:avLst/>
          </a:prstGeom>
          <a:solidFill>
            <a:schemeClr val="accent1">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three year TCO of the solution is economical.</a:t>
            </a:r>
            <a:endParaRPr lang="en-US" sz="1200" dirty="0">
              <a:solidFill>
                <a:schemeClr val="bg1">
                  <a:lumMod val="10000"/>
                </a:schemeClr>
              </a:solidFill>
              <a:latin typeface="Arial" pitchFamily="34" charset="0"/>
              <a:cs typeface="Arial" pitchFamily="34" charset="0"/>
            </a:endParaRPr>
          </a:p>
        </p:txBody>
      </p:sp>
      <p:sp>
        <p:nvSpPr>
          <p:cNvPr id="23" name="Rectangle 22"/>
          <p:cNvSpPr>
            <a:spLocks noChangeArrowheads="1"/>
          </p:cNvSpPr>
          <p:nvPr>
            <p:custDataLst>
              <p:tags r:id="rId14"/>
            </p:custDataLst>
          </p:nvPr>
        </p:nvSpPr>
        <p:spPr bwMode="auto">
          <a:xfrm flipH="1">
            <a:off x="320040" y="301752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sp>
        <p:nvSpPr>
          <p:cNvPr id="45" name="Flowchart: Stored Data 21"/>
          <p:cNvSpPr>
            <a:spLocks noChangeArrowheads="1"/>
          </p:cNvSpPr>
          <p:nvPr>
            <p:custDataLst>
              <p:tags r:id="rId15"/>
            </p:custDataLst>
          </p:nvPr>
        </p:nvSpPr>
        <p:spPr bwMode="auto">
          <a:xfrm flipH="1">
            <a:off x="1828800" y="352044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16"/>
            </p:custDataLst>
          </p:nvPr>
        </p:nvSpPr>
        <p:spPr bwMode="auto">
          <a:xfrm flipH="1">
            <a:off x="320040" y="352044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sp>
        <p:nvSpPr>
          <p:cNvPr id="26" name="Flowchart: Stored Data 20"/>
          <p:cNvSpPr>
            <a:spLocks noChangeArrowheads="1"/>
          </p:cNvSpPr>
          <p:nvPr>
            <p:custDataLst>
              <p:tags r:id="rId17"/>
            </p:custDataLst>
          </p:nvPr>
        </p:nvSpPr>
        <p:spPr bwMode="auto">
          <a:xfrm flipH="1">
            <a:off x="1828800" y="2514600"/>
            <a:ext cx="3474720" cy="457200"/>
          </a:xfrm>
          <a:prstGeom prst="rect">
            <a:avLst/>
          </a:prstGeom>
          <a:solidFill>
            <a:schemeClr val="accent1">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p>
        </p:txBody>
      </p:sp>
      <p:sp>
        <p:nvSpPr>
          <p:cNvPr id="78" name="Rectangle 77"/>
          <p:cNvSpPr>
            <a:spLocks noChangeArrowheads="1"/>
          </p:cNvSpPr>
          <p:nvPr>
            <p:custDataLst>
              <p:tags r:id="rId18"/>
            </p:custDataLst>
          </p:nvPr>
        </p:nvSpPr>
        <p:spPr bwMode="auto">
          <a:xfrm flipH="1">
            <a:off x="320040" y="2514600"/>
            <a:ext cx="1463040" cy="457200"/>
          </a:xfrm>
          <a:prstGeom prst="rect">
            <a:avLst/>
          </a:prstGeom>
          <a:solidFill>
            <a:schemeClr val="accent1">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endParaRPr lang="en-US" sz="1400" dirty="0">
              <a:solidFill>
                <a:schemeClr val="bg1">
                  <a:lumMod val="10000"/>
                </a:schemeClr>
              </a:solidFill>
              <a:latin typeface="Arial" pitchFamily="34" charset="0"/>
              <a:cs typeface="Arial" pitchFamily="34" charset="0"/>
            </a:endParaRPr>
          </a:p>
        </p:txBody>
      </p:sp>
      <p:sp>
        <p:nvSpPr>
          <p:cNvPr id="24" name="Flowchart: Stored Data 19"/>
          <p:cNvSpPr>
            <a:spLocks noChangeArrowheads="1"/>
          </p:cNvSpPr>
          <p:nvPr>
            <p:custDataLst>
              <p:tags r:id="rId19"/>
            </p:custDataLst>
          </p:nvPr>
        </p:nvSpPr>
        <p:spPr bwMode="auto">
          <a:xfrm flipH="1">
            <a:off x="1828800" y="2011045"/>
            <a:ext cx="3474720" cy="457200"/>
          </a:xfrm>
          <a:prstGeom prst="rect">
            <a:avLst/>
          </a:prstGeom>
          <a:solidFill>
            <a:schemeClr val="accent1">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20"/>
            </p:custDataLst>
          </p:nvPr>
        </p:nvSpPr>
        <p:spPr bwMode="auto">
          <a:xfrm flipH="1">
            <a:off x="320040" y="2011680"/>
            <a:ext cx="1463040" cy="457200"/>
          </a:xfrm>
          <a:prstGeom prst="rect">
            <a:avLst/>
          </a:prstGeom>
          <a:solidFill>
            <a:schemeClr val="accent1">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aphicFrame>
        <p:nvGraphicFramePr>
          <p:cNvPr id="54" name="Chart 53"/>
          <p:cNvGraphicFramePr/>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8"/>
          </a:graphicData>
        </a:graphic>
      </p:graphicFrame>
      <p:sp>
        <p:nvSpPr>
          <p:cNvPr id="65" name="TextBox 64"/>
          <p:cNvSpPr txBox="1"/>
          <p:nvPr/>
        </p:nvSpPr>
        <p:spPr>
          <a:xfrm>
            <a:off x="5577840" y="1554480"/>
            <a:ext cx="1005840" cy="276999"/>
          </a:xfrm>
          <a:prstGeom prst="rect">
            <a:avLst/>
          </a:prstGeom>
          <a:noFill/>
        </p:spPr>
        <p:txBody>
          <a:bodyPr wrap="square" rtlCol="0">
            <a:spAutoFit/>
          </a:bodyPr>
          <a:lstStyle/>
          <a:p>
            <a:pPr algn="r"/>
            <a:r>
              <a:rPr lang="en-US" sz="1200" dirty="0" smtClean="0"/>
              <a:t>Features</a:t>
            </a:r>
            <a:endParaRPr lang="en-US" sz="1200" dirty="0"/>
          </a:p>
        </p:txBody>
      </p:sp>
      <p:sp>
        <p:nvSpPr>
          <p:cNvPr id="66" name="TextBox 65"/>
          <p:cNvSpPr txBox="1"/>
          <p:nvPr/>
        </p:nvSpPr>
        <p:spPr>
          <a:xfrm>
            <a:off x="7727415" y="1554480"/>
            <a:ext cx="1005840" cy="276999"/>
          </a:xfrm>
          <a:prstGeom prst="rect">
            <a:avLst/>
          </a:prstGeom>
          <a:noFill/>
        </p:spPr>
        <p:txBody>
          <a:bodyPr wrap="square" rtlCol="0">
            <a:spAutoFit/>
          </a:bodyPr>
          <a:lstStyle/>
          <a:p>
            <a:pPr algn="l"/>
            <a:r>
              <a:rPr lang="en-US" sz="1200" dirty="0" smtClean="0"/>
              <a:t>Usability</a:t>
            </a:r>
            <a:endParaRPr lang="en-US" sz="1200" dirty="0"/>
          </a:p>
        </p:txBody>
      </p:sp>
      <p:sp>
        <p:nvSpPr>
          <p:cNvPr id="67" name="TextBox 66"/>
          <p:cNvSpPr txBox="1"/>
          <p:nvPr/>
        </p:nvSpPr>
        <p:spPr>
          <a:xfrm>
            <a:off x="5577840" y="2786876"/>
            <a:ext cx="1005105" cy="276999"/>
          </a:xfrm>
          <a:prstGeom prst="rect">
            <a:avLst/>
          </a:prstGeom>
          <a:noFill/>
        </p:spPr>
        <p:txBody>
          <a:bodyPr wrap="square" rtlCol="0">
            <a:spAutoFit/>
          </a:bodyPr>
          <a:lstStyle/>
          <a:p>
            <a:pPr algn="r"/>
            <a:r>
              <a:rPr lang="en-US" sz="1200" dirty="0" smtClean="0"/>
              <a:t>Architecture</a:t>
            </a:r>
          </a:p>
        </p:txBody>
      </p:sp>
      <p:sp>
        <p:nvSpPr>
          <p:cNvPr id="68" name="TextBox 67"/>
          <p:cNvSpPr txBox="1"/>
          <p:nvPr/>
        </p:nvSpPr>
        <p:spPr>
          <a:xfrm>
            <a:off x="7727415" y="2786876"/>
            <a:ext cx="1005840" cy="276999"/>
          </a:xfrm>
          <a:prstGeom prst="rect">
            <a:avLst/>
          </a:prstGeom>
          <a:noFill/>
        </p:spPr>
        <p:txBody>
          <a:bodyPr wrap="square" rtlCol="0">
            <a:spAutoFit/>
          </a:bodyPr>
          <a:lstStyle/>
          <a:p>
            <a:pPr algn="l"/>
            <a:r>
              <a:rPr lang="en-US" sz="1200" dirty="0" smtClean="0"/>
              <a:t>Affordability</a:t>
            </a:r>
            <a:endParaRPr lang="en-US" sz="1200" dirty="0"/>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t>Product</a:t>
            </a:r>
            <a:endParaRPr lang="en-US" sz="1200" b="1" dirty="0"/>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t>Vendor</a:t>
            </a:r>
            <a:endParaRPr lang="en-US" sz="1200" b="1" dirty="0"/>
          </a:p>
        </p:txBody>
      </p:sp>
      <p:sp>
        <p:nvSpPr>
          <p:cNvPr id="71" name="TextBox 70"/>
          <p:cNvSpPr txBox="1"/>
          <p:nvPr/>
        </p:nvSpPr>
        <p:spPr>
          <a:xfrm>
            <a:off x="5670539" y="4801235"/>
            <a:ext cx="1005840" cy="276999"/>
          </a:xfrm>
          <a:prstGeom prst="rect">
            <a:avLst/>
          </a:prstGeom>
          <a:noFill/>
        </p:spPr>
        <p:txBody>
          <a:bodyPr wrap="square" rtlCol="0">
            <a:spAutoFit/>
          </a:bodyPr>
          <a:lstStyle/>
          <a:p>
            <a:pPr algn="r"/>
            <a:r>
              <a:rPr lang="en-US" sz="1200" dirty="0" smtClean="0"/>
              <a:t>Viability</a:t>
            </a:r>
            <a:endParaRPr lang="en-US" sz="1200" dirty="0"/>
          </a:p>
        </p:txBody>
      </p:sp>
      <p:sp>
        <p:nvSpPr>
          <p:cNvPr id="72" name="TextBox 71"/>
          <p:cNvSpPr txBox="1"/>
          <p:nvPr/>
        </p:nvSpPr>
        <p:spPr>
          <a:xfrm>
            <a:off x="7725628" y="4801235"/>
            <a:ext cx="1005840" cy="276999"/>
          </a:xfrm>
          <a:prstGeom prst="rect">
            <a:avLst/>
          </a:prstGeom>
          <a:noFill/>
        </p:spPr>
        <p:txBody>
          <a:bodyPr wrap="square" rtlCol="0">
            <a:spAutoFit/>
          </a:bodyPr>
          <a:lstStyle/>
          <a:p>
            <a:pPr algn="l"/>
            <a:r>
              <a:rPr lang="en-US" sz="1200" dirty="0" smtClean="0"/>
              <a:t>Strategy</a:t>
            </a:r>
            <a:endParaRPr lang="en-US" sz="1200" dirty="0"/>
          </a:p>
        </p:txBody>
      </p:sp>
      <p:sp>
        <p:nvSpPr>
          <p:cNvPr id="73" name="TextBox 72"/>
          <p:cNvSpPr txBox="1"/>
          <p:nvPr/>
        </p:nvSpPr>
        <p:spPr>
          <a:xfrm>
            <a:off x="5577105" y="6077764"/>
            <a:ext cx="1005840" cy="276999"/>
          </a:xfrm>
          <a:prstGeom prst="rect">
            <a:avLst/>
          </a:prstGeom>
          <a:noFill/>
        </p:spPr>
        <p:txBody>
          <a:bodyPr wrap="square" rtlCol="0">
            <a:spAutoFit/>
          </a:bodyPr>
          <a:lstStyle/>
          <a:p>
            <a:pPr algn="r"/>
            <a:r>
              <a:rPr lang="en-US" sz="1200" dirty="0" smtClean="0"/>
              <a:t>Channel</a:t>
            </a:r>
            <a:endParaRPr lang="en-US" sz="1200" dirty="0"/>
          </a:p>
        </p:txBody>
      </p:sp>
      <p:sp>
        <p:nvSpPr>
          <p:cNvPr id="74" name="TextBox 73"/>
          <p:cNvSpPr txBox="1"/>
          <p:nvPr/>
        </p:nvSpPr>
        <p:spPr>
          <a:xfrm>
            <a:off x="7725628" y="6077764"/>
            <a:ext cx="1005840" cy="276999"/>
          </a:xfrm>
          <a:prstGeom prst="rect">
            <a:avLst/>
          </a:prstGeom>
          <a:noFill/>
        </p:spPr>
        <p:txBody>
          <a:bodyPr wrap="square" rtlCol="0">
            <a:spAutoFit/>
          </a:bodyPr>
          <a:lstStyle/>
          <a:p>
            <a:pPr algn="l"/>
            <a:r>
              <a:rPr lang="en-US" sz="1200" dirty="0" smtClean="0"/>
              <a:t>Reach</a:t>
            </a:r>
          </a:p>
        </p:txBody>
      </p:sp>
      <p:sp>
        <p:nvSpPr>
          <p:cNvPr id="75" name="Flowchart: Stored Data 19"/>
          <p:cNvSpPr>
            <a:spLocks noChangeArrowheads="1"/>
          </p:cNvSpPr>
          <p:nvPr>
            <p:custDataLst>
              <p:tags r:id="rId21"/>
            </p:custDataLst>
          </p:nvPr>
        </p:nvSpPr>
        <p:spPr bwMode="auto">
          <a:xfrm flipH="1">
            <a:off x="320673" y="1599883"/>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Product Evaluation Criteria</a:t>
            </a:r>
            <a:endParaRPr lang="en-US" sz="1400" b="1" dirty="0">
              <a:solidFill>
                <a:schemeClr val="bg1"/>
              </a:solidFill>
              <a:latin typeface="Arial" pitchFamily="34" charset="0"/>
              <a:cs typeface="Arial" pitchFamily="34" charset="0"/>
            </a:endParaRPr>
          </a:p>
        </p:txBody>
      </p:sp>
      <p:sp>
        <p:nvSpPr>
          <p:cNvPr id="77" name="Flowchart: Stored Data 19"/>
          <p:cNvSpPr>
            <a:spLocks noChangeArrowheads="1"/>
          </p:cNvSpPr>
          <p:nvPr>
            <p:custDataLst>
              <p:tags r:id="rId22"/>
            </p:custDataLst>
          </p:nvPr>
        </p:nvSpPr>
        <p:spPr bwMode="auto">
          <a:xfrm flipH="1">
            <a:off x="320039" y="4068445"/>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chemeClr val="bg1"/>
                </a:solidFill>
                <a:latin typeface="Arial" pitchFamily="34" charset="0"/>
                <a:cs typeface="Arial" pitchFamily="34" charset="0"/>
              </a:rPr>
              <a:t>Vendor Evaluation Criteria</a:t>
            </a:r>
            <a:endParaRPr lang="en-US" sz="1400" b="1" dirty="0">
              <a:solidFill>
                <a:schemeClr val="bg1"/>
              </a:solidFill>
              <a:latin typeface="Arial" pitchFamily="34" charset="0"/>
              <a:cs typeface="Arial" pitchFamily="34" charset="0"/>
            </a:endParaRPr>
          </a:p>
        </p:txBody>
      </p:sp>
      <p:pic>
        <p:nvPicPr>
          <p:cNvPr id="40" name="Picture 39" descr="sample_linkbar-itrgNEW.gif">
            <a:hlinkClick r:id="rId29"/>
          </p:cNvPr>
          <p:cNvPicPr>
            <a:picLocks noChangeAspect="1"/>
          </p:cNvPicPr>
          <p:nvPr/>
        </p:nvPicPr>
        <p:blipFill>
          <a:blip r:embed="rId3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40922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basic features are all you need from your cloud computing 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18" cstate="print"/>
            <a:stretch>
              <a:fillRect/>
            </a:stretch>
          </p:blipFill>
          <p:spPr>
            <a:xfrm>
              <a:off x="328614" y="3609020"/>
              <a:ext cx="1000207" cy="838201"/>
            </a:xfrm>
            <a:prstGeom prst="rect">
              <a:avLst/>
            </a:prstGeom>
          </p:spPr>
        </p:pic>
      </p:grpSp>
      <p:sp>
        <p:nvSpPr>
          <p:cNvPr id="95" name="Rectangle 94"/>
          <p:cNvSpPr/>
          <p:nvPr/>
        </p:nvSpPr>
        <p:spPr>
          <a:xfrm>
            <a:off x="5486400" y="1537514"/>
            <a:ext cx="3336925"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products’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The Table Stakes</a:t>
            </a:r>
            <a:endParaRPr lang="en-CA" b="1" i="1" dirty="0">
              <a:solidFill>
                <a:schemeClr val="tx1"/>
              </a:solidFill>
            </a:endParaRPr>
          </a:p>
        </p:txBody>
      </p:sp>
      <p:sp>
        <p:nvSpPr>
          <p:cNvPr id="107" name="Rounded Rectangle 106"/>
          <p:cNvSpPr/>
          <p:nvPr/>
        </p:nvSpPr>
        <p:spPr>
          <a:xfrm>
            <a:off x="5486400" y="1188720"/>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What Does This Mean?</a:t>
            </a:r>
            <a:endParaRPr lang="en-CA" b="1" i="1" dirty="0">
              <a:solidFill>
                <a:schemeClr val="tx1"/>
              </a:solidFill>
            </a:endParaRPr>
          </a:p>
        </p:txBody>
      </p:sp>
      <p:sp>
        <p:nvSpPr>
          <p:cNvPr id="10" name="Flowchart: Stored Data 21"/>
          <p:cNvSpPr>
            <a:spLocks noChangeArrowheads="1"/>
          </p:cNvSpPr>
          <p:nvPr>
            <p:custDataLst>
              <p:tags r:id="rId1"/>
            </p:custDataLst>
          </p:nvPr>
        </p:nvSpPr>
        <p:spPr bwMode="auto">
          <a:xfrm flipH="1">
            <a:off x="1828167" y="3108960"/>
            <a:ext cx="3474720" cy="502920"/>
          </a:xfrm>
          <a:prstGeom prst="rect">
            <a:avLst/>
          </a:prstGeom>
          <a:solidFill>
            <a:schemeClr val="bg2">
              <a:lumMod val="85000"/>
            </a:schemeClr>
          </a:solidFill>
          <a:ln w="6350">
            <a:noFill/>
            <a:miter lim="800000"/>
            <a:headEnd/>
            <a:tailEnd/>
          </a:ln>
          <a:effectLst/>
        </p:spPr>
        <p:txBody>
          <a:bodyPr anchor="ctr"/>
          <a:lstStyle/>
          <a:p>
            <a:pPr algn="l">
              <a:defRPr/>
            </a:pPr>
            <a:r>
              <a:rPr lang="en-CA" sz="1200" dirty="0" smtClean="0"/>
              <a:t>Customers can access cloud services through a self-service web portal.</a:t>
            </a:r>
            <a:endParaRPr lang="en-US" sz="1200" dirty="0">
              <a:solidFill>
                <a:schemeClr val="bg1">
                  <a:lumMod val="10000"/>
                </a:schemeClr>
              </a:solidFill>
              <a:latin typeface="Arial" pitchFamily="34" charset="0"/>
              <a:cs typeface="Arial" pitchFamily="34" charset="0"/>
            </a:endParaRPr>
          </a:p>
        </p:txBody>
      </p:sp>
      <p:sp>
        <p:nvSpPr>
          <p:cNvPr id="11" name="Rectangle 10"/>
          <p:cNvSpPr>
            <a:spLocks noChangeArrowheads="1"/>
          </p:cNvSpPr>
          <p:nvPr>
            <p:custDataLst>
              <p:tags r:id="rId2"/>
            </p:custDataLst>
          </p:nvPr>
        </p:nvSpPr>
        <p:spPr bwMode="auto">
          <a:xfrm flipH="1">
            <a:off x="319407" y="310896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latin typeface="Arial" pitchFamily="34" charset="0"/>
                <a:cs typeface="Arial" pitchFamily="34" charset="0"/>
              </a:rPr>
              <a:t>Self-Service Portal</a:t>
            </a:r>
          </a:p>
        </p:txBody>
      </p:sp>
      <p:sp>
        <p:nvSpPr>
          <p:cNvPr id="12" name="Flowchart: Stored Data 21"/>
          <p:cNvSpPr>
            <a:spLocks noChangeArrowheads="1"/>
          </p:cNvSpPr>
          <p:nvPr>
            <p:custDataLst>
              <p:tags r:id="rId3"/>
            </p:custDataLst>
          </p:nvPr>
        </p:nvSpPr>
        <p:spPr bwMode="auto">
          <a:xfrm flipH="1">
            <a:off x="1828167" y="3657600"/>
            <a:ext cx="3474720" cy="502920"/>
          </a:xfrm>
          <a:prstGeom prst="rect">
            <a:avLst/>
          </a:prstGeom>
          <a:solidFill>
            <a:schemeClr val="bg2">
              <a:lumMod val="95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vendor’s data center should have a minimum of SAS 70 Type II certification.</a:t>
            </a:r>
            <a:endParaRPr lang="en-US" sz="1200" dirty="0">
              <a:solidFill>
                <a:schemeClr val="bg1">
                  <a:lumMod val="10000"/>
                </a:schemeClr>
              </a:solidFill>
              <a:latin typeface="Arial" pitchFamily="34" charset="0"/>
              <a:cs typeface="Arial" pitchFamily="34" charset="0"/>
            </a:endParaRPr>
          </a:p>
        </p:txBody>
      </p:sp>
      <p:sp>
        <p:nvSpPr>
          <p:cNvPr id="13" name="Rectangle 12"/>
          <p:cNvSpPr>
            <a:spLocks noChangeArrowheads="1"/>
          </p:cNvSpPr>
          <p:nvPr>
            <p:custDataLst>
              <p:tags r:id="rId4"/>
            </p:custDataLst>
          </p:nvPr>
        </p:nvSpPr>
        <p:spPr bwMode="auto">
          <a:xfrm flipH="1">
            <a:off x="319407" y="365760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CA" sz="1200" b="1" dirty="0" smtClean="0">
                <a:latin typeface="Arial" pitchFamily="34" charset="0"/>
                <a:cs typeface="Arial" pitchFamily="34" charset="0"/>
              </a:rPr>
              <a:t>Data Center Safety and Protection</a:t>
            </a:r>
          </a:p>
        </p:txBody>
      </p:sp>
      <p:sp>
        <p:nvSpPr>
          <p:cNvPr id="14" name="Flowchart: Stored Data 20"/>
          <p:cNvSpPr>
            <a:spLocks noChangeArrowheads="1"/>
          </p:cNvSpPr>
          <p:nvPr>
            <p:custDataLst>
              <p:tags r:id="rId5"/>
            </p:custDataLst>
          </p:nvPr>
        </p:nvSpPr>
        <p:spPr bwMode="auto">
          <a:xfrm flipH="1">
            <a:off x="1828167" y="2560320"/>
            <a:ext cx="3474720" cy="502920"/>
          </a:xfrm>
          <a:prstGeom prst="rect">
            <a:avLst/>
          </a:prstGeom>
          <a:solidFill>
            <a:schemeClr val="bg2">
              <a:lumMod val="95000"/>
            </a:schemeClr>
          </a:solidFill>
          <a:ln w="6350">
            <a:noFill/>
            <a:miter lim="800000"/>
            <a:headEnd/>
            <a:tailEnd/>
          </a:ln>
          <a:effectLst/>
        </p:spPr>
        <p:txBody>
          <a:bodyPr anchor="ctr"/>
          <a:lstStyle/>
          <a:p>
            <a:pPr algn="l">
              <a:defRPr/>
            </a:pPr>
            <a:r>
              <a:rPr lang="en-CA" sz="1200" dirty="0" smtClean="0"/>
              <a:t>Vendor offers at the very least a metered pay-as-you-use model for establishing servers and storage in their public cloud.</a:t>
            </a:r>
            <a:endParaRPr lang="en-US" sz="1200" dirty="0">
              <a:solidFill>
                <a:schemeClr val="bg1">
                  <a:lumMod val="10000"/>
                </a:schemeClr>
              </a:solidFill>
              <a:latin typeface="Arial" pitchFamily="34" charset="0"/>
              <a:cs typeface="Arial" pitchFamily="34" charset="0"/>
            </a:endParaRPr>
          </a:p>
        </p:txBody>
      </p:sp>
      <p:sp>
        <p:nvSpPr>
          <p:cNvPr id="15" name="Rectangle 14"/>
          <p:cNvSpPr>
            <a:spLocks noChangeArrowheads="1"/>
          </p:cNvSpPr>
          <p:nvPr>
            <p:custDataLst>
              <p:tags r:id="rId6"/>
            </p:custDataLst>
          </p:nvPr>
        </p:nvSpPr>
        <p:spPr bwMode="auto">
          <a:xfrm flipH="1">
            <a:off x="319407" y="256032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latin typeface="Arial" pitchFamily="34" charset="0"/>
                <a:cs typeface="Arial" pitchFamily="34" charset="0"/>
              </a:rPr>
              <a:t>Consumption-Based Pricing Model</a:t>
            </a:r>
          </a:p>
        </p:txBody>
      </p:sp>
      <p:sp>
        <p:nvSpPr>
          <p:cNvPr id="16" name="Flowchart: Stored Data 19"/>
          <p:cNvSpPr>
            <a:spLocks noChangeArrowheads="1"/>
          </p:cNvSpPr>
          <p:nvPr>
            <p:custDataLst>
              <p:tags r:id="rId7"/>
            </p:custDataLst>
          </p:nvPr>
        </p:nvSpPr>
        <p:spPr bwMode="auto">
          <a:xfrm flipH="1">
            <a:off x="1828167" y="2011362"/>
            <a:ext cx="3474720" cy="502920"/>
          </a:xfrm>
          <a:prstGeom prst="rect">
            <a:avLst/>
          </a:prstGeom>
          <a:solidFill>
            <a:schemeClr val="bg2">
              <a:lumMod val="85000"/>
            </a:schemeClr>
          </a:solidFill>
          <a:ln w="6350">
            <a:noFill/>
            <a:miter lim="800000"/>
            <a:headEnd/>
            <a:tailEnd/>
          </a:ln>
        </p:spPr>
        <p:txBody>
          <a:bodyPr anchor="ctr"/>
          <a:lstStyle/>
          <a:p>
            <a:pPr algn="l"/>
            <a:r>
              <a:rPr lang="en-CA" sz="1200" dirty="0" smtClean="0"/>
              <a:t>The vendor’s cloud offerings are based in multiple data centers in multiple geographic locations.</a:t>
            </a:r>
            <a:endParaRPr lang="en-US" sz="1200" dirty="0" smtClean="0">
              <a:solidFill>
                <a:schemeClr val="bg1">
                  <a:lumMod val="10000"/>
                </a:schemeClr>
              </a:solidFill>
              <a:latin typeface="Arial" pitchFamily="34" charset="0"/>
              <a:cs typeface="Arial" pitchFamily="34" charset="0"/>
            </a:endParaRPr>
          </a:p>
        </p:txBody>
      </p:sp>
      <p:sp>
        <p:nvSpPr>
          <p:cNvPr id="17" name="Rectangle 16"/>
          <p:cNvSpPr>
            <a:spLocks noChangeArrowheads="1"/>
          </p:cNvSpPr>
          <p:nvPr>
            <p:custDataLst>
              <p:tags r:id="rId8"/>
            </p:custDataLst>
          </p:nvPr>
        </p:nvSpPr>
        <p:spPr bwMode="auto">
          <a:xfrm flipH="1">
            <a:off x="319407" y="2011997"/>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latin typeface="Arial" pitchFamily="34" charset="0"/>
                <a:cs typeface="Arial" pitchFamily="34" charset="0"/>
              </a:rPr>
              <a:t> More Than One Data Center Location</a:t>
            </a:r>
          </a:p>
        </p:txBody>
      </p:sp>
      <p:sp>
        <p:nvSpPr>
          <p:cNvPr id="18" name="Flowchart: Stored Data 21"/>
          <p:cNvSpPr>
            <a:spLocks noChangeArrowheads="1"/>
          </p:cNvSpPr>
          <p:nvPr>
            <p:custDataLst>
              <p:tags r:id="rId9"/>
            </p:custDataLst>
          </p:nvPr>
        </p:nvSpPr>
        <p:spPr bwMode="auto">
          <a:xfrm flipH="1">
            <a:off x="1828800" y="4206240"/>
            <a:ext cx="3474720" cy="502920"/>
          </a:xfrm>
          <a:prstGeom prst="rect">
            <a:avLst/>
          </a:prstGeom>
          <a:solidFill>
            <a:schemeClr val="bg2">
              <a:lumMod val="85000"/>
            </a:schemeClr>
          </a:solidFill>
          <a:ln w="6350">
            <a:noFill/>
            <a:miter lim="800000"/>
            <a:headEnd/>
            <a:tailEnd/>
          </a:ln>
          <a:effectLst/>
        </p:spPr>
        <p:txBody>
          <a:bodyPr anchor="ctr"/>
          <a:lstStyle/>
          <a:p>
            <a:pPr algn="l"/>
            <a:r>
              <a:rPr lang="en-CA" sz="1200" dirty="0" smtClean="0"/>
              <a:t>Acquired cloud-based resources (storage, processing) can easily and rapidly be scaled up or down as with demand.</a:t>
            </a:r>
            <a:endParaRPr lang="en-US" sz="1200" dirty="0" smtClean="0">
              <a:solidFill>
                <a:schemeClr val="bg1">
                  <a:lumMod val="10000"/>
                </a:schemeClr>
              </a:solidFill>
              <a:latin typeface="Arial" pitchFamily="34" charset="0"/>
              <a:cs typeface="Arial" pitchFamily="34" charset="0"/>
            </a:endParaRPr>
          </a:p>
        </p:txBody>
      </p:sp>
      <p:sp>
        <p:nvSpPr>
          <p:cNvPr id="19" name="Rectangle 18"/>
          <p:cNvSpPr>
            <a:spLocks noChangeArrowheads="1"/>
          </p:cNvSpPr>
          <p:nvPr>
            <p:custDataLst>
              <p:tags r:id="rId10"/>
            </p:custDataLst>
          </p:nvPr>
        </p:nvSpPr>
        <p:spPr bwMode="auto">
          <a:xfrm flipH="1">
            <a:off x="320040" y="420624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latin typeface="Arial" pitchFamily="34" charset="0"/>
                <a:cs typeface="Arial" pitchFamily="34" charset="0"/>
              </a:rPr>
              <a:t>Resource Elasticity</a:t>
            </a:r>
          </a:p>
        </p:txBody>
      </p:sp>
      <p:sp>
        <p:nvSpPr>
          <p:cNvPr id="20" name="Flowchart: Stored Data 21"/>
          <p:cNvSpPr>
            <a:spLocks noChangeArrowheads="1"/>
          </p:cNvSpPr>
          <p:nvPr>
            <p:custDataLst>
              <p:tags r:id="rId11"/>
            </p:custDataLst>
          </p:nvPr>
        </p:nvSpPr>
        <p:spPr bwMode="auto">
          <a:xfrm flipH="1">
            <a:off x="1828800" y="4754880"/>
            <a:ext cx="3474720" cy="502920"/>
          </a:xfrm>
          <a:prstGeom prst="rect">
            <a:avLst/>
          </a:prstGeom>
          <a:solidFill>
            <a:schemeClr val="bg2">
              <a:lumMod val="95000"/>
            </a:schemeClr>
          </a:solidFill>
          <a:ln w="6350">
            <a:noFill/>
            <a:miter lim="800000"/>
            <a:headEnd/>
            <a:tailEnd/>
          </a:ln>
          <a:effectLst/>
        </p:spPr>
        <p:txBody>
          <a:bodyPr anchor="ctr"/>
          <a:lstStyle/>
          <a:p>
            <a:pPr algn="l"/>
            <a:r>
              <a:rPr lang="en-CA" sz="1200" dirty="0" smtClean="0"/>
              <a:t>Guaranteed level of service availability and compensation for failure to meet levels in a written service level agreement.</a:t>
            </a:r>
            <a:endParaRPr lang="en-US" sz="1200" dirty="0" smtClean="0">
              <a:solidFill>
                <a:schemeClr val="bg1">
                  <a:lumMod val="10000"/>
                </a:schemeClr>
              </a:solidFill>
              <a:latin typeface="Arial" pitchFamily="34" charset="0"/>
              <a:cs typeface="Arial" pitchFamily="34" charset="0"/>
            </a:endParaRPr>
          </a:p>
        </p:txBody>
      </p:sp>
      <p:sp>
        <p:nvSpPr>
          <p:cNvPr id="21" name="Rectangle 20"/>
          <p:cNvSpPr>
            <a:spLocks noChangeArrowheads="1"/>
          </p:cNvSpPr>
          <p:nvPr>
            <p:custDataLst>
              <p:tags r:id="rId12"/>
            </p:custDataLst>
          </p:nvPr>
        </p:nvSpPr>
        <p:spPr bwMode="auto">
          <a:xfrm flipH="1">
            <a:off x="320040" y="4754880"/>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latin typeface="Arial" pitchFamily="34" charset="0"/>
                <a:cs typeface="Arial" pitchFamily="34" charset="0"/>
              </a:rPr>
              <a:t>Availability Service Level Agreement</a:t>
            </a:r>
          </a:p>
        </p:txBody>
      </p:sp>
      <p:sp>
        <p:nvSpPr>
          <p:cNvPr id="24" name="Flowchart: Stored Data 19"/>
          <p:cNvSpPr>
            <a:spLocks noChangeArrowheads="1"/>
          </p:cNvSpPr>
          <p:nvPr>
            <p:custDataLst>
              <p:tags r:id="rId13"/>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it is:</a:t>
            </a:r>
          </a:p>
        </p:txBody>
      </p:sp>
      <p:sp>
        <p:nvSpPr>
          <p:cNvPr id="25" name="Rectangle 24"/>
          <p:cNvSpPr>
            <a:spLocks noChangeArrowheads="1"/>
          </p:cNvSpPr>
          <p:nvPr>
            <p:custDataLst>
              <p:tags r:id="rId14"/>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sp>
        <p:nvSpPr>
          <p:cNvPr id="26" name="Rounded Rectangle 25"/>
          <p:cNvSpPr/>
          <p:nvPr>
            <p:custDataLst>
              <p:tags r:id="rId15"/>
            </p:custDataLst>
          </p:nvPr>
        </p:nvSpPr>
        <p:spPr>
          <a:xfrm rot="10800000">
            <a:off x="5486400" y="4892039"/>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pic>
        <p:nvPicPr>
          <p:cNvPr id="27" name="Picture 26" descr="sample_linkbar-itrgNEW.gif">
            <a:hlinkClick r:id="rId19"/>
          </p:cNvPr>
          <p:cNvPicPr>
            <a:picLocks noChangeAspect="1"/>
          </p:cNvPicPr>
          <p:nvPr/>
        </p:nvPicPr>
        <p:blipFill>
          <a:blip r:embed="rId2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2" name="Rounded Rectangle 41"/>
          <p:cNvSpPr/>
          <p:nvPr/>
        </p:nvSpPr>
        <p:spPr>
          <a:xfrm>
            <a:off x="3836622" y="1182688"/>
            <a:ext cx="4986703"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Advanced Features</a:t>
            </a:r>
            <a:endParaRPr lang="en-CA" b="1" i="1" dirty="0">
              <a:solidFill>
                <a:schemeClr val="tx1"/>
              </a:solidFill>
            </a:endParaRPr>
          </a:p>
        </p:txBody>
      </p:sp>
      <p:sp>
        <p:nvSpPr>
          <p:cNvPr id="43" name="Rectangle 42"/>
          <p:cNvSpPr/>
          <p:nvPr/>
        </p:nvSpPr>
        <p:spPr>
          <a:xfrm>
            <a:off x="323410" y="1541085"/>
            <a:ext cx="3334190" cy="1384995"/>
          </a:xfrm>
          <a:prstGeom prst="rect">
            <a:avLst/>
          </a:prstGeom>
        </p:spPr>
        <p:txBody>
          <a:bodyPr wrap="square">
            <a:spAutoFit/>
          </a:bodyPr>
          <a:lstStyle/>
          <a:p>
            <a:pPr algn="l"/>
            <a:r>
              <a:rPr lang="en-US" sz="1200" dirty="0" smtClean="0"/>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323411" y="1182687"/>
            <a:ext cx="3334190"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chemeClr val="tx1"/>
                </a:solidFill>
              </a:rPr>
              <a:t>Scoring Methodology</a:t>
            </a:r>
            <a:endParaRPr lang="en-CA" b="1" i="1" dirty="0">
              <a:solidFill>
                <a:schemeClr val="tx1"/>
              </a:solidFill>
            </a:endParaRPr>
          </a:p>
        </p:txBody>
      </p:sp>
      <p:sp>
        <p:nvSpPr>
          <p:cNvPr id="7" name="Flowchart: Stored Data 21"/>
          <p:cNvSpPr>
            <a:spLocks noChangeArrowheads="1"/>
          </p:cNvSpPr>
          <p:nvPr>
            <p:custDataLst>
              <p:tags r:id="rId1"/>
            </p:custDataLst>
          </p:nvPr>
        </p:nvSpPr>
        <p:spPr bwMode="auto">
          <a:xfrm flipH="1">
            <a:off x="5348607" y="283464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smtClean="0"/>
              <a:t>Offers a hybrid model for the sale and support of IaaS across federated private and public cloud.</a:t>
            </a:r>
            <a:endParaRPr lang="en-US" sz="1200" dirty="0" smtClean="0">
              <a:solidFill>
                <a:srgbClr val="FF0000"/>
              </a:solidFill>
              <a:latin typeface="Arial" pitchFamily="34" charset="0"/>
              <a:cs typeface="Arial" pitchFamily="34" charset="0"/>
            </a:endParaRPr>
          </a:p>
        </p:txBody>
      </p:sp>
      <p:sp>
        <p:nvSpPr>
          <p:cNvPr id="8" name="Rectangle 7"/>
          <p:cNvSpPr>
            <a:spLocks noChangeArrowheads="1"/>
          </p:cNvSpPr>
          <p:nvPr>
            <p:custDataLst>
              <p:tags r:id="rId2"/>
            </p:custDataLst>
          </p:nvPr>
        </p:nvSpPr>
        <p:spPr bwMode="auto">
          <a:xfrm flipH="1">
            <a:off x="3839847" y="283464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t>Hybrid Cloud Offering</a:t>
            </a:r>
            <a:endParaRPr lang="en-US" sz="1200" b="1" dirty="0">
              <a:solidFill>
                <a:srgbClr val="FF0000"/>
              </a:solidFill>
              <a:latin typeface="Arial" pitchFamily="34" charset="0"/>
              <a:cs typeface="Arial" pitchFamily="34" charset="0"/>
            </a:endParaRPr>
          </a:p>
        </p:txBody>
      </p:sp>
      <p:sp>
        <p:nvSpPr>
          <p:cNvPr id="9" name="Flowchart: Stored Data 21"/>
          <p:cNvSpPr>
            <a:spLocks noChangeArrowheads="1"/>
          </p:cNvSpPr>
          <p:nvPr>
            <p:custDataLst>
              <p:tags r:id="rId3"/>
            </p:custDataLst>
          </p:nvPr>
        </p:nvSpPr>
        <p:spPr bwMode="auto">
          <a:xfrm flipH="1">
            <a:off x="5348607" y="324612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t>Sell and support a mix of collocation, managed services, and cloud-based offerings.</a:t>
            </a:r>
            <a:endParaRPr lang="en-US" sz="1200" dirty="0" smtClean="0">
              <a:solidFill>
                <a:srgbClr val="FF0000"/>
              </a:solidFill>
              <a:latin typeface="Arial" pitchFamily="34" charset="0"/>
              <a:cs typeface="Arial" pitchFamily="34" charset="0"/>
            </a:endParaRPr>
          </a:p>
        </p:txBody>
      </p:sp>
      <p:sp>
        <p:nvSpPr>
          <p:cNvPr id="10" name="Rectangle 9"/>
          <p:cNvSpPr>
            <a:spLocks noChangeArrowheads="1"/>
          </p:cNvSpPr>
          <p:nvPr>
            <p:custDataLst>
              <p:tags r:id="rId4"/>
            </p:custDataLst>
          </p:nvPr>
        </p:nvSpPr>
        <p:spPr bwMode="auto">
          <a:xfrm flipH="1">
            <a:off x="3839847" y="324612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t>Breadth of Hybrid Offerings</a:t>
            </a:r>
            <a:endParaRPr lang="en-US" sz="1200" b="1" dirty="0">
              <a:solidFill>
                <a:srgbClr val="FF0000"/>
              </a:solidFill>
              <a:latin typeface="Arial" pitchFamily="34" charset="0"/>
              <a:cs typeface="Arial" pitchFamily="34" charset="0"/>
            </a:endParaRPr>
          </a:p>
        </p:txBody>
      </p:sp>
      <p:sp>
        <p:nvSpPr>
          <p:cNvPr id="11" name="Flowchart: Stored Data 20"/>
          <p:cNvSpPr>
            <a:spLocks noChangeArrowheads="1"/>
          </p:cNvSpPr>
          <p:nvPr>
            <p:custDataLst>
              <p:tags r:id="rId5"/>
            </p:custDataLst>
          </p:nvPr>
        </p:nvSpPr>
        <p:spPr bwMode="auto">
          <a:xfrm flipH="1">
            <a:off x="5348607" y="242316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t>Training and other support services to help IT with the transition to external services.</a:t>
            </a:r>
            <a:endParaRPr lang="en-US" sz="1200" dirty="0" smtClean="0">
              <a:solidFill>
                <a:srgbClr val="FF0000"/>
              </a:solidFill>
              <a:latin typeface="Arial" pitchFamily="34" charset="0"/>
              <a:cs typeface="Arial" pitchFamily="34" charset="0"/>
            </a:endParaRPr>
          </a:p>
        </p:txBody>
      </p:sp>
      <p:sp>
        <p:nvSpPr>
          <p:cNvPr id="12" name="Rectangle 11"/>
          <p:cNvSpPr>
            <a:spLocks noChangeArrowheads="1"/>
          </p:cNvSpPr>
          <p:nvPr>
            <p:custDataLst>
              <p:tags r:id="rId6"/>
            </p:custDataLst>
          </p:nvPr>
        </p:nvSpPr>
        <p:spPr bwMode="auto">
          <a:xfrm flipH="1">
            <a:off x="3839847" y="242316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t>Transition Support Services</a:t>
            </a:r>
            <a:endParaRPr lang="en-US" sz="1200" b="1" dirty="0">
              <a:solidFill>
                <a:srgbClr val="FF0000"/>
              </a:solidFill>
              <a:latin typeface="Arial" pitchFamily="34" charset="0"/>
              <a:cs typeface="Arial" pitchFamily="34" charset="0"/>
            </a:endParaRPr>
          </a:p>
        </p:txBody>
      </p:sp>
      <p:sp>
        <p:nvSpPr>
          <p:cNvPr id="13" name="Flowchart: Stored Data 19"/>
          <p:cNvSpPr>
            <a:spLocks noChangeArrowheads="1"/>
          </p:cNvSpPr>
          <p:nvPr>
            <p:custDataLst>
              <p:tags r:id="rId7"/>
            </p:custDataLst>
          </p:nvPr>
        </p:nvSpPr>
        <p:spPr bwMode="auto">
          <a:xfrm flipH="1">
            <a:off x="5348607" y="2011362"/>
            <a:ext cx="3474720" cy="365760"/>
          </a:xfrm>
          <a:prstGeom prst="rect">
            <a:avLst/>
          </a:prstGeom>
          <a:solidFill>
            <a:schemeClr val="bg2">
              <a:lumMod val="85000"/>
            </a:schemeClr>
          </a:solidFill>
          <a:ln w="6350">
            <a:noFill/>
            <a:miter lim="800000"/>
            <a:headEnd/>
            <a:tailEnd/>
          </a:ln>
        </p:spPr>
        <p:txBody>
          <a:bodyPr anchor="ctr"/>
          <a:lstStyle/>
          <a:p>
            <a:pPr algn="l"/>
            <a:r>
              <a:rPr lang="en-US" sz="1200" dirty="0" smtClean="0"/>
              <a:t>The vendor offers multiple pricing options (subscription, term contracts, etc.).</a:t>
            </a:r>
            <a:endParaRPr lang="en-US" sz="1200" dirty="0" smtClean="0">
              <a:solidFill>
                <a:srgbClr val="FF0000"/>
              </a:solidFill>
              <a:latin typeface="Arial" pitchFamily="34" charset="0"/>
              <a:cs typeface="Arial" pitchFamily="34" charset="0"/>
            </a:endParaRPr>
          </a:p>
        </p:txBody>
      </p:sp>
      <p:sp>
        <p:nvSpPr>
          <p:cNvPr id="14" name="Rectangle 13"/>
          <p:cNvSpPr>
            <a:spLocks noChangeArrowheads="1"/>
          </p:cNvSpPr>
          <p:nvPr>
            <p:custDataLst>
              <p:tags r:id="rId8"/>
            </p:custDataLst>
          </p:nvPr>
        </p:nvSpPr>
        <p:spPr bwMode="auto">
          <a:xfrm flipH="1">
            <a:off x="3839847" y="2011997"/>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CA" sz="1200" b="1" dirty="0" smtClean="0">
                <a:latin typeface="Arial" pitchFamily="34" charset="0"/>
                <a:cs typeface="Arial" pitchFamily="34" charset="0"/>
              </a:rPr>
              <a:t>Service and Pricing Tiers</a:t>
            </a:r>
            <a:endParaRPr lang="en-US" sz="1200" b="1" dirty="0">
              <a:latin typeface="Arial" pitchFamily="34" charset="0"/>
              <a:cs typeface="Arial" pitchFamily="34" charset="0"/>
            </a:endParaRPr>
          </a:p>
        </p:txBody>
      </p:sp>
      <p:sp>
        <p:nvSpPr>
          <p:cNvPr id="16" name="Flowchart: Stored Data 21"/>
          <p:cNvSpPr>
            <a:spLocks noChangeArrowheads="1"/>
          </p:cNvSpPr>
          <p:nvPr>
            <p:custDataLst>
              <p:tags r:id="rId9"/>
            </p:custDataLst>
          </p:nvPr>
        </p:nvSpPr>
        <p:spPr bwMode="auto">
          <a:xfrm flipH="1">
            <a:off x="5349240" y="365760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smtClean="0"/>
              <a:t>Uses multiple sites to provide replication and recovery for hosted data and server workloads.</a:t>
            </a:r>
            <a:endParaRPr lang="en-US" sz="1200" dirty="0" smtClean="0">
              <a:solidFill>
                <a:srgbClr val="FF0000"/>
              </a:solidFill>
              <a:latin typeface="Arial" pitchFamily="34" charset="0"/>
              <a:cs typeface="Arial" pitchFamily="34" charset="0"/>
            </a:endParaRPr>
          </a:p>
        </p:txBody>
      </p:sp>
      <p:sp>
        <p:nvSpPr>
          <p:cNvPr id="17" name="Rectangle 16"/>
          <p:cNvSpPr>
            <a:spLocks noChangeArrowheads="1"/>
          </p:cNvSpPr>
          <p:nvPr>
            <p:custDataLst>
              <p:tags r:id="rId10"/>
            </p:custDataLst>
          </p:nvPr>
        </p:nvSpPr>
        <p:spPr bwMode="auto">
          <a:xfrm flipH="1">
            <a:off x="3840480" y="365760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t>Availability and Recovery</a:t>
            </a:r>
            <a:endParaRPr lang="en-US" sz="1200" b="1" dirty="0">
              <a:solidFill>
                <a:srgbClr val="FF0000"/>
              </a:solidFill>
              <a:latin typeface="Arial" pitchFamily="34" charset="0"/>
              <a:cs typeface="Arial" pitchFamily="34" charset="0"/>
            </a:endParaRPr>
          </a:p>
        </p:txBody>
      </p:sp>
      <p:sp>
        <p:nvSpPr>
          <p:cNvPr id="18" name="Flowchart: Stored Data 21"/>
          <p:cNvSpPr>
            <a:spLocks noChangeArrowheads="1"/>
          </p:cNvSpPr>
          <p:nvPr>
            <p:custDataLst>
              <p:tags r:id="rId11"/>
            </p:custDataLst>
          </p:nvPr>
        </p:nvSpPr>
        <p:spPr bwMode="auto">
          <a:xfrm flipH="1">
            <a:off x="5349240" y="406908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t>The vendor provides intelligent monitoring, QoS reporting, and monitoring of network services.</a:t>
            </a:r>
            <a:endParaRPr lang="en-US" sz="1200" dirty="0" smtClean="0">
              <a:solidFill>
                <a:srgbClr val="FF0000"/>
              </a:solidFill>
              <a:latin typeface="Arial" pitchFamily="34" charset="0"/>
              <a:cs typeface="Arial" pitchFamily="34" charset="0"/>
            </a:endParaRPr>
          </a:p>
        </p:txBody>
      </p:sp>
      <p:sp>
        <p:nvSpPr>
          <p:cNvPr id="19" name="Rectangle 18"/>
          <p:cNvSpPr>
            <a:spLocks noChangeArrowheads="1"/>
          </p:cNvSpPr>
          <p:nvPr>
            <p:custDataLst>
              <p:tags r:id="rId12"/>
            </p:custDataLst>
          </p:nvPr>
        </p:nvSpPr>
        <p:spPr bwMode="auto">
          <a:xfrm flipH="1">
            <a:off x="3840480" y="406908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t>Network Management</a:t>
            </a:r>
            <a:endParaRPr lang="en-US" sz="1200" b="1" dirty="0">
              <a:solidFill>
                <a:srgbClr val="FF0000"/>
              </a:solidFill>
              <a:latin typeface="Arial" pitchFamily="34" charset="0"/>
              <a:cs typeface="Arial" pitchFamily="34" charset="0"/>
            </a:endParaRPr>
          </a:p>
        </p:txBody>
      </p:sp>
      <p:sp>
        <p:nvSpPr>
          <p:cNvPr id="20" name="Flowchart: Stored Data 21"/>
          <p:cNvSpPr>
            <a:spLocks noChangeArrowheads="1"/>
          </p:cNvSpPr>
          <p:nvPr>
            <p:custDataLst>
              <p:tags r:id="rId13"/>
            </p:custDataLst>
          </p:nvPr>
        </p:nvSpPr>
        <p:spPr bwMode="auto">
          <a:xfrm flipH="1">
            <a:off x="5349240" y="448056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smtClean="0"/>
              <a:t>Sets performance levels, such as minimum network and storage performance expectations.</a:t>
            </a:r>
            <a:endParaRPr lang="en-US" sz="1200" dirty="0" smtClean="0">
              <a:solidFill>
                <a:srgbClr val="FF0000"/>
              </a:solidFill>
              <a:latin typeface="Arial" pitchFamily="34" charset="0"/>
              <a:cs typeface="Arial" pitchFamily="34" charset="0"/>
            </a:endParaRPr>
          </a:p>
        </p:txBody>
      </p:sp>
      <p:sp>
        <p:nvSpPr>
          <p:cNvPr id="21" name="Rectangle 20"/>
          <p:cNvSpPr>
            <a:spLocks noChangeArrowheads="1"/>
          </p:cNvSpPr>
          <p:nvPr>
            <p:custDataLst>
              <p:tags r:id="rId14"/>
            </p:custDataLst>
          </p:nvPr>
        </p:nvSpPr>
        <p:spPr bwMode="auto">
          <a:xfrm flipH="1">
            <a:off x="3840480" y="448056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US" sz="1200" b="1" dirty="0" smtClean="0"/>
              <a:t>Advanced SLA</a:t>
            </a:r>
            <a:endParaRPr lang="en-US" sz="1200" b="1" dirty="0">
              <a:solidFill>
                <a:srgbClr val="FF0000"/>
              </a:solidFill>
              <a:latin typeface="Arial" pitchFamily="34" charset="0"/>
              <a:cs typeface="Arial" pitchFamily="34" charset="0"/>
            </a:endParaRPr>
          </a:p>
        </p:txBody>
      </p:sp>
      <p:sp>
        <p:nvSpPr>
          <p:cNvPr id="22" name="Flowchart: Stored Data 21"/>
          <p:cNvSpPr>
            <a:spLocks noChangeArrowheads="1"/>
          </p:cNvSpPr>
          <p:nvPr>
            <p:custDataLst>
              <p:tags r:id="rId15"/>
            </p:custDataLst>
          </p:nvPr>
        </p:nvSpPr>
        <p:spPr bwMode="auto">
          <a:xfrm flipH="1">
            <a:off x="5349240" y="489204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t>Maintained library of pre-built VM template images for a range of application servers.</a:t>
            </a:r>
            <a:endParaRPr lang="en-US" sz="1200" dirty="0" smtClean="0">
              <a:solidFill>
                <a:srgbClr val="FF0000"/>
              </a:solidFill>
              <a:latin typeface="Arial" pitchFamily="34" charset="0"/>
              <a:cs typeface="Arial" pitchFamily="34" charset="0"/>
            </a:endParaRPr>
          </a:p>
        </p:txBody>
      </p:sp>
      <p:sp>
        <p:nvSpPr>
          <p:cNvPr id="23" name="Rectangle 22"/>
          <p:cNvSpPr>
            <a:spLocks noChangeArrowheads="1"/>
          </p:cNvSpPr>
          <p:nvPr>
            <p:custDataLst>
              <p:tags r:id="rId16"/>
            </p:custDataLst>
          </p:nvPr>
        </p:nvSpPr>
        <p:spPr bwMode="auto">
          <a:xfrm flipH="1">
            <a:off x="3840480" y="489204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US" sz="1200" b="1" dirty="0" smtClean="0"/>
              <a:t>Extensive Template Library</a:t>
            </a:r>
            <a:endParaRPr lang="en-US" sz="1200" b="1" dirty="0">
              <a:solidFill>
                <a:srgbClr val="FF0000"/>
              </a:solidFill>
              <a:latin typeface="Arial" pitchFamily="34" charset="0"/>
              <a:cs typeface="Arial" pitchFamily="34" charset="0"/>
            </a:endParaRPr>
          </a:p>
        </p:txBody>
      </p:sp>
      <p:sp>
        <p:nvSpPr>
          <p:cNvPr id="25" name="Flowchart: Stored Data 21"/>
          <p:cNvSpPr>
            <a:spLocks noChangeArrowheads="1"/>
          </p:cNvSpPr>
          <p:nvPr>
            <p:custDataLst>
              <p:tags r:id="rId17"/>
            </p:custDataLst>
          </p:nvPr>
        </p:nvSpPr>
        <p:spPr bwMode="auto">
          <a:xfrm flipH="1">
            <a:off x="5349240" y="5303520"/>
            <a:ext cx="3474720" cy="365760"/>
          </a:xfrm>
          <a:prstGeom prst="rect">
            <a:avLst/>
          </a:prstGeom>
          <a:solidFill>
            <a:schemeClr val="bg2">
              <a:lumMod val="85000"/>
            </a:schemeClr>
          </a:solidFill>
          <a:ln w="6350">
            <a:noFill/>
            <a:miter lim="800000"/>
            <a:headEnd/>
            <a:tailEnd/>
          </a:ln>
          <a:effectLst/>
        </p:spPr>
        <p:txBody>
          <a:bodyPr anchor="ctr"/>
          <a:lstStyle/>
          <a:p>
            <a:pPr algn="l"/>
            <a:r>
              <a:rPr lang="en-US" sz="1200" dirty="0" smtClean="0"/>
              <a:t>Supports multiple Linux offerings and multiple Microsoft Windows versions.</a:t>
            </a:r>
            <a:endParaRPr lang="en-US" sz="1200" dirty="0" smtClean="0">
              <a:solidFill>
                <a:srgbClr val="FF0000"/>
              </a:solidFill>
              <a:latin typeface="Arial" pitchFamily="34" charset="0"/>
              <a:cs typeface="Arial" pitchFamily="34" charset="0"/>
            </a:endParaRPr>
          </a:p>
        </p:txBody>
      </p:sp>
      <p:sp>
        <p:nvSpPr>
          <p:cNvPr id="26" name="Rectangle 25"/>
          <p:cNvSpPr>
            <a:spLocks noChangeArrowheads="1"/>
          </p:cNvSpPr>
          <p:nvPr>
            <p:custDataLst>
              <p:tags r:id="rId18"/>
            </p:custDataLst>
          </p:nvPr>
        </p:nvSpPr>
        <p:spPr bwMode="auto">
          <a:xfrm flipH="1">
            <a:off x="3840480" y="5303520"/>
            <a:ext cx="1463040" cy="365760"/>
          </a:xfrm>
          <a:prstGeom prst="rect">
            <a:avLst/>
          </a:prstGeom>
          <a:solidFill>
            <a:schemeClr val="bg2">
              <a:lumMod val="85000"/>
            </a:schemeClr>
          </a:solidFill>
          <a:ln w="25400">
            <a:noFill/>
            <a:miter lim="800000"/>
            <a:headEnd/>
            <a:tailEnd/>
          </a:ln>
          <a:effectLst/>
        </p:spPr>
        <p:txBody>
          <a:bodyPr anchor="ctr"/>
          <a:lstStyle/>
          <a:p>
            <a:pPr algn="r">
              <a:defRPr/>
            </a:pPr>
            <a:r>
              <a:rPr lang="en-CA" sz="1200" b="1" dirty="0" smtClean="0"/>
              <a:t>Multiple OS Options</a:t>
            </a:r>
            <a:endParaRPr lang="en-US" sz="1200" b="1" dirty="0">
              <a:solidFill>
                <a:srgbClr val="FF0000"/>
              </a:solidFill>
              <a:latin typeface="Arial" pitchFamily="34" charset="0"/>
              <a:cs typeface="Arial" pitchFamily="34" charset="0"/>
            </a:endParaRPr>
          </a:p>
        </p:txBody>
      </p:sp>
      <p:sp>
        <p:nvSpPr>
          <p:cNvPr id="27" name="Flowchart: Stored Data 21"/>
          <p:cNvSpPr>
            <a:spLocks noChangeArrowheads="1"/>
          </p:cNvSpPr>
          <p:nvPr>
            <p:custDataLst>
              <p:tags r:id="rId19"/>
            </p:custDataLst>
          </p:nvPr>
        </p:nvSpPr>
        <p:spPr bwMode="auto">
          <a:xfrm flipH="1">
            <a:off x="5349240" y="5715000"/>
            <a:ext cx="3474720" cy="365760"/>
          </a:xfrm>
          <a:prstGeom prst="rect">
            <a:avLst/>
          </a:prstGeom>
          <a:solidFill>
            <a:schemeClr val="bg2">
              <a:lumMod val="95000"/>
            </a:schemeClr>
          </a:solidFill>
          <a:ln w="6350">
            <a:noFill/>
            <a:miter lim="800000"/>
            <a:headEnd/>
            <a:tailEnd/>
          </a:ln>
          <a:effectLst/>
        </p:spPr>
        <p:txBody>
          <a:bodyPr anchor="ctr"/>
          <a:lstStyle/>
          <a:p>
            <a:pPr algn="l"/>
            <a:r>
              <a:rPr lang="en-US" sz="1200" dirty="0" smtClean="0"/>
              <a:t>Enables multiple users with variable access to the same cloud based on assigned roles.</a:t>
            </a:r>
            <a:endParaRPr lang="en-US" sz="1200" dirty="0" smtClean="0">
              <a:solidFill>
                <a:srgbClr val="FF0000"/>
              </a:solidFill>
              <a:latin typeface="Arial" pitchFamily="34" charset="0"/>
              <a:cs typeface="Arial" pitchFamily="34" charset="0"/>
            </a:endParaRPr>
          </a:p>
        </p:txBody>
      </p:sp>
      <p:sp>
        <p:nvSpPr>
          <p:cNvPr id="28" name="Rectangle 27"/>
          <p:cNvSpPr>
            <a:spLocks noChangeArrowheads="1"/>
          </p:cNvSpPr>
          <p:nvPr>
            <p:custDataLst>
              <p:tags r:id="rId20"/>
            </p:custDataLst>
          </p:nvPr>
        </p:nvSpPr>
        <p:spPr bwMode="auto">
          <a:xfrm flipH="1">
            <a:off x="3840480" y="5715000"/>
            <a:ext cx="1463040" cy="365760"/>
          </a:xfrm>
          <a:prstGeom prst="rect">
            <a:avLst/>
          </a:prstGeom>
          <a:solidFill>
            <a:schemeClr val="bg2">
              <a:lumMod val="95000"/>
            </a:schemeClr>
          </a:solidFill>
          <a:ln w="25400">
            <a:noFill/>
            <a:miter lim="800000"/>
            <a:headEnd/>
            <a:tailEnd/>
          </a:ln>
          <a:effectLst/>
        </p:spPr>
        <p:txBody>
          <a:bodyPr anchor="ctr"/>
          <a:lstStyle/>
          <a:p>
            <a:pPr algn="r">
              <a:defRPr/>
            </a:pPr>
            <a:r>
              <a:rPr lang="en-CA" sz="1200" b="1" dirty="0" smtClean="0"/>
              <a:t>Advanced Granular Access</a:t>
            </a:r>
            <a:endParaRPr lang="en-US" sz="1200" b="1" dirty="0">
              <a:solidFill>
                <a:srgbClr val="FF0000"/>
              </a:solidFill>
              <a:latin typeface="Arial" pitchFamily="34" charset="0"/>
              <a:cs typeface="Arial" pitchFamily="34" charset="0"/>
            </a:endParaRPr>
          </a:p>
        </p:txBody>
      </p:sp>
      <p:sp>
        <p:nvSpPr>
          <p:cNvPr id="30" name="Flowchart: Stored Data 19"/>
          <p:cNvSpPr>
            <a:spLocks noChangeArrowheads="1"/>
          </p:cNvSpPr>
          <p:nvPr>
            <p:custDataLst>
              <p:tags r:id="rId21"/>
            </p:custDataLst>
          </p:nvPr>
        </p:nvSpPr>
        <p:spPr bwMode="auto">
          <a:xfrm flipH="1">
            <a:off x="534924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chemeClr val="bg1"/>
                </a:solidFill>
                <a:latin typeface="Arial" pitchFamily="34" charset="0"/>
                <a:cs typeface="Arial" pitchFamily="34" charset="0"/>
              </a:rPr>
              <a:t>What we looked for:</a:t>
            </a:r>
          </a:p>
        </p:txBody>
      </p:sp>
      <p:sp>
        <p:nvSpPr>
          <p:cNvPr id="31" name="Rectangle 30"/>
          <p:cNvSpPr>
            <a:spLocks noChangeArrowheads="1"/>
          </p:cNvSpPr>
          <p:nvPr>
            <p:custDataLst>
              <p:tags r:id="rId22"/>
            </p:custDataLst>
          </p:nvPr>
        </p:nvSpPr>
        <p:spPr bwMode="auto">
          <a:xfrm flipH="1">
            <a:off x="384047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chemeClr val="bg1"/>
                </a:solidFill>
                <a:latin typeface="Arial" pitchFamily="34" charset="0"/>
                <a:cs typeface="Arial" pitchFamily="34" charset="0"/>
              </a:rPr>
              <a:t>Feature</a:t>
            </a:r>
            <a:endParaRPr lang="en-US" sz="1400" b="1" dirty="0">
              <a:solidFill>
                <a:schemeClr val="bg1"/>
              </a:solidFill>
              <a:latin typeface="Arial" pitchFamily="34" charset="0"/>
              <a:cs typeface="Arial" pitchFamily="34" charset="0"/>
            </a:endParaRPr>
          </a:p>
        </p:txBody>
      </p:sp>
      <p:sp>
        <p:nvSpPr>
          <p:cNvPr id="32" name="Rounded Rectangle 31"/>
          <p:cNvSpPr/>
          <p:nvPr>
            <p:custDataLst>
              <p:tags r:id="rId23"/>
            </p:custDataLst>
          </p:nvPr>
        </p:nvSpPr>
        <p:spPr>
          <a:xfrm rot="10800000">
            <a:off x="320040" y="571500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34" name="TextBox 33"/>
          <p:cNvSpPr txBox="1"/>
          <p:nvPr>
            <p:custDataLst>
              <p:tags r:id="rId24"/>
            </p:custDataLst>
          </p:nvPr>
        </p:nvSpPr>
        <p:spPr>
          <a:xfrm>
            <a:off x="1" y="6246654"/>
            <a:ext cx="9143999" cy="246221"/>
          </a:xfrm>
          <a:prstGeom prst="rect">
            <a:avLst/>
          </a:prstGeom>
          <a:noFill/>
        </p:spPr>
        <p:txBody>
          <a:bodyPr wrap="square" rtlCol="0">
            <a:spAutoFit/>
          </a:bodyPr>
          <a:lstStyle/>
          <a:p>
            <a:pPr lvl="0"/>
            <a:r>
              <a:rPr lang="en-US" sz="1000" dirty="0" smtClean="0">
                <a:latin typeface="+mn-lt"/>
              </a:rPr>
              <a:t>For an explanation of how Advanced Features are determined, please see </a:t>
            </a:r>
            <a:r>
              <a:rPr lang="en-US" sz="1000" dirty="0" smtClean="0">
                <a:hlinkClick r:id="" action="ppaction://noaction"/>
              </a:rPr>
              <a:t>Vendor Landscape Methodology: Information Presentation</a:t>
            </a:r>
            <a:r>
              <a:rPr lang="en-US" sz="1000" dirty="0" smtClean="0"/>
              <a:t> in the Appendix</a:t>
            </a:r>
            <a:r>
              <a:rPr lang="en-US" sz="1000" dirty="0" smtClean="0">
                <a:latin typeface="+mn-lt"/>
              </a:rPr>
              <a:t>.</a:t>
            </a:r>
          </a:p>
        </p:txBody>
      </p:sp>
      <p:pic>
        <p:nvPicPr>
          <p:cNvPr id="33" name="Picture 32" descr="sample_linkbar-itrgNEW.gif">
            <a:hlinkClick r:id="rId27"/>
          </p:cNvPr>
          <p:cNvPicPr>
            <a:picLocks noChangeAspect="1"/>
          </p:cNvPicPr>
          <p:nvPr/>
        </p:nvPicPr>
        <p:blipFill>
          <a:blip r:embed="rId2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nvGraphicFramePr>
        <p:xfrm>
          <a:off x="0" y="0"/>
          <a:ext cx="158750" cy="158750"/>
        </p:xfrm>
        <a:graphic>
          <a:graphicData uri="http://schemas.openxmlformats.org/presentationml/2006/ole">
            <p:oleObj spid="_x0000_s191549" name="think-cell Slide" r:id="rId6" imgW="360" imgH="360" progId="">
              <p:embed/>
            </p:oleObj>
          </a:graphicData>
        </a:graphic>
      </p:graphicFrame>
      <p:sp>
        <p:nvSpPr>
          <p:cNvPr id="7" name="Title 6"/>
          <p:cNvSpPr>
            <a:spLocks noGrp="1"/>
          </p:cNvSpPr>
          <p:nvPr>
            <p:ph type="title"/>
            <p:custDataLst>
              <p:tags r:id="rId2"/>
            </p:custDataLst>
          </p:nvPr>
        </p:nvSpPr>
        <p:spPr/>
        <p:txBody>
          <a:bodyPr/>
          <a:lstStyle/>
          <a:p>
            <a:r>
              <a:rPr lang="en-US" dirty="0" smtClean="0"/>
              <a:t>Appendix</a:t>
            </a:r>
            <a:endParaRPr lang="en-US" dirty="0"/>
          </a:p>
        </p:txBody>
      </p:sp>
      <p:sp>
        <p:nvSpPr>
          <p:cNvPr id="3" name="Text Placeholder 2"/>
          <p:cNvSpPr txBox="1">
            <a:spLocks/>
          </p:cNvSpPr>
          <p:nvPr>
            <p:custDataLst>
              <p:tags r:id="rId3"/>
            </p:custDataLst>
          </p:nvPr>
        </p:nvSpPr>
        <p:spPr>
          <a:xfrm>
            <a:off x="249302" y="1279525"/>
            <a:ext cx="8627997" cy="4973925"/>
          </a:xfrm>
          <a:prstGeom prst="rect">
            <a:avLst/>
          </a:prstGeom>
        </p:spPr>
        <p:txBody>
          <a:bodyPr/>
          <a:lstStyle/>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Vendor Landscape Methodology: Overview</a:t>
            </a:r>
          </a:p>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Vendor Landscape Methodology: Product Selection &amp; Information Gathering</a:t>
            </a:r>
          </a:p>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Vendor Landscape Methodology: Scoring</a:t>
            </a:r>
          </a:p>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Vendor Landscape Methodology: Information Presentation</a:t>
            </a:r>
          </a:p>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Vendor Landscape Methodology: Fact Check &amp; Publication</a:t>
            </a:r>
          </a:p>
          <a:p>
            <a:pPr marL="342900" lvl="0" indent="-342900" algn="l" eaLnBrk="0" hangingPunct="0">
              <a:spcBef>
                <a:spcPts val="1200"/>
              </a:spcBef>
              <a:buClr>
                <a:schemeClr val="tx1"/>
              </a:buClr>
              <a:buSzPct val="100000"/>
              <a:buFont typeface="+mj-lt"/>
              <a:buAutoNum type="arabicPeriod"/>
              <a:defRPr/>
            </a:pPr>
            <a:r>
              <a:rPr lang="en-US" sz="1400" dirty="0" smtClean="0">
                <a:latin typeface="+mn-lt"/>
              </a:rPr>
              <a:t>Product Pricing Scenario</a:t>
            </a:r>
          </a:p>
          <a:p>
            <a:pPr marL="342900" marR="0" lvl="0" indent="-342900" algn="l" defTabSz="914400" rtl="0" eaLnBrk="0" fontAlgn="base" latinLnBrk="0" hangingPunct="0">
              <a:lnSpc>
                <a:spcPct val="100000"/>
              </a:lnSpc>
              <a:spcBef>
                <a:spcPts val="1200"/>
              </a:spcBef>
              <a:spcAft>
                <a:spcPct val="0"/>
              </a:spcAft>
              <a:buClr>
                <a:schemeClr val="tx1"/>
              </a:buClr>
              <a:buSzPct val="100000"/>
              <a:buFont typeface="+mj-lt"/>
              <a:buAutoNum type="arabicPeriod"/>
              <a:tabLst/>
              <a:defRPr/>
            </a:pPr>
            <a:r>
              <a:rPr lang="en-US" sz="1400" dirty="0" smtClean="0">
                <a:latin typeface="+mn-lt"/>
              </a:rPr>
              <a:t>Definitions of Cloud Computing and Cloud Infrastructure-as-a-Service</a:t>
            </a:r>
          </a:p>
          <a:p>
            <a:pPr marL="342900" lvl="0" indent="-342900" algn="l" eaLnBrk="0" hangingPunct="0">
              <a:spcBef>
                <a:spcPts val="1200"/>
              </a:spcBef>
              <a:buClr>
                <a:schemeClr val="tx1"/>
              </a:buClr>
              <a:buSzPct val="100000"/>
              <a:buFont typeface="+mj-lt"/>
              <a:buAutoNum type="arabicPeriod"/>
              <a:defRPr/>
            </a:pPr>
            <a:r>
              <a:rPr lang="en-US" sz="1400" dirty="0" smtClean="0"/>
              <a:t>Definition of Facilities Service Tiers</a:t>
            </a:r>
            <a:endParaRPr kumimoji="0" lang="en-US" sz="1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the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eight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Affordability: The three-year total cost of ownership of the solution.</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600"/>
              </a:spcAft>
            </a:pPr>
            <a:r>
              <a:rPr lang="en-CA" sz="1050" dirty="0" smtClean="0"/>
              <a:t>Channel: The measure of the size of the vendor’s channel partner program as well as any channel strengthening strategies.</a:t>
            </a:r>
          </a:p>
          <a:p>
            <a:pPr marL="0" indent="0">
              <a:lnSpc>
                <a:spcPct val="100000"/>
              </a:lnSpc>
              <a:spcBef>
                <a:spcPts val="0"/>
              </a:spcBef>
              <a:spcAft>
                <a:spcPts val="0"/>
              </a:spcAft>
              <a:buNone/>
            </a:pPr>
            <a:r>
              <a:rPr lang="en-CA" sz="1050" dirty="0" smtClean="0"/>
              <a:t>Evaluated solutions are plotted on a standard two-by-two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385"/>
  <p:tag name="ISPRING_ULTRA_SCORM_SLIDE_COUNT" val="1"/>
  <p:tag name="ISPRING_SCORM_RATE_SLIDES" val="0"/>
  <p:tag name="ISPRING_SCORM_RATE_QUIZZES" val="0"/>
  <p:tag name="ISPRING_SCORM_PASSING_SCORE" val="0.0000000000"/>
  <p:tag name="ISPRING_RESOURCE_PATHS_HASH_2" val="3f7893cd1f85b013d044e019a285a9e7ddd34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idy91FhCkWIEgLSETQjk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v5rb8WE5.kaRGaPpT1jHi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6mWGvOg0CZ8Wvvc4MbQ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js412Sc40ysTVs.O_xY5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TPz9nAhjEi80Mlj4pzAR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kNDQrpoWEeJ4b5.0vuCf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WUFtU_05UE.H1MTZ2DaNL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uAFMN8TM7EmU7GL.rJ6JW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3108</Words>
  <Application>Microsoft Office PowerPoint</Application>
  <PresentationFormat>On-screen Show (4:3)</PresentationFormat>
  <Paragraphs>211</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Market Overview</vt:lpstr>
      <vt:lpstr>IaaS Vendor selection / knock-out criteria: market share, mind share, and platform coverage</vt:lpstr>
      <vt:lpstr>Cloud IaaS criteria &amp; weighting factors</vt:lpstr>
      <vt:lpstr>Table Stakes represent the minimum standard; without these, a product doesn’t even get reviewed</vt:lpstr>
      <vt:lpstr>Advanced Features are the capabilities that allow for granular market differentiation</vt:lpstr>
      <vt:lpstr>Appendix</vt:lpstr>
      <vt:lpstr>Vendor Landscape Methodology: Overview</vt:lpstr>
      <vt:lpstr>Vendor Landscape Methodology: Vendor/Product Selection &amp; Information Gathering</vt:lpstr>
      <vt:lpstr>Vendor Landscape Methodology: Scoring</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IaaS Vendor Landscape Storyboard Sample.pptx</dc:title>
  <dc:creator/>
  <cp:lastModifiedBy/>
  <cp:revision>1</cp:revision>
  <dcterms:created xsi:type="dcterms:W3CDTF">2012-07-17T18:27:35Z</dcterms:created>
  <dcterms:modified xsi:type="dcterms:W3CDTF">2012-07-17T18:29:27Z</dcterms:modified>
</cp:coreProperties>
</file>