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4"/>
  </p:notesMasterIdLst>
  <p:handoutMasterIdLst>
    <p:handoutMasterId r:id="rId15"/>
  </p:handoutMasterIdLst>
  <p:sldIdLst>
    <p:sldId id="256" r:id="rId2"/>
    <p:sldId id="289" r:id="rId3"/>
    <p:sldId id="510" r:id="rId4"/>
    <p:sldId id="423" r:id="rId5"/>
    <p:sldId id="513" r:id="rId6"/>
    <p:sldId id="346" r:id="rId7"/>
    <p:sldId id="409" r:id="rId8"/>
    <p:sldId id="428" r:id="rId9"/>
    <p:sldId id="369" r:id="rId10"/>
    <p:sldId id="437" r:id="rId11"/>
    <p:sldId id="439" r:id="rId12"/>
    <p:sldId id="514" r:id="rId13"/>
  </p:sldIdLst>
  <p:sldSz cx="9144000" cy="6858000" type="screen4x3"/>
  <p:notesSz cx="6858000" cy="9144000"/>
  <p:custDataLst>
    <p:tags r:id="rId1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FF0000"/>
    <a:srgbClr val="00B050"/>
    <a:srgbClr val="C00000"/>
    <a:srgbClr val="FF8F8F"/>
    <a:srgbClr val="7FAC85"/>
    <a:srgbClr val="243F54"/>
    <a:srgbClr val="CECECE"/>
    <a:srgbClr val="998F57"/>
    <a:srgbClr val="7B7B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12" autoAdjust="0"/>
    <p:restoredTop sz="82298" autoAdjust="0"/>
  </p:normalViewPr>
  <p:slideViewPr>
    <p:cSldViewPr snapToObjects="1">
      <p:cViewPr>
        <p:scale>
          <a:sx n="100" d="100"/>
          <a:sy n="100" d="100"/>
        </p:scale>
        <p:origin x="-1134" y="216"/>
      </p:cViewPr>
      <p:guideLst>
        <p:guide orient="horz"/>
        <p:guide pos="142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9" d="100"/>
          <a:sy n="69" d="100"/>
        </p:scale>
        <p:origin x="-2484" y="-11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0B9C36-03F4-41DF-9FFD-B4483F722394}" type="datetimeFigureOut">
              <a:rPr lang="en-CA" smtClean="0"/>
              <a:pPr/>
              <a:t>23/06/2012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 xmlns:p14="http://schemas.microsoft.com/office/powerpoint/2010/main" val="277835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 xmlns:p14="http://schemas.microsoft.com/office/powerpoint/2010/main" val="4080377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0" y="6051734"/>
            <a:ext cx="9144000" cy="806266"/>
          </a:xfrm>
          <a:prstGeom prst="rect">
            <a:avLst/>
          </a:prstGeom>
          <a:noFill/>
          <a:ln w="9525">
            <a:noFill/>
            <a:miter lim="800000"/>
            <a:headEnd/>
            <a:tailEnd/>
          </a:ln>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25" name="Group 24"/>
          <p:cNvGrpSpPr/>
          <p:nvPr userDrawn="1"/>
        </p:nvGrpSpPr>
        <p:grpSpPr>
          <a:xfrm>
            <a:off x="-507" y="-27384"/>
            <a:ext cx="8999983" cy="3832009"/>
            <a:chOff x="1" y="-16351"/>
            <a:chExt cx="8999983" cy="3832009"/>
          </a:xfrm>
        </p:grpSpPr>
        <p:grpSp>
          <p:nvGrpSpPr>
            <p:cNvPr id="16" name="Group 76"/>
            <p:cNvGrpSpPr/>
            <p:nvPr userDrawn="1"/>
          </p:nvGrpSpPr>
          <p:grpSpPr>
            <a:xfrm>
              <a:off x="1" y="745520"/>
              <a:ext cx="252922" cy="3070138"/>
              <a:chOff x="1" y="745520"/>
              <a:chExt cx="252922" cy="3070138"/>
            </a:xfrm>
          </p:grpSpPr>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Headline / Subhead Vertical </a:t>
                </a:r>
                <a:r>
                  <a:rPr lang="en-CA" sz="1200" baseline="0" dirty="0" smtClean="0"/>
                  <a:t>Spacing</a:t>
                </a:r>
                <a:endParaRPr lang="en-CA" sz="1200" dirty="0"/>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r>
                <a:rPr lang="en-CA" sz="1200" b="0" dirty="0" smtClean="0">
                  <a:solidFill>
                    <a:schemeClr val="bg1"/>
                  </a:solidFill>
                </a:rPr>
                <a:t>V3</a:t>
              </a:r>
              <a:endParaRPr lang="en-CA" sz="1200" b="0" dirty="0">
                <a:solidFill>
                  <a:schemeClr val="bg1"/>
                </a:solidFill>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algn="l"/>
            <a:r>
              <a:rPr lang="en-CA" sz="1400" b="1" dirty="0" smtClean="0"/>
              <a:t>What’s in</a:t>
            </a:r>
            <a:r>
              <a:rPr lang="en-CA" sz="1400" b="1" baseline="0" dirty="0" smtClean="0"/>
              <a:t> this Section:</a:t>
            </a:r>
            <a:endParaRPr lang="en-CA" sz="1400" b="1" dirty="0"/>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t>Sections:</a:t>
            </a:r>
            <a:endParaRPr lang="en-CA" sz="1400" b="1"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a:t>
            </a:r>
            <a:r>
              <a:rPr lang="en-CA" sz="1000" baseline="0" dirty="0" smtClean="0"/>
              <a:t> Research Group</a:t>
            </a:r>
            <a:endParaRPr lang="en-CA" sz="1000" dirty="0"/>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0" algn="l"/>
            <a:fld id="{FF20F8B6-5AB9-41C4-A82C-4155E8A92B2C}" type="slidenum">
              <a:rPr lang="en-CA" sz="1000" smtClean="0"/>
              <a:pPr marL="179388" indent="0" algn="l"/>
              <a:t>‹#›</a:t>
            </a:fld>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2" r:id="rId7"/>
    <p:sldLayoutId id="2147483680" r:id="rId8"/>
    <p:sldLayoutId id="2147483696" r:id="rId9"/>
    <p:sldLayoutId id="2147483677" r:id="rId10"/>
    <p:sldLayoutId id="2147483667" r:id="rId11"/>
    <p:sldLayoutId id="2147483684" r:id="rId12"/>
    <p:sldLayoutId id="2147483700" r:id="rId13"/>
    <p:sldLayoutId id="2147483683" r:id="rId14"/>
    <p:sldLayoutId id="2147483714" r:id="rId15"/>
    <p:sldLayoutId id="2147483694" r:id="rId16"/>
    <p:sldLayoutId id="2147483702"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4" Type="http://schemas.openxmlformats.org/officeDocument/2006/relationships/hyperlink" Target="http://www.infotech.com/research/it-business-impact-analysis-workboo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gif"/><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5" Type="http://schemas.openxmlformats.org/officeDocument/2006/relationships/hyperlink" Target="http://www.infotech.com/research/project-management-planning-and-monitoring-tool-for-small-enterprises"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19.png"/><Relationship Id="rId4"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11" Type="http://schemas.openxmlformats.org/officeDocument/2006/relationships/image" Target="../media/image6.gif"/><Relationship Id="rId5" Type="http://schemas.openxmlformats.org/officeDocument/2006/relationships/tags" Target="../tags/tag6.xml"/><Relationship Id="rId10"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4" Type="http://schemas.openxmlformats.org/officeDocument/2006/relationships/tags" Target="../tags/tag5.xml"/><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3" Type="http://schemas.openxmlformats.org/officeDocument/2006/relationships/tags" Target="../tags/tag9.xml"/><Relationship Id="rId7" Type="http://schemas.openxmlformats.org/officeDocument/2006/relationships/image" Target="../media/image5.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wmf"/><Relationship Id="rId5" Type="http://schemas.openxmlformats.org/officeDocument/2006/relationships/notesSlide" Target="../notesSlides/notesSlide3.xml"/><Relationship Id="rId4" Type="http://schemas.openxmlformats.org/officeDocument/2006/relationships/slideLayout" Target="../slideLayouts/slideLayout6.xml"/><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1.xml"/><Relationship Id="rId7" Type="http://schemas.openxmlformats.org/officeDocument/2006/relationships/notesSlide" Target="../notesSlides/notesSlide5.xml"/><Relationship Id="rId12" Type="http://schemas.openxmlformats.org/officeDocument/2006/relationships/image" Target="../media/image6.gif"/><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slideLayout" Target="../slideLayouts/slideLayout4.xml"/><Relationship Id="rId11"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5" Type="http://schemas.openxmlformats.org/officeDocument/2006/relationships/tags" Target="../tags/tag13.xml"/><Relationship Id="rId10" Type="http://schemas.openxmlformats.org/officeDocument/2006/relationships/image" Target="../media/image10.jpeg"/><Relationship Id="rId4" Type="http://schemas.openxmlformats.org/officeDocument/2006/relationships/tags" Target="../tags/tag1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oleObject" Target="../embeddings/oleObject3.bin"/><Relationship Id="rId3" Type="http://schemas.openxmlformats.org/officeDocument/2006/relationships/tags" Target="../tags/tag15.xml"/><Relationship Id="rId21" Type="http://schemas.openxmlformats.org/officeDocument/2006/relationships/image" Target="../media/image6.gif"/><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9.png"/><Relationship Id="rId2" Type="http://schemas.openxmlformats.org/officeDocument/2006/relationships/tags" Target="../tags/tag14.xml"/><Relationship Id="rId16" Type="http://schemas.openxmlformats.org/officeDocument/2006/relationships/oleObject" Target="../embeddings/oleObject2.bin"/><Relationship Id="rId20"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1" Type="http://schemas.openxmlformats.org/officeDocument/2006/relationships/vmlDrawing" Target="../drawings/vmlDrawing2.v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notesSlide" Target="../notesSlides/notesSlide6.xml"/><Relationship Id="rId10" Type="http://schemas.openxmlformats.org/officeDocument/2006/relationships/tags" Target="../tags/tag22.xml"/><Relationship Id="rId19" Type="http://schemas.openxmlformats.org/officeDocument/2006/relationships/image" Target="../media/image12.jpe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6.xml"/><Relationship Id="rId3" Type="http://schemas.openxmlformats.org/officeDocument/2006/relationships/tags" Target="../tags/tag27.xml"/><Relationship Id="rId21" Type="http://schemas.openxmlformats.org/officeDocument/2006/relationships/oleObject" Target="../embeddings/oleObject5.bin"/><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oleObject" Target="../embeddings/oleObject4.bin"/><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6.gif"/><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 Id="rId10" Type="http://schemas.openxmlformats.org/officeDocument/2006/relationships/tags" Target="../tags/tag34.xml"/><Relationship Id="rId19" Type="http://schemas.openxmlformats.org/officeDocument/2006/relationships/notesSlide" Target="../notesSlides/notesSlide7.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infotech.com/research/ss/it-bridge-the-gap-between-service-management-disaster-recovery/storyboard-bridge-the-gap-between-service-management-and-disaster-recovery?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454900" cy="976426"/>
          </a:xfrm>
        </p:spPr>
        <p:txBody>
          <a:bodyPr/>
          <a:lstStyle/>
          <a:p>
            <a:pPr lvl="0"/>
            <a:r>
              <a:rPr lang="en-CA" dirty="0" smtClean="0"/>
              <a:t>Bridge the Gap between Service Management and Disaster Recovery</a:t>
            </a:r>
            <a:endParaRPr lang="en-US" dirty="0" smtClean="0"/>
          </a:p>
        </p:txBody>
      </p:sp>
      <p:sp>
        <p:nvSpPr>
          <p:cNvPr id="8" name="Text Placeholder 7"/>
          <p:cNvSpPr>
            <a:spLocks noGrp="1"/>
          </p:cNvSpPr>
          <p:nvPr>
            <p:ph type="body" sz="quarter" idx="16"/>
          </p:nvPr>
        </p:nvSpPr>
        <p:spPr>
          <a:xfrm>
            <a:off x="774700" y="4037124"/>
            <a:ext cx="7973764" cy="508000"/>
          </a:xfrm>
        </p:spPr>
        <p:txBody>
          <a:bodyPr/>
          <a:lstStyle/>
          <a:p>
            <a:pPr lvl="0"/>
            <a:r>
              <a:rPr lang="en-US" dirty="0" smtClean="0"/>
              <a:t>Treating </a:t>
            </a:r>
            <a:r>
              <a:rPr lang="en-US" dirty="0"/>
              <a:t>DR as a separate entity outside of normal IT operations leaves organizations vulnerable to </a:t>
            </a:r>
            <a:r>
              <a:rPr lang="en-US" dirty="0" smtClean="0"/>
              <a:t>less-dramatic — but far </a:t>
            </a:r>
            <a:r>
              <a:rPr lang="en-US" dirty="0"/>
              <a:t>more common —</a:t>
            </a:r>
            <a:r>
              <a:rPr lang="en-US" dirty="0" smtClean="0"/>
              <a:t> </a:t>
            </a:r>
            <a:r>
              <a:rPr lang="en-US" dirty="0"/>
              <a:t>causes of extended service </a:t>
            </a:r>
            <a:r>
              <a:rPr lang="en-US" dirty="0" smtClean="0"/>
              <a:t>interruptions.</a:t>
            </a:r>
            <a:endParaRPr lang="en-US" dirty="0"/>
          </a:p>
        </p:txBody>
      </p:sp>
      <p:pic>
        <p:nvPicPr>
          <p:cNvPr id="4" name="Picture 3" descr="sample-titlebar-itrgNEW.gif">
            <a:hlinkClick r:id="rId3"/>
          </p:cNvPr>
          <p:cNvPicPr>
            <a:picLocks noChangeAspect="1"/>
          </p:cNvPicPr>
          <p:nvPr/>
        </p:nvPicPr>
        <p:blipFill>
          <a:blip r:embed="rId4" cstate="print"/>
          <a:stretch>
            <a:fillRect/>
          </a:stretch>
        </p:blipFill>
        <p:spPr>
          <a:xfrm>
            <a:off x="0" y="5402461"/>
            <a:ext cx="9144000" cy="14555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892480" cy="864096"/>
          </a:xfrm>
        </p:spPr>
        <p:txBody>
          <a:bodyPr/>
          <a:lstStyle/>
          <a:p>
            <a:r>
              <a:rPr lang="en-US" sz="2350" dirty="0"/>
              <a:t>Use Info-Tech’s BIA </a:t>
            </a:r>
            <a:r>
              <a:rPr lang="en-US" sz="2350" dirty="0" smtClean="0"/>
              <a:t>Workbook </a:t>
            </a:r>
            <a:r>
              <a:rPr lang="en-US" sz="2350" dirty="0"/>
              <a:t>to complete a systems inventory, determine criticality, and set RTO and RPO requirements</a:t>
            </a:r>
          </a:p>
        </p:txBody>
      </p:sp>
      <p:sp>
        <p:nvSpPr>
          <p:cNvPr id="3" name="Text Placeholder 2"/>
          <p:cNvSpPr>
            <a:spLocks noGrp="1"/>
          </p:cNvSpPr>
          <p:nvPr>
            <p:ph type="body" sz="quarter" idx="16"/>
          </p:nvPr>
        </p:nvSpPr>
        <p:spPr>
          <a:xfrm>
            <a:off x="249303" y="1232757"/>
            <a:ext cx="5150789" cy="4392487"/>
          </a:xfrm>
        </p:spPr>
        <p:txBody>
          <a:bodyPr/>
          <a:lstStyle/>
          <a:p>
            <a:pPr marL="0" indent="0">
              <a:spcBef>
                <a:spcPts val="600"/>
              </a:spcBef>
              <a:spcAft>
                <a:spcPts val="600"/>
              </a:spcAft>
              <a:buNone/>
            </a:pPr>
            <a:r>
              <a:rPr lang="en-US" dirty="0" smtClean="0"/>
              <a:t>This section will guide you through completing a business impact analysis (BIA) and the relevant sections of the BIA workbook that is included in this solution set. As shown in this workflow diagram, the steps are:</a:t>
            </a:r>
          </a:p>
          <a:p>
            <a:pPr marL="228600" indent="-228600">
              <a:spcBef>
                <a:spcPts val="300"/>
              </a:spcBef>
              <a:spcAft>
                <a:spcPts val="300"/>
              </a:spcAft>
              <a:buSzPct val="100000"/>
              <a:buFont typeface="+mj-lt"/>
              <a:buAutoNum type="arabicPeriod"/>
            </a:pPr>
            <a:r>
              <a:rPr lang="en-US" dirty="0"/>
              <a:t>Create a data collection plan and BIA schedule.</a:t>
            </a:r>
          </a:p>
          <a:p>
            <a:pPr marL="228600" indent="-228600">
              <a:spcBef>
                <a:spcPts val="300"/>
              </a:spcBef>
              <a:spcAft>
                <a:spcPts val="300"/>
              </a:spcAft>
              <a:buSzPct val="100000"/>
              <a:buFont typeface="+mj-lt"/>
              <a:buAutoNum type="arabicPeriod"/>
            </a:pPr>
            <a:r>
              <a:rPr lang="en-US" dirty="0"/>
              <a:t>Perform a high-level assessment of which </a:t>
            </a:r>
            <a:r>
              <a:rPr lang="en-US" dirty="0" smtClean="0"/>
              <a:t>systems (or services) are Mission Critical </a:t>
            </a:r>
            <a:r>
              <a:rPr lang="en-US" dirty="0"/>
              <a:t>(referred to here as “Gold” systems), Important </a:t>
            </a:r>
            <a:r>
              <a:rPr lang="en-US" dirty="0" smtClean="0"/>
              <a:t>(“Silver”), </a:t>
            </a:r>
            <a:r>
              <a:rPr lang="en-US" dirty="0"/>
              <a:t>and Not Important for day-to-day operations </a:t>
            </a:r>
            <a:r>
              <a:rPr lang="en-US" dirty="0" smtClean="0"/>
              <a:t>(“Bronze”).</a:t>
            </a:r>
            <a:endParaRPr lang="en-US" dirty="0"/>
          </a:p>
          <a:p>
            <a:pPr marL="234950" lvl="1" indent="0">
              <a:spcBef>
                <a:spcPts val="300"/>
              </a:spcBef>
              <a:spcAft>
                <a:spcPts val="300"/>
              </a:spcAft>
              <a:buSzPct val="100000"/>
              <a:buNone/>
            </a:pPr>
            <a:r>
              <a:rPr lang="en-US" dirty="0"/>
              <a:t>This enables you to focus on Gold systems first to establish DR procedures and timelines for your most critical systems, and then continue the process for </a:t>
            </a:r>
            <a:r>
              <a:rPr lang="en-US" dirty="0" smtClean="0"/>
              <a:t>less critical </a:t>
            </a:r>
            <a:r>
              <a:rPr lang="en-US" dirty="0"/>
              <a:t>systems.</a:t>
            </a:r>
          </a:p>
          <a:p>
            <a:pPr marL="228600" indent="-228600">
              <a:spcBef>
                <a:spcPts val="300"/>
              </a:spcBef>
              <a:spcAft>
                <a:spcPts val="300"/>
              </a:spcAft>
              <a:buSzPct val="100000"/>
              <a:buFont typeface="+mj-lt"/>
              <a:buAutoNum type="arabicPeriod"/>
            </a:pPr>
            <a:r>
              <a:rPr lang="en-US" dirty="0"/>
              <a:t>For Gold systems:</a:t>
            </a:r>
          </a:p>
          <a:p>
            <a:pPr marL="457200" lvl="1" indent="-222250">
              <a:spcBef>
                <a:spcPts val="300"/>
              </a:spcBef>
              <a:spcAft>
                <a:spcPts val="300"/>
              </a:spcAft>
              <a:buSzPct val="100000"/>
              <a:buFont typeface="+mj-lt"/>
              <a:buAutoNum type="alphaLcPeriod"/>
            </a:pPr>
            <a:r>
              <a:rPr lang="en-US" dirty="0"/>
              <a:t>Determine the impact of downtime, </a:t>
            </a:r>
            <a:r>
              <a:rPr lang="en-US" dirty="0" smtClean="0"/>
              <a:t>and reassess criticality. </a:t>
            </a:r>
          </a:p>
          <a:p>
            <a:pPr marL="457200" lvl="1" indent="-222250">
              <a:spcBef>
                <a:spcPts val="300"/>
              </a:spcBef>
              <a:spcAft>
                <a:spcPts val="300"/>
              </a:spcAft>
              <a:buSzPct val="100000"/>
              <a:buFont typeface="+mj-lt"/>
              <a:buAutoNum type="alphaLcPeriod"/>
            </a:pPr>
            <a:r>
              <a:rPr lang="en-US" dirty="0"/>
              <a:t>Identify </a:t>
            </a:r>
            <a:r>
              <a:rPr lang="en-US" dirty="0" smtClean="0"/>
              <a:t>system dependencies </a:t>
            </a:r>
            <a:r>
              <a:rPr lang="en-US" dirty="0"/>
              <a:t>(</a:t>
            </a:r>
            <a:r>
              <a:rPr lang="en-US" dirty="0" smtClean="0"/>
              <a:t>i.e. </a:t>
            </a:r>
            <a:r>
              <a:rPr lang="en-US" dirty="0"/>
              <a:t>the components that make up the overall system).</a:t>
            </a:r>
            <a:endParaRPr lang="en-US" dirty="0" smtClean="0"/>
          </a:p>
          <a:p>
            <a:pPr marL="457200" lvl="1" indent="-222250">
              <a:spcBef>
                <a:spcPts val="300"/>
              </a:spcBef>
              <a:spcAft>
                <a:spcPts val="300"/>
              </a:spcAft>
              <a:buSzPct val="100000"/>
              <a:buFont typeface="+mj-lt"/>
              <a:buAutoNum type="alphaLcPeriod"/>
            </a:pPr>
            <a:r>
              <a:rPr lang="en-US" dirty="0" smtClean="0"/>
              <a:t>Determine recovery </a:t>
            </a:r>
            <a:r>
              <a:rPr lang="en-US" dirty="0"/>
              <a:t>objectives (RPO and RTO</a:t>
            </a:r>
            <a:r>
              <a:rPr lang="en-US" dirty="0" smtClean="0"/>
              <a:t>).</a:t>
            </a:r>
            <a:endParaRPr lang="en-US" dirty="0"/>
          </a:p>
          <a:p>
            <a:pPr marL="457200" lvl="1" indent="-222250">
              <a:spcBef>
                <a:spcPts val="300"/>
              </a:spcBef>
              <a:spcAft>
                <a:spcPts val="300"/>
              </a:spcAft>
              <a:buSzPct val="100000"/>
              <a:buFont typeface="+mj-lt"/>
              <a:buAutoNum type="alphaLcPeriod"/>
            </a:pPr>
            <a:r>
              <a:rPr lang="en-US" dirty="0" smtClean="0"/>
              <a:t>Perform </a:t>
            </a:r>
            <a:r>
              <a:rPr lang="en-US" dirty="0"/>
              <a:t>a risk assessment to determine where to prioritize investments to meet RPOs and RTOs.</a:t>
            </a:r>
          </a:p>
          <a:p>
            <a:pPr marL="457200" lvl="1" indent="-222250">
              <a:spcBef>
                <a:spcPts val="300"/>
              </a:spcBef>
              <a:spcAft>
                <a:spcPts val="300"/>
              </a:spcAft>
              <a:buSzPct val="100000"/>
              <a:buFont typeface="+mj-lt"/>
              <a:buAutoNum type="alphaLcPeriod"/>
            </a:pPr>
            <a:r>
              <a:rPr lang="en-US" dirty="0" smtClean="0"/>
              <a:t>Review with </a:t>
            </a:r>
            <a:r>
              <a:rPr lang="en-US" dirty="0"/>
              <a:t>executives to confirm BIA and recovery objectives.</a:t>
            </a:r>
          </a:p>
          <a:p>
            <a:pPr marL="228600" indent="-228600">
              <a:spcBef>
                <a:spcPts val="300"/>
              </a:spcBef>
              <a:spcAft>
                <a:spcPts val="300"/>
              </a:spcAft>
              <a:buSzPct val="100000"/>
              <a:buFont typeface="+mj-lt"/>
              <a:buAutoNum type="arabicPeriod"/>
            </a:pPr>
            <a:r>
              <a:rPr lang="en-US" dirty="0"/>
              <a:t>Repeat step 3 for Silver and Bronze systems. </a:t>
            </a:r>
          </a:p>
          <a:p>
            <a:pPr marL="0" indent="0">
              <a:spcBef>
                <a:spcPts val="600"/>
              </a:spcBef>
              <a:spcAft>
                <a:spcPts val="600"/>
              </a:spcAft>
              <a:buSzPct val="100000"/>
              <a:buNone/>
            </a:pP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89978" y="1287012"/>
            <a:ext cx="2292219" cy="5029196"/>
          </a:xfrm>
          <a:prstGeom prst="rect">
            <a:avLst/>
          </a:prstGeom>
        </p:spPr>
      </p:pic>
      <p:sp>
        <p:nvSpPr>
          <p:cNvPr id="7" name="Rectangle 6"/>
          <p:cNvSpPr/>
          <p:nvPr/>
        </p:nvSpPr>
        <p:spPr>
          <a:xfrm>
            <a:off x="251520" y="5898758"/>
            <a:ext cx="4829941" cy="338554"/>
          </a:xfrm>
          <a:prstGeom prst="rect">
            <a:avLst/>
          </a:prstGeom>
          <a:ln w="19050">
            <a:noFill/>
          </a:ln>
        </p:spPr>
        <p:txBody>
          <a:bodyPr wrap="square">
            <a:spAutoFit/>
          </a:bodyPr>
          <a:lstStyle/>
          <a:p>
            <a:pPr algn="l">
              <a:spcBef>
                <a:spcPts val="0"/>
              </a:spcBef>
              <a:spcAft>
                <a:spcPts val="0"/>
              </a:spcAft>
            </a:pPr>
            <a:r>
              <a:rPr lang="en-US" sz="1200" b="1" dirty="0" smtClean="0"/>
              <a:t>See </a:t>
            </a:r>
            <a:r>
              <a:rPr lang="en-US" sz="1200" b="1" dirty="0"/>
              <a:t>Info-Tech’s </a:t>
            </a:r>
            <a:r>
              <a:rPr lang="en-US" sz="1200" b="1" i="1" dirty="0" smtClean="0">
                <a:hlinkClick r:id="rId4"/>
              </a:rPr>
              <a:t>Business Impact Analysis Workbook</a:t>
            </a:r>
            <a:r>
              <a:rPr lang="en-US" sz="1200" b="1" i="1" dirty="0" smtClean="0"/>
              <a:t>.</a:t>
            </a:r>
          </a:p>
          <a:p>
            <a:pPr algn="l">
              <a:spcBef>
                <a:spcPts val="0"/>
              </a:spcBef>
              <a:spcAft>
                <a:spcPts val="0"/>
              </a:spcAft>
            </a:pPr>
            <a:endParaRPr lang="en-US" sz="400" b="1" i="1" dirty="0"/>
          </a:p>
        </p:txBody>
      </p:sp>
      <p:pic>
        <p:nvPicPr>
          <p:cNvPr id="8" name="Picture 7"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608528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The inventory process alone can take </a:t>
            </a:r>
            <a:r>
              <a:rPr lang="en-US" dirty="0" smtClean="0"/>
              <a:t>months. Assign task owners and </a:t>
            </a:r>
            <a:r>
              <a:rPr lang="en-US" dirty="0"/>
              <a:t>set deadlines </a:t>
            </a:r>
            <a:r>
              <a:rPr lang="en-US" dirty="0" smtClean="0"/>
              <a:t>to keep this project on track.</a:t>
            </a:r>
            <a:endParaRPr lang="en-US" dirty="0"/>
          </a:p>
        </p:txBody>
      </p:sp>
      <p:sp>
        <p:nvSpPr>
          <p:cNvPr id="3" name="Title 2"/>
          <p:cNvSpPr>
            <a:spLocks noGrp="1"/>
          </p:cNvSpPr>
          <p:nvPr>
            <p:ph type="title"/>
          </p:nvPr>
        </p:nvSpPr>
        <p:spPr/>
        <p:txBody>
          <a:bodyPr/>
          <a:lstStyle/>
          <a:p>
            <a:r>
              <a:rPr lang="en-US" dirty="0"/>
              <a:t>Step 1: Create a data collection plan and BIA schedule</a:t>
            </a:r>
          </a:p>
        </p:txBody>
      </p:sp>
      <p:sp>
        <p:nvSpPr>
          <p:cNvPr id="4" name="Text Placeholder 3"/>
          <p:cNvSpPr>
            <a:spLocks noGrp="1"/>
          </p:cNvSpPr>
          <p:nvPr>
            <p:ph type="body" sz="quarter" idx="16"/>
          </p:nvPr>
        </p:nvSpPr>
        <p:spPr>
          <a:xfrm>
            <a:off x="249303" y="2132857"/>
            <a:ext cx="3458601" cy="1944215"/>
          </a:xfrm>
        </p:spPr>
        <p:txBody>
          <a:bodyPr/>
          <a:lstStyle/>
          <a:p>
            <a:pPr marL="0" indent="0">
              <a:spcBef>
                <a:spcPts val="600"/>
              </a:spcBef>
              <a:spcAft>
                <a:spcPts val="0"/>
              </a:spcAft>
              <a:buNone/>
            </a:pPr>
            <a:r>
              <a:rPr lang="en-US" dirty="0" smtClean="0"/>
              <a:t>Use the “Assigned Tasks” tab in the BIA workbook to assign tasks and set high-level deadlines:</a:t>
            </a:r>
          </a:p>
          <a:p>
            <a:pPr>
              <a:spcBef>
                <a:spcPts val="600"/>
              </a:spcBef>
              <a:spcAft>
                <a:spcPts val="0"/>
              </a:spcAft>
            </a:pPr>
            <a:r>
              <a:rPr lang="en-US" dirty="0" smtClean="0"/>
              <a:t>Document task requirements. Include tasks for collecting the data and validating the data.</a:t>
            </a:r>
          </a:p>
          <a:p>
            <a:pPr>
              <a:spcBef>
                <a:spcPts val="600"/>
              </a:spcBef>
              <a:spcAft>
                <a:spcPts val="0"/>
              </a:spcAft>
            </a:pPr>
            <a:r>
              <a:rPr lang="en-US" dirty="0" smtClean="0"/>
              <a:t>Assign task owners and identify additional resources that may be required.</a:t>
            </a:r>
          </a:p>
          <a:p>
            <a:pPr>
              <a:spcBef>
                <a:spcPts val="600"/>
              </a:spcBef>
              <a:spcAft>
                <a:spcPts val="0"/>
              </a:spcAft>
            </a:pPr>
            <a:r>
              <a:rPr lang="en-US" dirty="0" smtClean="0"/>
              <a:t>Set overall deadlines for task completion.</a:t>
            </a: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63548" y="2745525"/>
            <a:ext cx="4820920" cy="2519679"/>
          </a:xfrm>
          <a:prstGeom prst="rect">
            <a:avLst/>
          </a:prstGeom>
          <a:ln>
            <a:solidFill>
              <a:schemeClr val="bg1">
                <a:lumMod val="50000"/>
              </a:schemeClr>
            </a:solidFill>
          </a:ln>
        </p:spPr>
      </p:pic>
      <p:sp>
        <p:nvSpPr>
          <p:cNvPr id="6" name="TextBox 5"/>
          <p:cNvSpPr txBox="1"/>
          <p:nvPr>
            <p:custDataLst>
              <p:tags r:id="rId1"/>
            </p:custDataLst>
          </p:nvPr>
        </p:nvSpPr>
        <p:spPr>
          <a:xfrm>
            <a:off x="323528" y="4131657"/>
            <a:ext cx="3240360" cy="892552"/>
          </a:xfrm>
          <a:prstGeom prst="rect">
            <a:avLst/>
          </a:prstGeom>
          <a:solidFill>
            <a:schemeClr val="accent5">
              <a:lumMod val="20000"/>
              <a:lumOff val="80000"/>
            </a:schemeClr>
          </a:solidFill>
          <a:ln w="19050">
            <a:noFill/>
          </a:ln>
        </p:spPr>
        <p:txBody>
          <a:bodyPr wrap="square" rtlCol="0">
            <a:spAutoFit/>
          </a:bodyPr>
          <a:lstStyle/>
          <a:p>
            <a:pPr algn="l">
              <a:spcBef>
                <a:spcPts val="0"/>
              </a:spcBef>
              <a:spcAft>
                <a:spcPts val="0"/>
              </a:spcAft>
            </a:pPr>
            <a:endParaRPr lang="en-US" sz="400" dirty="0"/>
          </a:p>
          <a:p>
            <a:pPr marL="0" indent="0" algn="l">
              <a:spcBef>
                <a:spcPts val="0"/>
              </a:spcBef>
              <a:spcAft>
                <a:spcPts val="600"/>
              </a:spcAft>
              <a:buNone/>
            </a:pPr>
            <a:r>
              <a:rPr lang="en-US" sz="1200" dirty="0" smtClean="0"/>
              <a:t>Refer to Info-Tech’s </a:t>
            </a:r>
            <a:r>
              <a:rPr lang="en-US" sz="1200" i="1" dirty="0" smtClean="0">
                <a:hlinkClick r:id="rId5"/>
              </a:rPr>
              <a:t>Project </a:t>
            </a:r>
            <a:r>
              <a:rPr lang="en-US" sz="1200" i="1" dirty="0" smtClean="0">
                <a:hlinkClick r:id="rId5"/>
              </a:rPr>
              <a:t>Management Planning and Monitoring Tool for Small Enterprises</a:t>
            </a:r>
            <a:r>
              <a:rPr lang="en-US" sz="1200" dirty="0" smtClean="0"/>
              <a:t> to incorporate these tasks into a more detailed </a:t>
            </a:r>
            <a:r>
              <a:rPr lang="en-US" sz="1200" dirty="0"/>
              <a:t>project </a:t>
            </a:r>
            <a:r>
              <a:rPr lang="en-US" sz="1200" dirty="0" smtClean="0"/>
              <a:t>plan.</a:t>
            </a:r>
          </a:p>
        </p:txBody>
      </p:sp>
      <p:pic>
        <p:nvPicPr>
          <p:cNvPr id="7" name="Picture 6" descr="sample_linkbar-itrgNEW.gif">
            <a:hlinkClick r:id="rId6"/>
          </p:cNvPr>
          <p:cNvPicPr>
            <a:picLocks noChangeAspect="1"/>
          </p:cNvPicPr>
          <p:nvPr/>
        </p:nvPicPr>
        <p:blipFill>
          <a:blip r:embed="rId7"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427013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a:hlinkClick r:id="rId4"/>
          </p:cNvPr>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257176" y="1232756"/>
            <a:ext cx="8620124" cy="936104"/>
          </a:xfrm>
        </p:spPr>
        <p:txBody>
          <a:bodyPr/>
          <a:lstStyle/>
          <a:p>
            <a:pPr lvl="0"/>
            <a:r>
              <a:rPr lang="en-US" sz="1400" b="0" dirty="0" smtClean="0"/>
              <a:t>Disasters </a:t>
            </a:r>
            <a:r>
              <a:rPr lang="en-US" sz="1400" b="0" dirty="0"/>
              <a:t>need to be </a:t>
            </a:r>
            <a:r>
              <a:rPr lang="en-US" sz="1400" b="0"/>
              <a:t>viewed </a:t>
            </a:r>
            <a:r>
              <a:rPr lang="en-US" sz="1400" b="0" smtClean="0"/>
              <a:t>on </a:t>
            </a:r>
            <a:r>
              <a:rPr lang="en-US" sz="1400" b="0" dirty="0"/>
              <a:t>a continuum </a:t>
            </a:r>
            <a:r>
              <a:rPr lang="en-US" sz="1400" b="0" dirty="0" smtClean="0"/>
              <a:t>— </a:t>
            </a:r>
            <a:r>
              <a:rPr lang="en-US" sz="1400" b="0" dirty="0"/>
              <a:t>from isolated service interruptions (e.g</a:t>
            </a:r>
            <a:r>
              <a:rPr lang="en-US" sz="1400" b="0" dirty="0" smtClean="0"/>
              <a:t>. </a:t>
            </a:r>
            <a:r>
              <a:rPr lang="en-US" sz="1400" b="0" dirty="0"/>
              <a:t>disk failure) to </a:t>
            </a:r>
            <a:r>
              <a:rPr lang="en-US" sz="1400" b="0" dirty="0" smtClean="0"/>
              <a:t>“the </a:t>
            </a:r>
            <a:r>
              <a:rPr lang="en-US" sz="1400" b="0" dirty="0"/>
              <a:t>building’s on fire” —</a:t>
            </a:r>
            <a:r>
              <a:rPr lang="en-US" sz="1400" b="0" dirty="0" smtClean="0"/>
              <a:t> </a:t>
            </a:r>
            <a:r>
              <a:rPr lang="en-US" sz="1400" b="0" dirty="0"/>
              <a:t>and </a:t>
            </a:r>
            <a:r>
              <a:rPr lang="en-US" sz="1400" b="0" dirty="0" smtClean="0"/>
              <a:t>an appropriate </a:t>
            </a:r>
            <a:r>
              <a:rPr lang="en-US" sz="1400" b="0" dirty="0"/>
              <a:t>continuum of responses </a:t>
            </a:r>
            <a:r>
              <a:rPr lang="en-US" sz="1400" b="0" dirty="0" smtClean="0"/>
              <a:t>needs </a:t>
            </a:r>
            <a:r>
              <a:rPr lang="en-US" sz="1400" b="0" dirty="0"/>
              <a:t>to be in </a:t>
            </a:r>
            <a:r>
              <a:rPr lang="en-US" sz="1400" b="0" dirty="0" smtClean="0"/>
              <a:t>place. </a:t>
            </a:r>
            <a:r>
              <a:rPr lang="en-US" sz="1400" b="0" dirty="0"/>
              <a:t>To that end, </a:t>
            </a:r>
            <a:r>
              <a:rPr lang="en-US" sz="1400" b="0" dirty="0" smtClean="0"/>
              <a:t>disaster recover (DR) </a:t>
            </a:r>
            <a:r>
              <a:rPr lang="en-US" sz="1400" b="0" dirty="0"/>
              <a:t>is best managed as an extension of </a:t>
            </a:r>
            <a:r>
              <a:rPr lang="en-US" sz="1400" b="0" dirty="0" smtClean="0"/>
              <a:t>service management. </a:t>
            </a:r>
            <a:endParaRPr lang="en-US" sz="1400" b="0"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0" name="Text Placeholder 9"/>
          <p:cNvSpPr>
            <a:spLocks noGrp="1"/>
          </p:cNvSpPr>
          <p:nvPr>
            <p:ph type="body" sz="quarter" idx="16"/>
          </p:nvPr>
        </p:nvSpPr>
        <p:spPr>
          <a:xfrm>
            <a:off x="249303" y="2507593"/>
            <a:ext cx="4034665" cy="2376264"/>
          </a:xfrm>
        </p:spPr>
        <p:txBody>
          <a:bodyPr/>
          <a:lstStyle/>
          <a:p>
            <a:r>
              <a:rPr lang="en-US" dirty="0"/>
              <a:t>Organizations struggling to meet </a:t>
            </a:r>
            <a:r>
              <a:rPr lang="en-US" dirty="0" smtClean="0"/>
              <a:t>recovery time objectives, or that lack confidence in their disaster recovery plan (DRP).</a:t>
            </a:r>
            <a:endParaRPr lang="en-US" dirty="0"/>
          </a:p>
          <a:p>
            <a:r>
              <a:rPr lang="en-US" dirty="0"/>
              <a:t>Senior IT </a:t>
            </a:r>
            <a:r>
              <a:rPr lang="en-US" dirty="0" smtClean="0"/>
              <a:t>management </a:t>
            </a:r>
            <a:r>
              <a:rPr lang="en-US" dirty="0"/>
              <a:t>responsible for </a:t>
            </a:r>
            <a:r>
              <a:rPr lang="en-US" dirty="0" smtClean="0"/>
              <a:t>disaster recovery.</a:t>
            </a:r>
            <a:endParaRPr lang="en-US" dirty="0"/>
          </a:p>
          <a:p>
            <a:r>
              <a:rPr lang="en-US" dirty="0" smtClean="0"/>
              <a:t>Service management leaders looking to bridge the gap between their processes and the DRP.</a:t>
            </a:r>
            <a:endParaRPr lang="en-US" dirty="0"/>
          </a:p>
        </p:txBody>
      </p:sp>
      <p:sp>
        <p:nvSpPr>
          <p:cNvPr id="12" name="Text Placeholder 11"/>
          <p:cNvSpPr>
            <a:spLocks noGrp="1"/>
          </p:cNvSpPr>
          <p:nvPr>
            <p:ph type="body" sz="quarter" idx="23"/>
          </p:nvPr>
        </p:nvSpPr>
        <p:spPr>
          <a:xfrm>
            <a:off x="4860032" y="2507593"/>
            <a:ext cx="4032448" cy="2376264"/>
          </a:xfrm>
        </p:spPr>
        <p:txBody>
          <a:bodyPr/>
          <a:lstStyle/>
          <a:p>
            <a:r>
              <a:rPr lang="en-US" dirty="0" smtClean="0"/>
              <a:t>Understand the relationship and workflow between service management and DR.</a:t>
            </a:r>
          </a:p>
          <a:p>
            <a:r>
              <a:rPr lang="en-US" dirty="0" smtClean="0"/>
              <a:t>Perform a business impact analysis (BIA) to establish Recovery Point Objectives (RPOs) and Recovery Time Objectives (RTOs).</a:t>
            </a:r>
          </a:p>
          <a:p>
            <a:r>
              <a:rPr lang="en-US" dirty="0" smtClean="0"/>
              <a:t>Perform a risk assessment to identify where you need to prioritize investments.</a:t>
            </a:r>
          </a:p>
          <a:p>
            <a:r>
              <a:rPr lang="en-US" dirty="0" smtClean="0"/>
              <a:t>Extend service management processes  to account for DR scenarios.</a:t>
            </a:r>
            <a:endParaRPr lang="en-CA" dirty="0"/>
          </a:p>
          <a:p>
            <a:endParaRPr lang="en-CA" dirty="0"/>
          </a:p>
        </p:txBody>
      </p:sp>
      <p:sp>
        <p:nvSpPr>
          <p:cNvPr id="8" name="TextBox 7"/>
          <p:cNvSpPr txBox="1"/>
          <p:nvPr/>
        </p:nvSpPr>
        <p:spPr>
          <a:xfrm>
            <a:off x="249302" y="2168860"/>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9" name="TextBox 8"/>
          <p:cNvSpPr txBox="1"/>
          <p:nvPr/>
        </p:nvSpPr>
        <p:spPr>
          <a:xfrm>
            <a:off x="4860032" y="2168860"/>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cxnSp>
        <p:nvCxnSpPr>
          <p:cNvPr id="13" name="Straight Connector 12"/>
          <p:cNvCxnSpPr/>
          <p:nvPr/>
        </p:nvCxnSpPr>
        <p:spPr>
          <a:xfrm rot="5400000">
            <a:off x="3383876" y="3695725"/>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custDataLst>
              <p:tags r:id="rId1"/>
            </p:custDataLst>
          </p:nvPr>
        </p:nvSpPr>
        <p:spPr>
          <a:xfrm>
            <a:off x="359532" y="5049180"/>
            <a:ext cx="8424936" cy="1323439"/>
          </a:xfrm>
          <a:prstGeom prst="rect">
            <a:avLst/>
          </a:prstGeom>
          <a:solidFill>
            <a:schemeClr val="accent5">
              <a:lumMod val="20000"/>
              <a:lumOff val="80000"/>
            </a:schemeClr>
          </a:solidFill>
          <a:ln w="19050">
            <a:noFill/>
          </a:ln>
        </p:spPr>
        <p:txBody>
          <a:bodyPr wrap="square" rtlCol="0">
            <a:spAutoFit/>
          </a:bodyPr>
          <a:lstStyle/>
          <a:p>
            <a:pPr marL="182880" algn="l">
              <a:spcBef>
                <a:spcPts val="600"/>
              </a:spcBef>
              <a:spcAft>
                <a:spcPts val="0"/>
              </a:spcAft>
            </a:pPr>
            <a:r>
              <a:rPr lang="en-US" sz="1200" i="1" dirty="0" smtClean="0">
                <a:latin typeface="+mj-lt"/>
              </a:rPr>
              <a:t>A </a:t>
            </a:r>
            <a:r>
              <a:rPr lang="en-US" sz="1200" i="1" dirty="0">
                <a:latin typeface="+mj-lt"/>
              </a:rPr>
              <a:t>large </a:t>
            </a:r>
            <a:r>
              <a:rPr lang="en-US" sz="1200" i="1" dirty="0" smtClean="0">
                <a:latin typeface="+mj-lt"/>
              </a:rPr>
              <a:t>percentage </a:t>
            </a:r>
            <a:r>
              <a:rPr lang="en-US" sz="1200" i="1" dirty="0">
                <a:latin typeface="+mj-lt"/>
              </a:rPr>
              <a:t>of disaster scenarios are due to internal </a:t>
            </a:r>
            <a:r>
              <a:rPr lang="en-US" sz="1200" i="1" dirty="0" smtClean="0">
                <a:latin typeface="+mj-lt"/>
              </a:rPr>
              <a:t>issues, </a:t>
            </a:r>
            <a:r>
              <a:rPr lang="en-US" sz="1200" i="1" dirty="0">
                <a:latin typeface="+mj-lt"/>
              </a:rPr>
              <a:t>including hardware and software failures.</a:t>
            </a:r>
            <a:endParaRPr lang="en-US" sz="1200" i="1" dirty="0" smtClean="0">
              <a:latin typeface="+mj-lt"/>
            </a:endParaRPr>
          </a:p>
          <a:p>
            <a:pPr marL="182880">
              <a:spcBef>
                <a:spcPts val="600"/>
              </a:spcBef>
              <a:spcAft>
                <a:spcPts val="0"/>
              </a:spcAft>
            </a:pPr>
            <a:r>
              <a:rPr lang="en-US" sz="1200" dirty="0" smtClean="0"/>
              <a:t>			– Michael </a:t>
            </a:r>
            <a:r>
              <a:rPr lang="en-US" sz="1200" dirty="0"/>
              <a:t>Gordon, Group IT Projects Manager, PMP (NZ) </a:t>
            </a:r>
            <a:r>
              <a:rPr lang="en-US" sz="1200" dirty="0" smtClean="0"/>
              <a:t>Limited</a:t>
            </a:r>
          </a:p>
          <a:p>
            <a:pPr marL="182880" algn="l">
              <a:spcBef>
                <a:spcPts val="600"/>
              </a:spcBef>
              <a:spcAft>
                <a:spcPts val="0"/>
              </a:spcAft>
            </a:pPr>
            <a:endParaRPr lang="en-US" sz="1200" i="1" dirty="0" smtClean="0">
              <a:latin typeface="+mj-lt"/>
            </a:endParaRPr>
          </a:p>
          <a:p>
            <a:pPr marL="182880" algn="l">
              <a:spcBef>
                <a:spcPts val="600"/>
              </a:spcBef>
              <a:spcAft>
                <a:spcPts val="0"/>
              </a:spcAft>
            </a:pPr>
            <a:r>
              <a:rPr lang="en-US" sz="1200" i="1" dirty="0" smtClean="0">
                <a:latin typeface="+mj-lt"/>
              </a:rPr>
              <a:t>Major disasters are damaging, but rare. Smaller internal disasters are more common and can be just as damaging.</a:t>
            </a:r>
          </a:p>
          <a:p>
            <a:pPr marL="182880" lvl="8" algn="ctr">
              <a:spcBef>
                <a:spcPts val="600"/>
              </a:spcBef>
            </a:pPr>
            <a:r>
              <a:rPr lang="en-US" sz="1200" dirty="0" smtClean="0"/>
              <a:t>			– Ken Lauder</a:t>
            </a:r>
            <a:r>
              <a:rPr lang="en-US" sz="1200" dirty="0"/>
              <a:t>, MIS </a:t>
            </a:r>
            <a:r>
              <a:rPr lang="en-US" sz="1200" dirty="0" smtClean="0"/>
              <a:t>Manager, Tucker </a:t>
            </a:r>
            <a:r>
              <a:rPr lang="en-US" sz="1200" dirty="0"/>
              <a:t>Rocky Distributing </a:t>
            </a:r>
          </a:p>
        </p:txBody>
      </p:sp>
      <p:pic>
        <p:nvPicPr>
          <p:cNvPr id="15" name="Picture 14" descr="quote1.wmf"/>
          <p:cNvPicPr>
            <a:picLocks noChangeAspect="1"/>
          </p:cNvPicPr>
          <p:nvPr>
            <p:custDataLst>
              <p:tags r:id="rId2"/>
            </p:custDataLst>
          </p:nvPr>
        </p:nvPicPr>
        <p:blipFill>
          <a:blip r:embed="rId8" cstate="screen"/>
          <a:stretch>
            <a:fillRect/>
          </a:stretch>
        </p:blipFill>
        <p:spPr>
          <a:xfrm>
            <a:off x="403935" y="5094709"/>
            <a:ext cx="179050" cy="127893"/>
          </a:xfrm>
          <a:prstGeom prst="rect">
            <a:avLst/>
          </a:prstGeom>
        </p:spPr>
      </p:pic>
      <p:pic>
        <p:nvPicPr>
          <p:cNvPr id="17" name="Picture 16" descr="quote1.wmf"/>
          <p:cNvPicPr>
            <a:picLocks noChangeAspect="1"/>
          </p:cNvPicPr>
          <p:nvPr>
            <p:custDataLst>
              <p:tags r:id="rId3"/>
            </p:custDataLst>
          </p:nvPr>
        </p:nvPicPr>
        <p:blipFill>
          <a:blip r:embed="rId8" cstate="screen"/>
          <a:stretch>
            <a:fillRect/>
          </a:stretch>
        </p:blipFill>
        <p:spPr>
          <a:xfrm>
            <a:off x="415556" y="5877272"/>
            <a:ext cx="179050" cy="127893"/>
          </a:xfrm>
          <a:prstGeom prst="rect">
            <a:avLst/>
          </a:prstGeom>
        </p:spPr>
      </p:pic>
      <p:pic>
        <p:nvPicPr>
          <p:cNvPr id="18" name="Picture 17" descr="quote2.wmf"/>
          <p:cNvPicPr>
            <a:picLocks noChangeAspect="1"/>
          </p:cNvPicPr>
          <p:nvPr>
            <p:custDataLst>
              <p:tags r:id="rId4"/>
            </p:custDataLst>
          </p:nvPr>
        </p:nvPicPr>
        <p:blipFill>
          <a:blip r:embed="rId9" cstate="screen"/>
          <a:stretch>
            <a:fillRect/>
          </a:stretch>
        </p:blipFill>
        <p:spPr>
          <a:xfrm>
            <a:off x="8125745" y="5077755"/>
            <a:ext cx="179050" cy="127893"/>
          </a:xfrm>
          <a:prstGeom prst="rect">
            <a:avLst/>
          </a:prstGeom>
        </p:spPr>
      </p:pic>
      <p:pic>
        <p:nvPicPr>
          <p:cNvPr id="19" name="Picture 18" descr="quote2.wmf"/>
          <p:cNvPicPr>
            <a:picLocks noChangeAspect="1"/>
          </p:cNvPicPr>
          <p:nvPr>
            <p:custDataLst>
              <p:tags r:id="rId5"/>
            </p:custDataLst>
          </p:nvPr>
        </p:nvPicPr>
        <p:blipFill>
          <a:blip r:embed="rId9" cstate="screen"/>
          <a:stretch>
            <a:fillRect/>
          </a:stretch>
        </p:blipFill>
        <p:spPr>
          <a:xfrm>
            <a:off x="8533410" y="5883870"/>
            <a:ext cx="179050" cy="127893"/>
          </a:xfrm>
          <a:prstGeom prst="rect">
            <a:avLst/>
          </a:prstGeom>
        </p:spPr>
      </p:pic>
      <p:pic>
        <p:nvPicPr>
          <p:cNvPr id="16" name="Picture 15" descr="sample_linkbar-itrgNEW.gif">
            <a:hlinkClick r:id="rId10"/>
          </p:cNvPr>
          <p:cNvPicPr>
            <a:picLocks noChangeAspect="1"/>
          </p:cNvPicPr>
          <p:nvPr/>
        </p:nvPicPr>
        <p:blipFill>
          <a:blip r:embed="rId11"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3" name="Text Placeholder 2"/>
          <p:cNvSpPr>
            <a:spLocks noGrp="1"/>
          </p:cNvSpPr>
          <p:nvPr>
            <p:ph type="body" sz="quarter" idx="16"/>
          </p:nvPr>
        </p:nvSpPr>
        <p:spPr>
          <a:xfrm>
            <a:off x="249302" y="1232757"/>
            <a:ext cx="8627997" cy="4032448"/>
          </a:xfrm>
        </p:spPr>
        <p:txBody>
          <a:bodyPr/>
          <a:lstStyle/>
          <a:p>
            <a:pPr>
              <a:spcAft>
                <a:spcPts val="0"/>
              </a:spcAft>
            </a:pPr>
            <a:r>
              <a:rPr lang="en-US" dirty="0" smtClean="0"/>
              <a:t>Software </a:t>
            </a:r>
            <a:r>
              <a:rPr lang="en-US" dirty="0"/>
              <a:t>and hardware failures </a:t>
            </a:r>
            <a:r>
              <a:rPr lang="en-US" dirty="0" smtClean="0"/>
              <a:t>account for </a:t>
            </a:r>
            <a:r>
              <a:rPr lang="en-US" b="1" dirty="0"/>
              <a:t>45%</a:t>
            </a:r>
            <a:r>
              <a:rPr lang="en-US" dirty="0"/>
              <a:t> of </a:t>
            </a:r>
            <a:r>
              <a:rPr lang="en-US" dirty="0" smtClean="0"/>
              <a:t>unacceptable downtime, compared to only </a:t>
            </a:r>
            <a:r>
              <a:rPr lang="en-US" b="1" dirty="0" smtClean="0"/>
              <a:t>17%</a:t>
            </a:r>
            <a:r>
              <a:rPr lang="en-US" dirty="0" smtClean="0"/>
              <a:t> due to major events, </a:t>
            </a:r>
            <a:r>
              <a:rPr lang="en-US" dirty="0"/>
              <a:t>such as fires and natural </a:t>
            </a:r>
            <a:r>
              <a:rPr lang="en-US" dirty="0" smtClean="0"/>
              <a:t>disasters, based on an Info-Tech survey (</a:t>
            </a:r>
            <a:r>
              <a:rPr lang="en-US" i="1" dirty="0" smtClean="0"/>
              <a:t>n=87</a:t>
            </a:r>
            <a:r>
              <a:rPr lang="en-US" dirty="0" smtClean="0"/>
              <a:t>).</a:t>
            </a:r>
          </a:p>
          <a:p>
            <a:pPr lvl="0">
              <a:spcBef>
                <a:spcPts val="1200"/>
              </a:spcBef>
              <a:spcAft>
                <a:spcPts val="500"/>
              </a:spcAft>
            </a:pPr>
            <a:r>
              <a:rPr lang="en-US" dirty="0" smtClean="0"/>
              <a:t>However, DRPs typically focus on major events. For less obvious </a:t>
            </a:r>
            <a:r>
              <a:rPr lang="en-US" dirty="0"/>
              <a:t>DR scenarios </a:t>
            </a:r>
            <a:r>
              <a:rPr lang="en-US" dirty="0" smtClean="0"/>
              <a:t>, </a:t>
            </a:r>
            <a:r>
              <a:rPr lang="en-US" dirty="0"/>
              <a:t>it’s often unclear when DR procedures need to take </a:t>
            </a:r>
            <a:r>
              <a:rPr lang="en-US" dirty="0" smtClean="0"/>
              <a:t>over. For example, IT leaders </a:t>
            </a:r>
            <a:r>
              <a:rPr lang="en-US" dirty="0"/>
              <a:t>can </a:t>
            </a:r>
            <a:r>
              <a:rPr lang="en-US" dirty="0" smtClean="0"/>
              <a:t>fall victim to the “IT hero” and the familiar refrain of “I just need five more minutes,” or maintenance crews promising that it should only take a couple hours to restore power or network connectivity</a:t>
            </a:r>
            <a:r>
              <a:rPr lang="en-US" dirty="0"/>
              <a:t>, </a:t>
            </a:r>
            <a:r>
              <a:rPr lang="en-US" dirty="0" smtClean="0"/>
              <a:t>and wait </a:t>
            </a:r>
            <a:r>
              <a:rPr lang="en-US" dirty="0"/>
              <a:t>too long to initiate DR </a:t>
            </a:r>
            <a:r>
              <a:rPr lang="en-US" dirty="0" smtClean="0"/>
              <a:t>procedures.</a:t>
            </a:r>
          </a:p>
          <a:p>
            <a:pPr>
              <a:spcBef>
                <a:spcPts val="1200"/>
              </a:spcBef>
              <a:spcAft>
                <a:spcPts val="500"/>
              </a:spcAft>
            </a:pPr>
            <a:r>
              <a:rPr lang="en-US" dirty="0"/>
              <a:t>Incorporating DR scenarios into service management processes leads to better decisions about how to respond to </a:t>
            </a:r>
            <a:r>
              <a:rPr lang="en-US" dirty="0" smtClean="0"/>
              <a:t>less obvious </a:t>
            </a:r>
            <a:r>
              <a:rPr lang="en-US" dirty="0"/>
              <a:t>DR scenarios, when to escalate those incidents, and whether to initiate recovery procedures rather than continue troubleshooting.</a:t>
            </a:r>
          </a:p>
          <a:p>
            <a:pPr>
              <a:spcBef>
                <a:spcPts val="1200"/>
              </a:spcBef>
              <a:spcAft>
                <a:spcPts val="0"/>
              </a:spcAft>
            </a:pPr>
            <a:r>
              <a:rPr lang="en-US" dirty="0"/>
              <a:t>This report will walk you through:</a:t>
            </a:r>
          </a:p>
          <a:p>
            <a:pPr lvl="1">
              <a:spcAft>
                <a:spcPts val="0"/>
              </a:spcAft>
            </a:pPr>
            <a:r>
              <a:rPr lang="en-US" dirty="0" smtClean="0"/>
              <a:t>How service management processes can help you meet your </a:t>
            </a:r>
            <a:r>
              <a:rPr lang="en-US" dirty="0"/>
              <a:t>Recovery </a:t>
            </a:r>
            <a:r>
              <a:rPr lang="en-US" dirty="0" smtClean="0"/>
              <a:t>Point Objectives (RPOs) and Recovery </a:t>
            </a:r>
            <a:r>
              <a:rPr lang="en-US" dirty="0"/>
              <a:t>T</a:t>
            </a:r>
            <a:r>
              <a:rPr lang="en-US" dirty="0" smtClean="0"/>
              <a:t>ime Objectives (RTOs).</a:t>
            </a:r>
          </a:p>
          <a:p>
            <a:pPr lvl="1">
              <a:spcAft>
                <a:spcPts val="0"/>
              </a:spcAft>
            </a:pPr>
            <a:r>
              <a:rPr lang="en-US" dirty="0" smtClean="0"/>
              <a:t>Performing a business impact analysis to establish system criticality and recovery objectives.</a:t>
            </a:r>
          </a:p>
          <a:p>
            <a:pPr lvl="1">
              <a:spcAft>
                <a:spcPts val="0"/>
              </a:spcAft>
            </a:pPr>
            <a:r>
              <a:rPr lang="en-US" dirty="0" smtClean="0"/>
              <a:t>Extending service manage processes to account for disaster scenarios, and to reflect different levels of system criticality as identified by the business impact analysis.</a:t>
            </a:r>
            <a:endParaRPr lang="en-US" dirty="0"/>
          </a:p>
          <a:p>
            <a:pPr lvl="0">
              <a:spcBef>
                <a:spcPts val="600"/>
              </a:spcBef>
              <a:spcAft>
                <a:spcPts val="600"/>
              </a:spcAft>
            </a:pPr>
            <a:endParaRPr lang="en-US" sz="1400" dirty="0" smtClean="0"/>
          </a:p>
          <a:p>
            <a:pPr lvl="0">
              <a:spcBef>
                <a:spcPts val="600"/>
              </a:spcBef>
              <a:spcAft>
                <a:spcPts val="600"/>
              </a:spcAft>
            </a:pPr>
            <a:endParaRPr lang="en-US" sz="1400" dirty="0"/>
          </a:p>
        </p:txBody>
      </p:sp>
      <p:sp>
        <p:nvSpPr>
          <p:cNvPr id="4" name="TextBox 3"/>
          <p:cNvSpPr txBox="1"/>
          <p:nvPr>
            <p:custDataLst>
              <p:tags r:id="rId1"/>
            </p:custDataLst>
          </p:nvPr>
        </p:nvSpPr>
        <p:spPr>
          <a:xfrm>
            <a:off x="548503" y="5373216"/>
            <a:ext cx="8064896" cy="907941"/>
          </a:xfrm>
          <a:prstGeom prst="rect">
            <a:avLst/>
          </a:prstGeom>
          <a:solidFill>
            <a:schemeClr val="accent5">
              <a:lumMod val="20000"/>
              <a:lumOff val="80000"/>
            </a:schemeClr>
          </a:solidFill>
          <a:ln w="19050">
            <a:noFill/>
          </a:ln>
        </p:spPr>
        <p:txBody>
          <a:bodyPr wrap="square" rtlCol="0">
            <a:spAutoFit/>
          </a:bodyPr>
          <a:lstStyle/>
          <a:p>
            <a:pPr marL="182880" algn="l">
              <a:spcAft>
                <a:spcPts val="600"/>
              </a:spcAft>
            </a:pPr>
            <a:r>
              <a:rPr lang="en-US" sz="1200" i="1" dirty="0" smtClean="0">
                <a:latin typeface="+mj-lt"/>
              </a:rPr>
              <a:t>We find that our clients who have a higher level of IT maturity understand the relationship between service management and DR; they understand when an </a:t>
            </a:r>
            <a:r>
              <a:rPr lang="en-US" sz="1200" i="1" dirty="0">
                <a:latin typeface="+mj-lt"/>
              </a:rPr>
              <a:t>incident needs to be escalated and treated as a potential DR scenario</a:t>
            </a:r>
            <a:r>
              <a:rPr lang="en-US" sz="1200" i="1" dirty="0" smtClean="0">
                <a:latin typeface="+mj-lt"/>
              </a:rPr>
              <a:t>. Others with less IT maturity struggle with this.</a:t>
            </a:r>
          </a:p>
          <a:p>
            <a:pPr>
              <a:spcAft>
                <a:spcPts val="600"/>
              </a:spcAft>
            </a:pPr>
            <a:r>
              <a:rPr lang="en-US" sz="1200" dirty="0" smtClean="0"/>
              <a:t>			– </a:t>
            </a:r>
            <a:r>
              <a:rPr lang="en-US" sz="1200" dirty="0"/>
              <a:t>Terry Rennaker, VP and Director of Infrastructure, </a:t>
            </a:r>
            <a:r>
              <a:rPr lang="en-US" sz="1200" dirty="0" smtClean="0"/>
              <a:t>Skanska</a:t>
            </a:r>
            <a:endParaRPr lang="en-US" sz="1200" dirty="0"/>
          </a:p>
        </p:txBody>
      </p:sp>
      <p:pic>
        <p:nvPicPr>
          <p:cNvPr id="6" name="Picture 5" descr="quote1.wmf"/>
          <p:cNvPicPr>
            <a:picLocks noChangeAspect="1"/>
          </p:cNvPicPr>
          <p:nvPr>
            <p:custDataLst>
              <p:tags r:id="rId2"/>
            </p:custDataLst>
          </p:nvPr>
        </p:nvPicPr>
        <p:blipFill>
          <a:blip r:embed="rId6" cstate="screen"/>
          <a:stretch>
            <a:fillRect/>
          </a:stretch>
        </p:blipFill>
        <p:spPr>
          <a:xfrm>
            <a:off x="602431" y="5423247"/>
            <a:ext cx="179050" cy="127893"/>
          </a:xfrm>
          <a:prstGeom prst="rect">
            <a:avLst/>
          </a:prstGeom>
        </p:spPr>
      </p:pic>
      <p:pic>
        <p:nvPicPr>
          <p:cNvPr id="9" name="Picture 8" descr="quote2.wmf"/>
          <p:cNvPicPr>
            <a:picLocks noChangeAspect="1"/>
          </p:cNvPicPr>
          <p:nvPr>
            <p:custDataLst>
              <p:tags r:id="rId3"/>
            </p:custDataLst>
          </p:nvPr>
        </p:nvPicPr>
        <p:blipFill>
          <a:blip r:embed="rId7" cstate="screen"/>
          <a:stretch>
            <a:fillRect/>
          </a:stretch>
        </p:blipFill>
        <p:spPr>
          <a:xfrm>
            <a:off x="8217355" y="5805264"/>
            <a:ext cx="179050" cy="127893"/>
          </a:xfrm>
          <a:prstGeom prst="rect">
            <a:avLst/>
          </a:prstGeom>
        </p:spPr>
      </p:pic>
      <p:pic>
        <p:nvPicPr>
          <p:cNvPr id="8" name="Picture 7" descr="sample_linkbar-itrgNEW.gif">
            <a:hlinkClick r:id="rId8"/>
          </p:cNvPr>
          <p:cNvPicPr>
            <a:picLocks noChangeAspect="1"/>
          </p:cNvPicPr>
          <p:nvPr/>
        </p:nvPicPr>
        <p:blipFill>
          <a:blip r:embed="rId9"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226563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4" name="Picture 5"/>
          <p:cNvPicPr>
            <a:picLocks noChangeAspect="1" noChangeArrowheads="1"/>
          </p:cNvPicPr>
          <p:nvPr/>
        </p:nvPicPr>
        <p:blipFill>
          <a:blip r:embed="rId3" cstate="print"/>
          <a:srcRect/>
          <a:stretch>
            <a:fillRect/>
          </a:stretch>
        </p:blipFill>
        <p:spPr bwMode="auto">
          <a:xfrm>
            <a:off x="-508" y="1001955"/>
            <a:ext cx="8865410" cy="1774893"/>
          </a:xfrm>
          <a:prstGeom prst="rect">
            <a:avLst/>
          </a:prstGeom>
          <a:noFill/>
          <a:ln w="19050" cap="flat" cmpd="sng" algn="ctr">
            <a:noFill/>
            <a:prstDash val="solid"/>
            <a:miter lim="800000"/>
            <a:headEnd type="none" w="med" len="med"/>
            <a:tailEnd type="none" w="med" len="med"/>
          </a:ln>
        </p:spPr>
      </p:pic>
      <p:sp>
        <p:nvSpPr>
          <p:cNvPr id="17" name="Chevron 16"/>
          <p:cNvSpPr/>
          <p:nvPr/>
        </p:nvSpPr>
        <p:spPr>
          <a:xfrm>
            <a:off x="6214437" y="4357056"/>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Text Placeholder 17"/>
          <p:cNvSpPr>
            <a:spLocks noGrp="1"/>
          </p:cNvSpPr>
          <p:nvPr>
            <p:ph type="body" sz="quarter" idx="15"/>
          </p:nvPr>
        </p:nvSpPr>
        <p:spPr>
          <a:xfrm>
            <a:off x="687147" y="3060700"/>
            <a:ext cx="8022597" cy="660400"/>
          </a:xfrm>
        </p:spPr>
        <p:txBody>
          <a:bodyPr/>
          <a:lstStyle/>
          <a:p>
            <a:r>
              <a:rPr lang="en-CA" dirty="0" smtClean="0"/>
              <a:t>Why DRPs fail, and how the solution starts with service management	</a:t>
            </a:r>
            <a:endParaRPr lang="en-CA" dirty="0"/>
          </a:p>
        </p:txBody>
      </p:sp>
      <p:sp>
        <p:nvSpPr>
          <p:cNvPr id="19" name="Text Placeholder 18"/>
          <p:cNvSpPr>
            <a:spLocks noGrp="1"/>
          </p:cNvSpPr>
          <p:nvPr>
            <p:ph type="body" sz="quarter" idx="18"/>
          </p:nvPr>
        </p:nvSpPr>
        <p:spPr/>
        <p:txBody>
          <a:bodyPr/>
          <a:lstStyle/>
          <a:p>
            <a:r>
              <a:rPr lang="en-US" dirty="0"/>
              <a:t>Why DRPs fail; the solution starts with </a:t>
            </a:r>
            <a:r>
              <a:rPr lang="en-US" dirty="0" smtClean="0"/>
              <a:t>service management</a:t>
            </a:r>
            <a:endParaRPr lang="en-US" dirty="0"/>
          </a:p>
          <a:p>
            <a:r>
              <a:rPr lang="en-CA" dirty="0"/>
              <a:t>Establish system criticality and recovery objectives with a </a:t>
            </a:r>
            <a:r>
              <a:rPr lang="en-CA" dirty="0" smtClean="0"/>
              <a:t>BIA</a:t>
            </a:r>
            <a:endParaRPr lang="en-CA" dirty="0"/>
          </a:p>
          <a:p>
            <a:r>
              <a:rPr lang="en-US" dirty="0"/>
              <a:t>Extending service management to account for DR scenarios</a:t>
            </a:r>
          </a:p>
          <a:p>
            <a:r>
              <a:rPr lang="en-CA" dirty="0" smtClean="0"/>
              <a:t>Summary </a:t>
            </a:r>
            <a:r>
              <a:rPr lang="en-CA" dirty="0"/>
              <a:t>and </a:t>
            </a:r>
            <a:r>
              <a:rPr lang="en-CA" dirty="0" smtClean="0"/>
              <a:t>references</a:t>
            </a:r>
            <a:endParaRPr lang="en-CA" dirty="0"/>
          </a:p>
        </p:txBody>
      </p:sp>
      <p:sp>
        <p:nvSpPr>
          <p:cNvPr id="20" name="Text Placeholder 19"/>
          <p:cNvSpPr>
            <a:spLocks noGrp="1"/>
          </p:cNvSpPr>
          <p:nvPr>
            <p:ph type="body" sz="quarter" idx="21"/>
          </p:nvPr>
        </p:nvSpPr>
        <p:spPr>
          <a:xfrm>
            <a:off x="791580" y="4311718"/>
            <a:ext cx="4644516" cy="1906138"/>
          </a:xfrm>
        </p:spPr>
        <p:txBody>
          <a:bodyPr/>
          <a:lstStyle/>
          <a:p>
            <a:r>
              <a:rPr lang="en-US" dirty="0"/>
              <a:t>DRPs tend to focus on </a:t>
            </a:r>
            <a:r>
              <a:rPr lang="en-US" dirty="0" smtClean="0"/>
              <a:t>major disasters</a:t>
            </a:r>
          </a:p>
          <a:p>
            <a:r>
              <a:rPr lang="en-US" dirty="0"/>
              <a:t>Account for disasters in your service management </a:t>
            </a:r>
            <a:r>
              <a:rPr lang="en-US" dirty="0" smtClean="0"/>
              <a:t>processes</a:t>
            </a:r>
          </a:p>
          <a:p>
            <a:r>
              <a:rPr lang="en-US" dirty="0" smtClean="0"/>
              <a:t>Define clear </a:t>
            </a:r>
            <a:r>
              <a:rPr lang="en-US" dirty="0"/>
              <a:t>timelines for when to invoke </a:t>
            </a:r>
            <a:r>
              <a:rPr lang="en-US" dirty="0" smtClean="0"/>
              <a:t>DR to avoid delays</a:t>
            </a:r>
          </a:p>
          <a:p>
            <a:r>
              <a:rPr lang="en-US" dirty="0" smtClean="0"/>
              <a:t>Example of an integrated </a:t>
            </a:r>
            <a:r>
              <a:rPr lang="en-US" dirty="0"/>
              <a:t>service management and DR process flow </a:t>
            </a:r>
            <a:endParaRPr lang="en-CA" dirty="0"/>
          </a:p>
        </p:txBody>
      </p:sp>
      <p:cxnSp>
        <p:nvCxnSpPr>
          <p:cNvPr id="8" name="Straight Connector 7"/>
          <p:cNvCxnSpPr/>
          <p:nvPr/>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2905376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 xmlns:p14="http://schemas.microsoft.com/office/powerpoint/2010/main" val="766271998"/>
              </p:ext>
            </p:extLst>
          </p:nvPr>
        </p:nvGraphicFramePr>
        <p:xfrm>
          <a:off x="0" y="0"/>
          <a:ext cx="158750" cy="158750"/>
        </p:xfrm>
        <a:graphic>
          <a:graphicData uri="http://schemas.openxmlformats.org/presentationml/2006/ole">
            <p:oleObj spid="_x0000_s18526" name="think-cell Slide" r:id="rId8" imgW="360" imgH="360" progId="">
              <p:embed/>
            </p:oleObj>
          </a:graphicData>
        </a:graphic>
      </p:graphicFrame>
      <p:sp>
        <p:nvSpPr>
          <p:cNvPr id="7" name="Rectangle 6"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nSpc>
                <a:spcPct val="90000"/>
              </a:lnSpc>
            </a:pPr>
            <a:endParaRPr lang="en-US" sz="1200" b="1" dirty="0">
              <a:latin typeface="Arial"/>
              <a:sym typeface="Arial"/>
            </a:endParaRPr>
          </a:p>
        </p:txBody>
      </p:sp>
      <p:sp>
        <p:nvSpPr>
          <p:cNvPr id="2" name="Text Placeholder 1"/>
          <p:cNvSpPr>
            <a:spLocks noGrp="1"/>
          </p:cNvSpPr>
          <p:nvPr>
            <p:ph type="body" sz="quarter" idx="19"/>
            <p:custDataLst>
              <p:tags r:id="rId3"/>
            </p:custDataLst>
          </p:nvPr>
        </p:nvSpPr>
        <p:spPr/>
        <p:txBody>
          <a:bodyPr/>
          <a:lstStyle/>
          <a:p>
            <a:r>
              <a:rPr lang="en-US" sz="1600" dirty="0" smtClean="0"/>
              <a:t>The most common threats to service continuity are hardware or software failures and network or power outages, not major events such as natural disasters. </a:t>
            </a:r>
            <a:endParaRPr lang="en-US" sz="1600" dirty="0"/>
          </a:p>
        </p:txBody>
      </p:sp>
      <p:sp>
        <p:nvSpPr>
          <p:cNvPr id="3" name="Title 2"/>
          <p:cNvSpPr>
            <a:spLocks noGrp="1"/>
          </p:cNvSpPr>
          <p:nvPr>
            <p:ph type="title"/>
            <p:custDataLst>
              <p:tags r:id="rId4"/>
            </p:custDataLst>
          </p:nvPr>
        </p:nvSpPr>
        <p:spPr/>
        <p:txBody>
          <a:bodyPr/>
          <a:lstStyle/>
          <a:p>
            <a:r>
              <a:rPr lang="en-US" dirty="0" smtClean="0"/>
              <a:t>DRPs tend to focus on major disasters, and ignore the more likely causes of service interruption</a:t>
            </a:r>
            <a:endParaRPr lang="en-US" dirty="0"/>
          </a:p>
        </p:txBody>
      </p:sp>
      <p:grpSp>
        <p:nvGrpSpPr>
          <p:cNvPr id="45" name="Group 44"/>
          <p:cNvGrpSpPr/>
          <p:nvPr>
            <p:custDataLst>
              <p:tags r:id="rId5"/>
            </p:custDataLst>
          </p:nvPr>
        </p:nvGrpSpPr>
        <p:grpSpPr>
          <a:xfrm>
            <a:off x="323528" y="5507123"/>
            <a:ext cx="8491536" cy="838201"/>
            <a:chOff x="323528" y="5409220"/>
            <a:chExt cx="8491536" cy="838201"/>
          </a:xfrm>
        </p:grpSpPr>
        <p:sp>
          <p:nvSpPr>
            <p:cNvPr id="46" name="Rounded Rectangle 45"/>
            <p:cNvSpPr/>
            <p:nvPr/>
          </p:nvSpPr>
          <p:spPr>
            <a:xfrm>
              <a:off x="323528" y="54092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1088" indent="-4763" algn="l"/>
              <a:r>
                <a:rPr lang="en-CA" sz="1200" b="1" dirty="0" smtClean="0">
                  <a:solidFill>
                    <a:schemeClr val="tx1"/>
                  </a:solidFill>
                </a:rPr>
                <a:t>Does this mean I don’t need a DRP? </a:t>
              </a:r>
              <a:r>
                <a:rPr lang="en-CA" sz="1200" dirty="0" smtClean="0">
                  <a:solidFill>
                    <a:schemeClr val="tx1"/>
                  </a:solidFill>
                </a:rPr>
                <a:t>No. It means the DRP is more actionable when integrated into your overall service management processes. There is more clarity about when to invoke DR procedures when it’s not an obvious disaster.</a:t>
              </a:r>
            </a:p>
          </p:txBody>
        </p:sp>
        <p:pic>
          <p:nvPicPr>
            <p:cNvPr id="47" name="Picture 46" descr="insight.png"/>
            <p:cNvPicPr>
              <a:picLocks noChangeAspect="1"/>
            </p:cNvPicPr>
            <p:nvPr/>
          </p:nvPicPr>
          <p:blipFill>
            <a:blip r:embed="rId9" cstate="print"/>
            <a:stretch>
              <a:fillRect/>
            </a:stretch>
          </p:blipFill>
          <p:spPr>
            <a:xfrm>
              <a:off x="328291" y="5409220"/>
              <a:ext cx="1000207" cy="838201"/>
            </a:xfrm>
            <a:prstGeom prst="rect">
              <a:avLst/>
            </a:prstGeom>
          </p:spPr>
        </p:pic>
      </p:grpSp>
      <p:pic>
        <p:nvPicPr>
          <p:cNvPr id="60" name="Picture 59" descr="DRP-slide-5.jpg"/>
          <p:cNvPicPr>
            <a:picLocks noChangeAspect="1"/>
          </p:cNvPicPr>
          <p:nvPr/>
        </p:nvPicPr>
        <p:blipFill>
          <a:blip r:embed="rId10" cstate="print"/>
          <a:stretch>
            <a:fillRect/>
          </a:stretch>
        </p:blipFill>
        <p:spPr>
          <a:xfrm>
            <a:off x="71500" y="1866306"/>
            <a:ext cx="8815064" cy="3506910"/>
          </a:xfrm>
          <a:prstGeom prst="rect">
            <a:avLst/>
          </a:prstGeom>
        </p:spPr>
      </p:pic>
      <p:pic>
        <p:nvPicPr>
          <p:cNvPr id="11" name="Picture 10" descr="sample_linkbar-itrgNEW.gif">
            <a:hlinkClick r:id="rId11"/>
          </p:cNvPr>
          <p:cNvPicPr>
            <a:picLocks noChangeAspect="1"/>
          </p:cNvPicPr>
          <p:nvPr/>
        </p:nvPicPr>
        <p:blipFill>
          <a:blip r:embed="rId12"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345582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extLst>
              <p:ext uri="{D42A27DB-BD31-4B8C-83A1-F6EECF244321}">
                <p14:modId xmlns="" xmlns:p14="http://schemas.microsoft.com/office/powerpoint/2010/main" val="2334260419"/>
              </p:ext>
            </p:extLst>
          </p:nvPr>
        </p:nvGraphicFramePr>
        <p:xfrm>
          <a:off x="0" y="0"/>
          <a:ext cx="158750" cy="158750"/>
        </p:xfrm>
        <a:graphic>
          <a:graphicData uri="http://schemas.openxmlformats.org/presentationml/2006/ole">
            <p:oleObj spid="_x0000_s11013" name="think-cell Slide" r:id="rId16" imgW="360" imgH="360" progId="">
              <p:embed/>
            </p:oleObj>
          </a:graphicData>
        </a:graphic>
      </p:graphicFrame>
      <p:sp>
        <p:nvSpPr>
          <p:cNvPr id="8" name="Rectangle 7"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latin typeface="Arial"/>
              <a:sym typeface="Arial"/>
            </a:endParaRPr>
          </a:p>
        </p:txBody>
      </p:sp>
      <p:sp>
        <p:nvSpPr>
          <p:cNvPr id="3" name="Title 2"/>
          <p:cNvSpPr>
            <a:spLocks noGrp="1"/>
          </p:cNvSpPr>
          <p:nvPr>
            <p:ph type="title"/>
            <p:custDataLst>
              <p:tags r:id="rId3"/>
            </p:custDataLst>
          </p:nvPr>
        </p:nvSpPr>
        <p:spPr/>
        <p:txBody>
          <a:bodyPr/>
          <a:lstStyle/>
          <a:p>
            <a:r>
              <a:rPr lang="en-US" dirty="0" smtClean="0"/>
              <a:t>Account for disasters in your service </a:t>
            </a:r>
            <a:r>
              <a:rPr lang="en-US" dirty="0"/>
              <a:t>management processes </a:t>
            </a:r>
            <a:r>
              <a:rPr lang="en-US" dirty="0" smtClean="0"/>
              <a:t>to improve how you respond to less obvious </a:t>
            </a:r>
            <a:r>
              <a:rPr lang="en-US" dirty="0"/>
              <a:t>DR </a:t>
            </a:r>
            <a:r>
              <a:rPr lang="en-US" dirty="0" smtClean="0"/>
              <a:t>scenarios</a:t>
            </a:r>
            <a:endParaRPr lang="en-US" dirty="0"/>
          </a:p>
        </p:txBody>
      </p:sp>
      <p:sp>
        <p:nvSpPr>
          <p:cNvPr id="4" name="Text Placeholder 3"/>
          <p:cNvSpPr>
            <a:spLocks noGrp="1"/>
          </p:cNvSpPr>
          <p:nvPr>
            <p:ph type="body" sz="quarter" idx="16"/>
            <p:custDataLst>
              <p:tags r:id="rId4"/>
            </p:custDataLst>
          </p:nvPr>
        </p:nvSpPr>
        <p:spPr>
          <a:xfrm>
            <a:off x="251521" y="1358770"/>
            <a:ext cx="8551167" cy="1206134"/>
          </a:xfrm>
        </p:spPr>
        <p:txBody>
          <a:bodyPr/>
          <a:lstStyle/>
          <a:p>
            <a:pPr>
              <a:spcBef>
                <a:spcPts val="600"/>
              </a:spcBef>
              <a:spcAft>
                <a:spcPts val="600"/>
              </a:spcAft>
            </a:pPr>
            <a:r>
              <a:rPr lang="en-US" dirty="0"/>
              <a:t>If a tornado takes out your data center, it’s an obvious DR scenario; for </a:t>
            </a:r>
            <a:r>
              <a:rPr lang="en-US" dirty="0" smtClean="0"/>
              <a:t>less obvious </a:t>
            </a:r>
            <a:r>
              <a:rPr lang="en-US" dirty="0"/>
              <a:t>DR </a:t>
            </a:r>
            <a:r>
              <a:rPr lang="en-US" dirty="0" smtClean="0"/>
              <a:t>scenarios (e.g. hardware/software issues) that may start with a help desk ticket, it’s often unclear when DR procedures need to take over.</a:t>
            </a:r>
          </a:p>
          <a:p>
            <a:pPr>
              <a:spcBef>
                <a:spcPts val="600"/>
              </a:spcBef>
              <a:spcAft>
                <a:spcPts val="600"/>
              </a:spcAft>
            </a:pPr>
            <a:r>
              <a:rPr lang="en-US" dirty="0" smtClean="0"/>
              <a:t>Extending service management processes to account for disaster scenarios bridges that gap, and integrates DR thinking into normal IT operations.</a:t>
            </a:r>
          </a:p>
        </p:txBody>
      </p:sp>
      <p:grpSp>
        <p:nvGrpSpPr>
          <p:cNvPr id="9" name="Group 8"/>
          <p:cNvGrpSpPr/>
          <p:nvPr>
            <p:custDataLst>
              <p:tags r:id="rId5"/>
            </p:custDataLst>
          </p:nvPr>
        </p:nvGrpSpPr>
        <p:grpSpPr>
          <a:xfrm>
            <a:off x="365918" y="5543127"/>
            <a:ext cx="8491536" cy="838201"/>
            <a:chOff x="323528" y="5409220"/>
            <a:chExt cx="8491536" cy="838201"/>
          </a:xfrm>
        </p:grpSpPr>
        <p:sp>
          <p:nvSpPr>
            <p:cNvPr id="10" name="Rounded Rectangle 9"/>
            <p:cNvSpPr/>
            <p:nvPr/>
          </p:nvSpPr>
          <p:spPr>
            <a:xfrm>
              <a:off x="323528" y="54092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1088" indent="-4763" algn="l"/>
              <a:r>
                <a:rPr lang="en-CA" sz="1200" dirty="0" smtClean="0">
                  <a:solidFill>
                    <a:schemeClr val="tx1"/>
                  </a:solidFill>
                </a:rPr>
                <a:t>U.S. organizations are slightly more likely than other countries to incorporate DR into their service management processes (54% vs. 46% for the rest of the world), despite perceptions that U.S. organizations lean more on technology than process.</a:t>
              </a:r>
            </a:p>
          </p:txBody>
        </p:sp>
        <p:pic>
          <p:nvPicPr>
            <p:cNvPr id="11" name="Picture 10" descr="insight.png"/>
            <p:cNvPicPr>
              <a:picLocks noChangeAspect="1"/>
            </p:cNvPicPr>
            <p:nvPr/>
          </p:nvPicPr>
          <p:blipFill>
            <a:blip r:embed="rId17" cstate="print"/>
            <a:stretch>
              <a:fillRect/>
            </a:stretch>
          </p:blipFill>
          <p:spPr>
            <a:xfrm>
              <a:off x="328291" y="5409220"/>
              <a:ext cx="1000207" cy="838201"/>
            </a:xfrm>
            <a:prstGeom prst="rect">
              <a:avLst/>
            </a:prstGeom>
          </p:spPr>
        </p:pic>
      </p:grpSp>
      <p:sp>
        <p:nvSpPr>
          <p:cNvPr id="2" name="Rectangle 1"/>
          <p:cNvSpPr/>
          <p:nvPr>
            <p:custDataLst>
              <p:tags r:id="rId6"/>
            </p:custDataLst>
          </p:nvPr>
        </p:nvSpPr>
        <p:spPr>
          <a:xfrm>
            <a:off x="323528" y="2427275"/>
            <a:ext cx="8553772" cy="461665"/>
          </a:xfrm>
          <a:prstGeom prst="rect">
            <a:avLst/>
          </a:prstGeom>
        </p:spPr>
        <p:txBody>
          <a:bodyPr wrap="square">
            <a:spAutoFit/>
          </a:bodyPr>
          <a:lstStyle/>
          <a:p>
            <a:pPr lvl="0"/>
            <a:r>
              <a:rPr lang="en-US" sz="1200" b="1" dirty="0"/>
              <a:t>Organizations that </a:t>
            </a:r>
            <a:r>
              <a:rPr lang="en-US" sz="1200" b="1" dirty="0" smtClean="0"/>
              <a:t>account for disasters in their service management processes (e.g. severity definitions, escalation rules, etc.) are much more successful at meeting RTO and RPO requirements</a:t>
            </a:r>
            <a:endParaRPr lang="en-US" sz="1200" b="1" dirty="0"/>
          </a:p>
        </p:txBody>
      </p:sp>
      <p:sp>
        <p:nvSpPr>
          <p:cNvPr id="50" name="TextBox 2"/>
          <p:cNvSpPr txBox="1"/>
          <p:nvPr>
            <p:custDataLst>
              <p:tags r:id="rId7"/>
            </p:custDataLst>
          </p:nvPr>
        </p:nvSpPr>
        <p:spPr bwMode="auto">
          <a:xfrm>
            <a:off x="2805055" y="5257269"/>
            <a:ext cx="2702777" cy="18795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p>
            <a:pPr>
              <a:defRPr/>
            </a:pPr>
            <a:r>
              <a:rPr lang="en-US" sz="1000" dirty="0" smtClean="0">
                <a:solidFill>
                  <a:schemeClr val="tx1"/>
                </a:solidFill>
                <a:cs typeface="Arial" charset="0"/>
              </a:rPr>
              <a:t>Source: Info-Tech Research Group, </a:t>
            </a:r>
            <a:r>
              <a:rPr lang="en-US" sz="1000" i="1" dirty="0" smtClean="0">
                <a:solidFill>
                  <a:schemeClr val="tx1"/>
                </a:solidFill>
                <a:cs typeface="Arial" charset="0"/>
              </a:rPr>
              <a:t>n=92</a:t>
            </a:r>
          </a:p>
          <a:p>
            <a:pPr>
              <a:defRPr/>
            </a:pPr>
            <a:endParaRPr lang="en-US" sz="1000" i="1" dirty="0">
              <a:solidFill>
                <a:schemeClr val="tx1"/>
              </a:solidFill>
              <a:cs typeface="Arial" charset="0"/>
            </a:endParaRPr>
          </a:p>
        </p:txBody>
      </p:sp>
      <p:cxnSp>
        <p:nvCxnSpPr>
          <p:cNvPr id="33" name="Straight Connector 32"/>
          <p:cNvCxnSpPr/>
          <p:nvPr>
            <p:custDataLst>
              <p:tags r:id="rId8"/>
            </p:custDataLst>
          </p:nvPr>
        </p:nvCxnSpPr>
        <p:spPr bwMode="gray">
          <a:xfrm flipH="1">
            <a:off x="863600" y="3278189"/>
            <a:ext cx="2667000" cy="1076325"/>
          </a:xfrm>
          <a:prstGeom prst="line">
            <a:avLst/>
          </a:prstGeom>
          <a:ln w="19050">
            <a:solidFill>
              <a:srgbClr val="C30C3E"/>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 xmlns:p14="http://schemas.microsoft.com/office/powerpoint/2010/main" val="101864512"/>
              </p:ext>
            </p:extLst>
          </p:nvPr>
        </p:nvGraphicFramePr>
        <p:xfrm>
          <a:off x="711200" y="3040063"/>
          <a:ext cx="2914650" cy="1819487"/>
        </p:xfrm>
        <a:graphic>
          <a:graphicData uri="http://schemas.openxmlformats.org/presentationml/2006/ole">
            <p:oleObj spid="_x0000_s11015" name="Chart" r:id="rId18" imgW="2914650" imgH="1819487" progId="MSGraph.Chart.8">
              <p:embed followColorScheme="full"/>
            </p:oleObj>
          </a:graphicData>
        </a:graphic>
      </p:graphicFrame>
      <p:sp>
        <p:nvSpPr>
          <p:cNvPr id="36" name="TextBox 35"/>
          <p:cNvSpPr txBox="1"/>
          <p:nvPr>
            <p:custDataLst>
              <p:tags r:id="rId9"/>
            </p:custDataLst>
          </p:nvPr>
        </p:nvSpPr>
        <p:spPr>
          <a:xfrm rot="16200000">
            <a:off x="-245758" y="3716641"/>
            <a:ext cx="1685019" cy="461665"/>
          </a:xfrm>
          <a:prstGeom prst="rect">
            <a:avLst/>
          </a:prstGeom>
          <a:noFill/>
        </p:spPr>
        <p:txBody>
          <a:bodyPr wrap="square" rtlCol="0">
            <a:spAutoFit/>
          </a:bodyPr>
          <a:lstStyle/>
          <a:p>
            <a:r>
              <a:rPr lang="en-US" sz="1200" dirty="0" smtClean="0"/>
              <a:t>Success Meeting RTO and RPO</a:t>
            </a:r>
            <a:endParaRPr lang="en-US" sz="1200" dirty="0"/>
          </a:p>
        </p:txBody>
      </p:sp>
      <p:sp>
        <p:nvSpPr>
          <p:cNvPr id="5" name="TextBox 4"/>
          <p:cNvSpPr txBox="1"/>
          <p:nvPr>
            <p:custDataLst>
              <p:tags r:id="rId10"/>
            </p:custDataLst>
          </p:nvPr>
        </p:nvSpPr>
        <p:spPr>
          <a:xfrm>
            <a:off x="827584" y="4745233"/>
            <a:ext cx="2703016" cy="461665"/>
          </a:xfrm>
          <a:prstGeom prst="rect">
            <a:avLst/>
          </a:prstGeom>
          <a:noFill/>
        </p:spPr>
        <p:txBody>
          <a:bodyPr wrap="square" rtlCol="0">
            <a:spAutoFit/>
          </a:bodyPr>
          <a:lstStyle/>
          <a:p>
            <a:r>
              <a:rPr lang="en-US" sz="1200" dirty="0" smtClean="0"/>
              <a:t>Extent that Service Management Processes Account for Disasters</a:t>
            </a:r>
            <a:endParaRPr lang="en-US" sz="1200" dirty="0"/>
          </a:p>
        </p:txBody>
      </p:sp>
      <p:sp>
        <p:nvSpPr>
          <p:cNvPr id="37" name="TextBox 36"/>
          <p:cNvSpPr txBox="1"/>
          <p:nvPr>
            <p:custDataLst>
              <p:tags r:id="rId11"/>
            </p:custDataLst>
          </p:nvPr>
        </p:nvSpPr>
        <p:spPr>
          <a:xfrm>
            <a:off x="575556" y="2894747"/>
            <a:ext cx="457200" cy="246221"/>
          </a:xfrm>
          <a:prstGeom prst="rect">
            <a:avLst/>
          </a:prstGeom>
          <a:noFill/>
        </p:spPr>
        <p:txBody>
          <a:bodyPr wrap="square" rtlCol="0">
            <a:spAutoFit/>
          </a:bodyPr>
          <a:lstStyle/>
          <a:p>
            <a:r>
              <a:rPr lang="en-US" sz="1000" dirty="0" smtClean="0"/>
              <a:t>High</a:t>
            </a:r>
            <a:endParaRPr lang="en-US" sz="1000" dirty="0"/>
          </a:p>
        </p:txBody>
      </p:sp>
      <p:sp>
        <p:nvSpPr>
          <p:cNvPr id="38" name="TextBox 37"/>
          <p:cNvSpPr txBox="1"/>
          <p:nvPr>
            <p:custDataLst>
              <p:tags r:id="rId12"/>
            </p:custDataLst>
          </p:nvPr>
        </p:nvSpPr>
        <p:spPr>
          <a:xfrm>
            <a:off x="575556" y="4666872"/>
            <a:ext cx="457200" cy="246221"/>
          </a:xfrm>
          <a:prstGeom prst="rect">
            <a:avLst/>
          </a:prstGeom>
          <a:noFill/>
        </p:spPr>
        <p:txBody>
          <a:bodyPr wrap="square" rtlCol="0">
            <a:spAutoFit/>
          </a:bodyPr>
          <a:lstStyle/>
          <a:p>
            <a:r>
              <a:rPr lang="en-US" sz="1000" dirty="0" smtClean="0"/>
              <a:t>Low</a:t>
            </a:r>
            <a:endParaRPr lang="en-US" sz="1000" dirty="0"/>
          </a:p>
        </p:txBody>
      </p:sp>
      <p:sp>
        <p:nvSpPr>
          <p:cNvPr id="44" name="TextBox 43"/>
          <p:cNvSpPr txBox="1"/>
          <p:nvPr>
            <p:custDataLst>
              <p:tags r:id="rId13"/>
            </p:custDataLst>
          </p:nvPr>
        </p:nvSpPr>
        <p:spPr>
          <a:xfrm>
            <a:off x="3383868" y="4683796"/>
            <a:ext cx="457200" cy="246221"/>
          </a:xfrm>
          <a:prstGeom prst="rect">
            <a:avLst/>
          </a:prstGeom>
          <a:noFill/>
        </p:spPr>
        <p:txBody>
          <a:bodyPr wrap="square" rtlCol="0">
            <a:spAutoFit/>
          </a:bodyPr>
          <a:lstStyle/>
          <a:p>
            <a:r>
              <a:rPr lang="en-US" sz="1000" dirty="0" smtClean="0"/>
              <a:t>High</a:t>
            </a:r>
            <a:endParaRPr lang="en-US" sz="1000" dirty="0"/>
          </a:p>
        </p:txBody>
      </p:sp>
      <p:pic>
        <p:nvPicPr>
          <p:cNvPr id="30" name="Picture 29" descr="DRP-slide-6.jpg"/>
          <p:cNvPicPr>
            <a:picLocks noChangeAspect="1"/>
          </p:cNvPicPr>
          <p:nvPr/>
        </p:nvPicPr>
        <p:blipFill>
          <a:blip r:embed="rId19" cstate="print"/>
          <a:stretch>
            <a:fillRect/>
          </a:stretch>
        </p:blipFill>
        <p:spPr>
          <a:xfrm>
            <a:off x="4067944" y="2960947"/>
            <a:ext cx="4482677" cy="2296321"/>
          </a:xfrm>
          <a:prstGeom prst="rect">
            <a:avLst/>
          </a:prstGeom>
        </p:spPr>
      </p:pic>
      <p:pic>
        <p:nvPicPr>
          <p:cNvPr id="19" name="Picture 18" descr="sample_linkbar-itrgNEW.gif">
            <a:hlinkClick r:id="rId20"/>
          </p:cNvPr>
          <p:cNvPicPr>
            <a:picLocks noChangeAspect="1"/>
          </p:cNvPicPr>
          <p:nvPr/>
        </p:nvPicPr>
        <p:blipFill>
          <a:blip r:embed="rId21"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3336157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ext uri="{D42A27DB-BD31-4B8C-83A1-F6EECF244321}">
                <p14:modId xmlns="" xmlns:p14="http://schemas.microsoft.com/office/powerpoint/2010/main" val="1515518264"/>
              </p:ext>
            </p:extLst>
          </p:nvPr>
        </p:nvGraphicFramePr>
        <p:xfrm>
          <a:off x="0" y="0"/>
          <a:ext cx="158750" cy="158750"/>
        </p:xfrm>
        <a:graphic>
          <a:graphicData uri="http://schemas.openxmlformats.org/presentationml/2006/ole">
            <p:oleObj spid="_x0000_s8032" name="think-cell Slide" r:id="rId20" imgW="360" imgH="360" progId="">
              <p:embed/>
            </p:oleObj>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latin typeface="Arial"/>
              <a:cs typeface="Arial"/>
              <a:sym typeface="Arial"/>
            </a:endParaRPr>
          </a:p>
        </p:txBody>
      </p:sp>
      <p:sp>
        <p:nvSpPr>
          <p:cNvPr id="2" name="Title 1"/>
          <p:cNvSpPr>
            <a:spLocks noGrp="1"/>
          </p:cNvSpPr>
          <p:nvPr>
            <p:ph type="title"/>
            <p:custDataLst>
              <p:tags r:id="rId3"/>
            </p:custDataLst>
          </p:nvPr>
        </p:nvSpPr>
        <p:spPr/>
        <p:txBody>
          <a:bodyPr/>
          <a:lstStyle/>
          <a:p>
            <a:r>
              <a:rPr lang="en-US" dirty="0"/>
              <a:t>For example, </a:t>
            </a:r>
            <a:r>
              <a:rPr lang="en-US" dirty="0" smtClean="0"/>
              <a:t>timelines </a:t>
            </a:r>
            <a:r>
              <a:rPr lang="en-US" dirty="0"/>
              <a:t>for when to invoke your DRP </a:t>
            </a:r>
            <a:r>
              <a:rPr lang="en-US" dirty="0" smtClean="0"/>
              <a:t>help you avoid </a:t>
            </a:r>
            <a:r>
              <a:rPr lang="en-US" dirty="0"/>
              <a:t>delays that can jeopardize recovery </a:t>
            </a:r>
            <a:r>
              <a:rPr lang="en-US" dirty="0" smtClean="0"/>
              <a:t>objectives</a:t>
            </a:r>
            <a:endParaRPr lang="en-US" dirty="0"/>
          </a:p>
        </p:txBody>
      </p:sp>
      <p:graphicFrame>
        <p:nvGraphicFramePr>
          <p:cNvPr id="4" name="Object 3"/>
          <p:cNvGraphicFramePr>
            <a:graphicFrameLocks/>
          </p:cNvGraphicFramePr>
          <p:nvPr>
            <p:extLst>
              <p:ext uri="{D42A27DB-BD31-4B8C-83A1-F6EECF244321}">
                <p14:modId xmlns="" xmlns:p14="http://schemas.microsoft.com/office/powerpoint/2010/main" val="624212292"/>
              </p:ext>
            </p:extLst>
          </p:nvPr>
        </p:nvGraphicFramePr>
        <p:xfrm>
          <a:off x="5499100" y="3754438"/>
          <a:ext cx="3457787" cy="1952837"/>
        </p:xfrm>
        <a:graphic>
          <a:graphicData uri="http://schemas.openxmlformats.org/presentationml/2006/ole">
            <p:oleObj spid="_x0000_s8033" name="Chart" r:id="rId21" imgW="3457787" imgH="1952837" progId="MSGraph.Chart.8">
              <p:embed followColorScheme="full"/>
            </p:oleObj>
          </a:graphicData>
        </a:graphic>
      </p:graphicFrame>
      <p:sp>
        <p:nvSpPr>
          <p:cNvPr id="40" name="TextBox 39"/>
          <p:cNvSpPr txBox="1"/>
          <p:nvPr>
            <p:custDataLst>
              <p:tags r:id="rId4"/>
            </p:custDataLst>
          </p:nvPr>
        </p:nvSpPr>
        <p:spPr>
          <a:xfrm rot="16200000">
            <a:off x="4591103" y="4433635"/>
            <a:ext cx="1575588" cy="461665"/>
          </a:xfrm>
          <a:prstGeom prst="rect">
            <a:avLst/>
          </a:prstGeom>
          <a:noFill/>
        </p:spPr>
        <p:txBody>
          <a:bodyPr wrap="square" rtlCol="0">
            <a:spAutoFit/>
          </a:bodyPr>
          <a:lstStyle/>
          <a:p>
            <a:r>
              <a:rPr lang="en-US" sz="1200" dirty="0" smtClean="0"/>
              <a:t>Success Meeting RTO and RPO</a:t>
            </a:r>
            <a:endParaRPr lang="en-US" sz="1200" dirty="0"/>
          </a:p>
        </p:txBody>
      </p:sp>
      <p:sp>
        <p:nvSpPr>
          <p:cNvPr id="41" name="TextBox 40"/>
          <p:cNvSpPr txBox="1"/>
          <p:nvPr>
            <p:custDataLst>
              <p:tags r:id="rId5"/>
            </p:custDataLst>
          </p:nvPr>
        </p:nvSpPr>
        <p:spPr>
          <a:xfrm>
            <a:off x="278530" y="2002775"/>
            <a:ext cx="8575967" cy="1169551"/>
          </a:xfrm>
          <a:prstGeom prst="rect">
            <a:avLst/>
          </a:prstGeom>
          <a:noFill/>
        </p:spPr>
        <p:txBody>
          <a:bodyPr wrap="square" rtlCol="0">
            <a:spAutoFit/>
          </a:bodyPr>
          <a:lstStyle/>
          <a:p>
            <a:pPr algn="l">
              <a:spcBef>
                <a:spcPts val="600"/>
              </a:spcBef>
              <a:spcAft>
                <a:spcPts val="600"/>
              </a:spcAft>
            </a:pPr>
            <a:r>
              <a:rPr lang="en-US" sz="1200" dirty="0"/>
              <a:t>Hardware and software failures tend to fall under normal </a:t>
            </a:r>
            <a:r>
              <a:rPr lang="en-US" sz="1200" dirty="0" smtClean="0"/>
              <a:t>service management guidelines, but can have the </a:t>
            </a:r>
            <a:r>
              <a:rPr lang="en-US" sz="1200" dirty="0"/>
              <a:t>potential </a:t>
            </a:r>
            <a:r>
              <a:rPr lang="en-US" sz="1200" dirty="0" smtClean="0"/>
              <a:t>to cause prolonged service interruption. Organizations that don’t account for this possibility can fall victim to staff who think “I just need five more minutes” to fix the issue, wait too long before switching to DR procedures, and fail to meet service continuity objectives (e.g. RTO).</a:t>
            </a:r>
          </a:p>
          <a:p>
            <a:pPr algn="l">
              <a:spcBef>
                <a:spcPts val="600"/>
              </a:spcBef>
              <a:spcAft>
                <a:spcPts val="600"/>
              </a:spcAft>
            </a:pPr>
            <a:endParaRPr lang="en-US" sz="1200" dirty="0"/>
          </a:p>
        </p:txBody>
      </p:sp>
      <p:graphicFrame>
        <p:nvGraphicFramePr>
          <p:cNvPr id="3" name="Object 2"/>
          <p:cNvGraphicFramePr>
            <a:graphicFrameLocks/>
          </p:cNvGraphicFramePr>
          <p:nvPr>
            <p:extLst>
              <p:ext uri="{D42A27DB-BD31-4B8C-83A1-F6EECF244321}">
                <p14:modId xmlns="" xmlns:p14="http://schemas.microsoft.com/office/powerpoint/2010/main" val="2979429944"/>
              </p:ext>
            </p:extLst>
          </p:nvPr>
        </p:nvGraphicFramePr>
        <p:xfrm>
          <a:off x="1311275" y="3876675"/>
          <a:ext cx="1657350" cy="1657350"/>
        </p:xfrm>
        <a:graphic>
          <a:graphicData uri="http://schemas.openxmlformats.org/presentationml/2006/ole">
            <p:oleObj spid="_x0000_s8034" name="Chart" r:id="rId22" imgW="1657350" imgH="1657350" progId="MSGraph.Chart.8">
              <p:embed followColorScheme="full"/>
            </p:oleObj>
          </a:graphicData>
        </a:graphic>
      </p:graphicFrame>
      <p:sp>
        <p:nvSpPr>
          <p:cNvPr id="18" name="Rectangle 17"/>
          <p:cNvSpPr/>
          <p:nvPr>
            <p:custDataLst>
              <p:tags r:id="rId6"/>
            </p:custDataLst>
          </p:nvPr>
        </p:nvSpPr>
        <p:spPr bwMode="gray">
          <a:xfrm>
            <a:off x="1527175" y="4919663"/>
            <a:ext cx="344488" cy="182563"/>
          </a:xfrm>
          <a:prstGeom prst="rect">
            <a:avLst/>
          </a:prstGeom>
          <a:noFill/>
          <a:ln w="25400" cap="flat" cmpd="sng" algn="ctr">
            <a:noFill/>
            <a:prstDash val="soli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fld id="{67446794-D9E3-46AA-B1F4-05A750264F99}" type="datetime'''''''''''7''''''''''''''''''''''''''''''0''''%'''''">
              <a:rPr lang="en-US" sz="1200">
                <a:solidFill>
                  <a:schemeClr val="bg1"/>
                </a:solidFill>
              </a:rPr>
              <a:pPr/>
              <a:t>70%</a:t>
            </a:fld>
            <a:endParaRPr lang="en-US" sz="1200" dirty="0">
              <a:solidFill>
                <a:schemeClr val="bg1"/>
              </a:solidFill>
              <a:latin typeface="Arial"/>
              <a:sym typeface="Arial"/>
            </a:endParaRPr>
          </a:p>
        </p:txBody>
      </p:sp>
      <p:sp>
        <p:nvSpPr>
          <p:cNvPr id="17" name="Rectangle 16"/>
          <p:cNvSpPr/>
          <p:nvPr>
            <p:custDataLst>
              <p:tags r:id="rId7"/>
            </p:custDataLst>
          </p:nvPr>
        </p:nvSpPr>
        <p:spPr bwMode="gray">
          <a:xfrm>
            <a:off x="2392363" y="4291013"/>
            <a:ext cx="344488" cy="182563"/>
          </a:xfrm>
          <a:prstGeom prst="rect">
            <a:avLst/>
          </a:prstGeom>
          <a:noFill/>
          <a:ln w="25400" cap="flat" cmpd="sng" algn="ctr">
            <a:noFill/>
            <a:prstDash val="soli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fld id="{BA5D50C4-6016-49C7-B04E-7AC360EACA2E}" type="datetime'''''30''''''''''''''%'''''''''''''''''''''''''">
              <a:rPr lang="en-US" sz="1200">
                <a:solidFill>
                  <a:schemeClr val="bg1"/>
                </a:solidFill>
              </a:rPr>
              <a:pPr/>
              <a:t>30%</a:t>
            </a:fld>
            <a:endParaRPr lang="en-US" sz="1200" dirty="0">
              <a:solidFill>
                <a:schemeClr val="bg1"/>
              </a:solidFill>
              <a:latin typeface="Arial"/>
              <a:sym typeface="Arial"/>
            </a:endParaRPr>
          </a:p>
        </p:txBody>
      </p:sp>
      <p:sp>
        <p:nvSpPr>
          <p:cNvPr id="50" name="TextBox 49"/>
          <p:cNvSpPr txBox="1"/>
          <p:nvPr>
            <p:custDataLst>
              <p:tags r:id="rId8"/>
            </p:custDataLst>
          </p:nvPr>
        </p:nvSpPr>
        <p:spPr>
          <a:xfrm>
            <a:off x="5624788" y="5553236"/>
            <a:ext cx="1467492" cy="646331"/>
          </a:xfrm>
          <a:prstGeom prst="rect">
            <a:avLst/>
          </a:prstGeom>
          <a:noFill/>
        </p:spPr>
        <p:txBody>
          <a:bodyPr wrap="square" rtlCol="0">
            <a:spAutoFit/>
          </a:bodyPr>
          <a:lstStyle/>
          <a:p>
            <a:r>
              <a:rPr lang="en-US" sz="1200" dirty="0" smtClean="0"/>
              <a:t>Respondents </a:t>
            </a:r>
            <a:r>
              <a:rPr lang="en-US" sz="1200" b="1" dirty="0" smtClean="0"/>
              <a:t>with</a:t>
            </a:r>
            <a:r>
              <a:rPr lang="en-US" sz="1200" dirty="0" smtClean="0"/>
              <a:t> DR Timelines for Hw/Sw Failures</a:t>
            </a:r>
            <a:endParaRPr lang="en-US" sz="1200" dirty="0"/>
          </a:p>
        </p:txBody>
      </p:sp>
      <p:sp>
        <p:nvSpPr>
          <p:cNvPr id="51" name="TextBox 50"/>
          <p:cNvSpPr txBox="1"/>
          <p:nvPr>
            <p:custDataLst>
              <p:tags r:id="rId9"/>
            </p:custDataLst>
          </p:nvPr>
        </p:nvSpPr>
        <p:spPr>
          <a:xfrm>
            <a:off x="7092280" y="5562437"/>
            <a:ext cx="1749016" cy="646331"/>
          </a:xfrm>
          <a:prstGeom prst="rect">
            <a:avLst/>
          </a:prstGeom>
          <a:noFill/>
        </p:spPr>
        <p:txBody>
          <a:bodyPr wrap="square" rtlCol="0">
            <a:spAutoFit/>
          </a:bodyPr>
          <a:lstStyle/>
          <a:p>
            <a:r>
              <a:rPr lang="en-US" sz="1200" dirty="0" smtClean="0"/>
              <a:t>Respondents </a:t>
            </a:r>
            <a:r>
              <a:rPr lang="en-US" sz="1200" b="1" dirty="0" smtClean="0"/>
              <a:t>without</a:t>
            </a:r>
            <a:r>
              <a:rPr lang="en-US" sz="1200" dirty="0" smtClean="0"/>
              <a:t> DR Timelines for Hw/Sw Failures</a:t>
            </a:r>
            <a:endParaRPr lang="en-US" sz="1200" dirty="0"/>
          </a:p>
        </p:txBody>
      </p:sp>
      <p:sp>
        <p:nvSpPr>
          <p:cNvPr id="53" name="Right Arrow 52"/>
          <p:cNvSpPr/>
          <p:nvPr>
            <p:custDataLst>
              <p:tags r:id="rId10"/>
            </p:custDataLst>
          </p:nvPr>
        </p:nvSpPr>
        <p:spPr>
          <a:xfrm>
            <a:off x="3311860" y="4581128"/>
            <a:ext cx="1476164" cy="392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
          <p:cNvSpPr>
            <a:spLocks noGrp="1"/>
          </p:cNvSpPr>
          <p:nvPr>
            <p:ph type="body" sz="quarter" idx="4294967295"/>
            <p:custDataLst>
              <p:tags r:id="rId11"/>
            </p:custDataLst>
          </p:nvPr>
        </p:nvSpPr>
        <p:spPr>
          <a:xfrm>
            <a:off x="257176" y="1232756"/>
            <a:ext cx="8620124" cy="657225"/>
          </a:xfrm>
          <a:prstGeom prst="rect">
            <a:avLst/>
          </a:prstGeom>
        </p:spPr>
        <p:txBody>
          <a:bodyPr/>
          <a:lstStyle/>
          <a:p>
            <a:pPr marL="0" indent="0">
              <a:spcBef>
                <a:spcPts val="0"/>
              </a:spcBef>
              <a:buNone/>
            </a:pPr>
            <a:r>
              <a:rPr lang="en-US" sz="1800" b="1" dirty="0" smtClean="0"/>
              <a:t>IT staff need clarity on when troubleshooting has to stop and recovery procedures begin to avoid unacceptable downtime.</a:t>
            </a:r>
            <a:endParaRPr lang="en-US" sz="1800" b="1" dirty="0"/>
          </a:p>
        </p:txBody>
      </p:sp>
      <p:sp>
        <p:nvSpPr>
          <p:cNvPr id="5" name="TextBox 4"/>
          <p:cNvSpPr txBox="1"/>
          <p:nvPr>
            <p:custDataLst>
              <p:tags r:id="rId12"/>
            </p:custDataLst>
          </p:nvPr>
        </p:nvSpPr>
        <p:spPr>
          <a:xfrm>
            <a:off x="2663788" y="3921125"/>
            <a:ext cx="1645769" cy="461665"/>
          </a:xfrm>
          <a:prstGeom prst="rect">
            <a:avLst/>
          </a:prstGeom>
          <a:noFill/>
        </p:spPr>
        <p:txBody>
          <a:bodyPr wrap="square" rtlCol="0">
            <a:spAutoFit/>
          </a:bodyPr>
          <a:lstStyle/>
          <a:p>
            <a:pPr algn="l"/>
            <a:r>
              <a:rPr lang="en-US" sz="1200" dirty="0" smtClean="0"/>
              <a:t>% </a:t>
            </a:r>
            <a:r>
              <a:rPr lang="en-US" sz="1200" b="1" dirty="0" smtClean="0"/>
              <a:t>With</a:t>
            </a:r>
            <a:r>
              <a:rPr lang="en-US" sz="1200" dirty="0" smtClean="0"/>
              <a:t> DR </a:t>
            </a:r>
            <a:r>
              <a:rPr lang="en-US" sz="1200" dirty="0"/>
              <a:t>Timelines for Hw/Sw </a:t>
            </a:r>
            <a:r>
              <a:rPr lang="en-US" sz="1200" dirty="0" smtClean="0"/>
              <a:t>Failures</a:t>
            </a:r>
            <a:endParaRPr lang="en-US" sz="1200" dirty="0"/>
          </a:p>
        </p:txBody>
      </p:sp>
      <p:sp>
        <p:nvSpPr>
          <p:cNvPr id="21" name="TextBox 20"/>
          <p:cNvSpPr txBox="1"/>
          <p:nvPr>
            <p:custDataLst>
              <p:tags r:id="rId13"/>
            </p:custDataLst>
          </p:nvPr>
        </p:nvSpPr>
        <p:spPr>
          <a:xfrm>
            <a:off x="452029" y="4830763"/>
            <a:ext cx="1167643" cy="830997"/>
          </a:xfrm>
          <a:prstGeom prst="rect">
            <a:avLst/>
          </a:prstGeom>
          <a:noFill/>
        </p:spPr>
        <p:txBody>
          <a:bodyPr wrap="square" rtlCol="0">
            <a:spAutoFit/>
          </a:bodyPr>
          <a:lstStyle/>
          <a:p>
            <a:pPr algn="l"/>
            <a:r>
              <a:rPr lang="en-US" sz="1200" dirty="0" smtClean="0"/>
              <a:t>% </a:t>
            </a:r>
            <a:r>
              <a:rPr lang="en-US" sz="1200" b="1" dirty="0" smtClean="0"/>
              <a:t>Without</a:t>
            </a:r>
            <a:r>
              <a:rPr lang="en-US" sz="1200" dirty="0" smtClean="0"/>
              <a:t> DR </a:t>
            </a:r>
            <a:r>
              <a:rPr lang="en-US" sz="1200" dirty="0"/>
              <a:t>Timelines for Hw/Sw </a:t>
            </a:r>
            <a:r>
              <a:rPr lang="en-US" sz="1200" dirty="0" smtClean="0"/>
              <a:t>Failures</a:t>
            </a:r>
            <a:endParaRPr lang="en-US" sz="1200" dirty="0"/>
          </a:p>
        </p:txBody>
      </p:sp>
      <p:sp>
        <p:nvSpPr>
          <p:cNvPr id="22" name="TextBox 21"/>
          <p:cNvSpPr txBox="1"/>
          <p:nvPr>
            <p:custDataLst>
              <p:tags r:id="rId14"/>
            </p:custDataLst>
          </p:nvPr>
        </p:nvSpPr>
        <p:spPr>
          <a:xfrm>
            <a:off x="309582" y="2962689"/>
            <a:ext cx="8575967" cy="646331"/>
          </a:xfrm>
          <a:prstGeom prst="rect">
            <a:avLst/>
          </a:prstGeom>
          <a:noFill/>
        </p:spPr>
        <p:txBody>
          <a:bodyPr wrap="square" rtlCol="0">
            <a:spAutoFit/>
          </a:bodyPr>
          <a:lstStyle/>
          <a:p>
            <a:pPr>
              <a:spcBef>
                <a:spcPts val="600"/>
              </a:spcBef>
              <a:spcAft>
                <a:spcPts val="600"/>
              </a:spcAft>
            </a:pPr>
            <a:r>
              <a:rPr lang="en-US" sz="1200" b="1" dirty="0" smtClean="0"/>
              <a:t>Only 30% of respondents in a recent survey had documented timelines for when to declare a disaster in the event of a hardware or software failure; it’s no coincidence that this group had much higher </a:t>
            </a:r>
            <a:r>
              <a:rPr lang="en-US" sz="1200" b="1" i="1" dirty="0" smtClean="0"/>
              <a:t>overall</a:t>
            </a:r>
            <a:r>
              <a:rPr lang="en-US" sz="1200" b="1" dirty="0" smtClean="0"/>
              <a:t> success in meeting their RTOs and RPOs, since service interruptions are more likely to be caused by these types of incidents.</a:t>
            </a:r>
            <a:endParaRPr lang="en-US" sz="1200" b="1" dirty="0"/>
          </a:p>
        </p:txBody>
      </p:sp>
      <p:sp>
        <p:nvSpPr>
          <p:cNvPr id="24" name="TextBox 2"/>
          <p:cNvSpPr txBox="1"/>
          <p:nvPr>
            <p:custDataLst>
              <p:tags r:id="rId15"/>
            </p:custDataLst>
          </p:nvPr>
        </p:nvSpPr>
        <p:spPr bwMode="auto">
          <a:xfrm>
            <a:off x="2502288" y="5901045"/>
            <a:ext cx="2702777" cy="2599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p>
            <a:pPr>
              <a:defRPr/>
            </a:pPr>
            <a:r>
              <a:rPr lang="en-US" sz="1000" dirty="0" smtClean="0">
                <a:solidFill>
                  <a:schemeClr val="tx1"/>
                </a:solidFill>
                <a:cs typeface="Arial" charset="0"/>
              </a:rPr>
              <a:t>Source: Info-Tech Research Group, </a:t>
            </a:r>
            <a:r>
              <a:rPr lang="en-US" sz="1000" i="1" dirty="0" smtClean="0">
                <a:solidFill>
                  <a:schemeClr val="tx1"/>
                </a:solidFill>
                <a:cs typeface="Arial" charset="0"/>
              </a:rPr>
              <a:t>n=107</a:t>
            </a:r>
          </a:p>
          <a:p>
            <a:pPr>
              <a:defRPr/>
            </a:pPr>
            <a:endParaRPr lang="en-US" sz="1000" i="1" dirty="0">
              <a:solidFill>
                <a:schemeClr val="tx1"/>
              </a:solidFill>
              <a:cs typeface="Arial" charset="0"/>
            </a:endParaRPr>
          </a:p>
        </p:txBody>
      </p:sp>
      <p:sp>
        <p:nvSpPr>
          <p:cNvPr id="27" name="TextBox 26"/>
          <p:cNvSpPr txBox="1"/>
          <p:nvPr>
            <p:custDataLst>
              <p:tags r:id="rId16"/>
            </p:custDataLst>
          </p:nvPr>
        </p:nvSpPr>
        <p:spPr>
          <a:xfrm>
            <a:off x="5256076" y="3678906"/>
            <a:ext cx="457200" cy="246221"/>
          </a:xfrm>
          <a:prstGeom prst="rect">
            <a:avLst/>
          </a:prstGeom>
          <a:noFill/>
        </p:spPr>
        <p:txBody>
          <a:bodyPr wrap="square" rtlCol="0">
            <a:spAutoFit/>
          </a:bodyPr>
          <a:lstStyle/>
          <a:p>
            <a:r>
              <a:rPr lang="en-US" sz="1000" dirty="0" smtClean="0"/>
              <a:t>High</a:t>
            </a:r>
            <a:endParaRPr lang="en-US" sz="1000" dirty="0"/>
          </a:p>
        </p:txBody>
      </p:sp>
      <p:sp>
        <p:nvSpPr>
          <p:cNvPr id="28" name="TextBox 27"/>
          <p:cNvSpPr txBox="1"/>
          <p:nvPr>
            <p:custDataLst>
              <p:tags r:id="rId17"/>
            </p:custDataLst>
          </p:nvPr>
        </p:nvSpPr>
        <p:spPr>
          <a:xfrm>
            <a:off x="5256076" y="5451031"/>
            <a:ext cx="457200" cy="246221"/>
          </a:xfrm>
          <a:prstGeom prst="rect">
            <a:avLst/>
          </a:prstGeom>
          <a:noFill/>
        </p:spPr>
        <p:txBody>
          <a:bodyPr wrap="square" rtlCol="0">
            <a:spAutoFit/>
          </a:bodyPr>
          <a:lstStyle/>
          <a:p>
            <a:r>
              <a:rPr lang="en-US" sz="1000" dirty="0" smtClean="0"/>
              <a:t>Low</a:t>
            </a:r>
            <a:endParaRPr lang="en-US" sz="1000" dirty="0"/>
          </a:p>
        </p:txBody>
      </p:sp>
      <p:pic>
        <p:nvPicPr>
          <p:cNvPr id="23" name="Picture 22" descr="sample_linkbar-itrgNEW.gif">
            <a:hlinkClick r:id="rId23"/>
          </p:cNvPr>
          <p:cNvPicPr>
            <a:picLocks noChangeAspect="1"/>
          </p:cNvPicPr>
          <p:nvPr/>
        </p:nvPicPr>
        <p:blipFill>
          <a:blip r:embed="rId24"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1887399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a:t>e</a:t>
            </a:r>
            <a:r>
              <a:rPr lang="en-US" dirty="0" smtClean="0"/>
              <a:t>xample </a:t>
            </a:r>
            <a:r>
              <a:rPr lang="en-US" dirty="0"/>
              <a:t>of an integrated </a:t>
            </a:r>
            <a:r>
              <a:rPr lang="en-US" dirty="0" smtClean="0"/>
              <a:t>service management </a:t>
            </a:r>
            <a:r>
              <a:rPr lang="en-US" dirty="0"/>
              <a:t>and DR process flow</a:t>
            </a:r>
            <a:r>
              <a:rPr lang="en-US" dirty="0" smtClean="0"/>
              <a:t> </a:t>
            </a:r>
            <a:endParaRPr lang="en-US" dirty="0"/>
          </a:p>
        </p:txBody>
      </p:sp>
      <p:sp>
        <p:nvSpPr>
          <p:cNvPr id="3" name="Text Placeholder 2"/>
          <p:cNvSpPr>
            <a:spLocks noGrp="1"/>
          </p:cNvSpPr>
          <p:nvPr>
            <p:ph type="body" sz="quarter" idx="16"/>
          </p:nvPr>
        </p:nvSpPr>
        <p:spPr>
          <a:xfrm>
            <a:off x="249303" y="1232757"/>
            <a:ext cx="4250689" cy="2880319"/>
          </a:xfrm>
        </p:spPr>
        <p:txBody>
          <a:bodyPr/>
          <a:lstStyle/>
          <a:p>
            <a:pPr marL="0" indent="0">
              <a:spcBef>
                <a:spcPts val="600"/>
              </a:spcBef>
              <a:spcAft>
                <a:spcPts val="600"/>
              </a:spcAft>
              <a:buNone/>
            </a:pPr>
            <a:r>
              <a:rPr lang="en-US" dirty="0" smtClean="0"/>
              <a:t>Severity </a:t>
            </a:r>
            <a:r>
              <a:rPr lang="en-US" dirty="0"/>
              <a:t>definitions and escalation rules will determine when DR takes over from </a:t>
            </a:r>
            <a:r>
              <a:rPr lang="en-US" dirty="0" smtClean="0"/>
              <a:t>service management. As shown in this example process flow:</a:t>
            </a:r>
          </a:p>
          <a:p>
            <a:pPr marL="228600" indent="-228600">
              <a:spcBef>
                <a:spcPts val="600"/>
              </a:spcBef>
              <a:spcAft>
                <a:spcPts val="600"/>
              </a:spcAft>
              <a:buSzPct val="100000"/>
              <a:buFont typeface="+mj-lt"/>
              <a:buAutoNum type="arabicPeriod"/>
            </a:pPr>
            <a:r>
              <a:rPr lang="en-US" dirty="0" smtClean="0"/>
              <a:t>For an obvious disaster (severity 0 in this example), DR procedures take over immediately. For </a:t>
            </a:r>
            <a:r>
              <a:rPr lang="en-US" dirty="0"/>
              <a:t>critical or urgent </a:t>
            </a:r>
            <a:r>
              <a:rPr lang="en-US" dirty="0" smtClean="0"/>
              <a:t>issues (severity 1 or 2), attempt to resolve within time allowed before escalating to DR procedures.</a:t>
            </a:r>
          </a:p>
          <a:p>
            <a:pPr marL="228600" indent="-228600">
              <a:spcBef>
                <a:spcPts val="600"/>
              </a:spcBef>
              <a:spcAft>
                <a:spcPts val="600"/>
              </a:spcAft>
              <a:buSzPct val="100000"/>
              <a:buFont typeface="+mj-lt"/>
              <a:buAutoNum type="arabicPeriod"/>
            </a:pPr>
            <a:r>
              <a:rPr lang="en-US" dirty="0" smtClean="0"/>
              <a:t>After the incident is resolved, or DR completed, file a problem ticket to resolve the root cause (e.g. replace faulty primary hardware, address process issues, etc.) and document lessons learned.</a:t>
            </a:r>
          </a:p>
          <a:p>
            <a:pPr marL="228600" indent="-228600">
              <a:spcBef>
                <a:spcPts val="600"/>
              </a:spcBef>
              <a:spcAft>
                <a:spcPts val="600"/>
              </a:spcAft>
              <a:buSzPct val="100000"/>
              <a:buFont typeface="+mj-lt"/>
              <a:buAutoNum type="arabicPeriod"/>
            </a:pPr>
            <a:r>
              <a:rPr lang="en-US" dirty="0" smtClean="0"/>
              <a:t>After the problem ticket is resolved, return to normal (e.g. switch back to primary site).</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26791" y="1287012"/>
            <a:ext cx="4093680" cy="4920687"/>
          </a:xfrm>
          <a:prstGeom prst="rect">
            <a:avLst/>
          </a:prstGeom>
        </p:spPr>
      </p:pic>
      <p:sp>
        <p:nvSpPr>
          <p:cNvPr id="5" name="TextBox 4"/>
          <p:cNvSpPr txBox="1"/>
          <p:nvPr/>
        </p:nvSpPr>
        <p:spPr>
          <a:xfrm>
            <a:off x="323528" y="4257092"/>
            <a:ext cx="4176464" cy="2015936"/>
          </a:xfrm>
          <a:prstGeom prst="rect">
            <a:avLst/>
          </a:prstGeom>
          <a:solidFill>
            <a:schemeClr val="accent5">
              <a:lumMod val="20000"/>
              <a:lumOff val="80000"/>
            </a:schemeClr>
          </a:solidFill>
          <a:ln w="19050">
            <a:noFill/>
          </a:ln>
        </p:spPr>
        <p:txBody>
          <a:bodyPr wrap="square" rtlCol="0">
            <a:spAutoFit/>
          </a:bodyPr>
          <a:lstStyle/>
          <a:p>
            <a:pPr algn="l">
              <a:spcAft>
                <a:spcPts val="300"/>
              </a:spcAft>
            </a:pPr>
            <a:r>
              <a:rPr lang="en-US" sz="1200" b="1" i="1" dirty="0" smtClean="0"/>
              <a:t>Next Steps:</a:t>
            </a:r>
          </a:p>
          <a:p>
            <a:pPr marL="166688" indent="-166688" algn="l">
              <a:spcAft>
                <a:spcPts val="300"/>
              </a:spcAft>
              <a:buFont typeface="+mj-lt"/>
              <a:buAutoNum type="arabicPeriod"/>
            </a:pPr>
            <a:r>
              <a:rPr lang="en-US" sz="1200" dirty="0" smtClean="0"/>
              <a:t>Both service management and DR depend on a solid understanding of system criticality and recovery time/point objectives (RTO and RPO). The next section guides you through making these determinations.</a:t>
            </a:r>
          </a:p>
          <a:p>
            <a:pPr marL="166688" indent="-166688" algn="l">
              <a:buFont typeface="+mj-lt"/>
              <a:buAutoNum type="arabicPeriod"/>
            </a:pPr>
            <a:r>
              <a:rPr lang="en-US" sz="1200" dirty="0" smtClean="0"/>
              <a:t>The following section will then guide you through integrating service management and DR, specifically:</a:t>
            </a:r>
          </a:p>
          <a:p>
            <a:pPr marL="350838" lvl="1" indent="-171450" algn="l">
              <a:buFont typeface="Arial" pitchFamily="34" charset="0"/>
              <a:buChar char="•"/>
            </a:pPr>
            <a:r>
              <a:rPr lang="en-US" sz="1200" dirty="0" smtClean="0"/>
              <a:t>Extending severity definitions to account for disasters</a:t>
            </a:r>
          </a:p>
          <a:p>
            <a:pPr marL="350838" lvl="1" indent="-171450" algn="l">
              <a:buFont typeface="Arial" pitchFamily="34" charset="0"/>
              <a:buChar char="•"/>
            </a:pPr>
            <a:r>
              <a:rPr lang="en-US" sz="1200" dirty="0" smtClean="0"/>
              <a:t>Defining escalation timelines</a:t>
            </a:r>
          </a:p>
          <a:p>
            <a:pPr marL="350838" lvl="1" indent="-171450" algn="l">
              <a:buFont typeface="Arial" pitchFamily="34" charset="0"/>
              <a:buChar char="•"/>
            </a:pPr>
            <a:r>
              <a:rPr lang="en-US" sz="1200" dirty="0" smtClean="0"/>
              <a:t>Defining DR timelines</a:t>
            </a:r>
          </a:p>
        </p:txBody>
      </p:sp>
      <p:pic>
        <p:nvPicPr>
          <p:cNvPr id="6" name="Picture 5"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2819266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8933" y="1006035"/>
            <a:ext cx="8865409" cy="1774893"/>
          </a:xfrm>
          <a:prstGeom prst="rect">
            <a:avLst/>
          </a:prstGeom>
          <a:noFill/>
          <a:ln w="9525">
            <a:noFill/>
            <a:miter lim="800000"/>
            <a:headEnd/>
            <a:tailEnd/>
          </a:ln>
        </p:spPr>
      </p:pic>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Chevron 9"/>
          <p:cNvSpPr/>
          <p:nvPr/>
        </p:nvSpPr>
        <p:spPr>
          <a:xfrm>
            <a:off x="6214437" y="4797152"/>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1" name="Text Placeholder 20"/>
          <p:cNvSpPr>
            <a:spLocks noGrp="1"/>
          </p:cNvSpPr>
          <p:nvPr>
            <p:ph type="body" sz="quarter" idx="15"/>
          </p:nvPr>
        </p:nvSpPr>
        <p:spPr>
          <a:xfrm>
            <a:off x="687148" y="3060700"/>
            <a:ext cx="7881296" cy="660400"/>
          </a:xfrm>
        </p:spPr>
        <p:txBody>
          <a:bodyPr/>
          <a:lstStyle/>
          <a:p>
            <a:r>
              <a:rPr lang="en-CA" dirty="0" smtClean="0"/>
              <a:t>Establish system criticality and recovery objectives with a business impact analysis</a:t>
            </a:r>
            <a:endParaRPr lang="en-CA" dirty="0"/>
          </a:p>
        </p:txBody>
      </p:sp>
      <p:sp>
        <p:nvSpPr>
          <p:cNvPr id="22" name="Text Placeholder 21"/>
          <p:cNvSpPr>
            <a:spLocks noGrp="1"/>
          </p:cNvSpPr>
          <p:nvPr>
            <p:ph type="body" sz="quarter" idx="18"/>
          </p:nvPr>
        </p:nvSpPr>
        <p:spPr/>
        <p:txBody>
          <a:bodyPr/>
          <a:lstStyle/>
          <a:p>
            <a:r>
              <a:rPr lang="en-US" dirty="0"/>
              <a:t>Why DRPs fail; the solution starts with service management</a:t>
            </a:r>
          </a:p>
          <a:p>
            <a:r>
              <a:rPr lang="en-CA" dirty="0"/>
              <a:t>Establish system criticality and recovery objectives with a BIA</a:t>
            </a:r>
          </a:p>
          <a:p>
            <a:r>
              <a:rPr lang="en-US" dirty="0"/>
              <a:t>Extending service management to account for DR scenarios</a:t>
            </a:r>
          </a:p>
          <a:p>
            <a:r>
              <a:rPr lang="en-CA" dirty="0" smtClean="0"/>
              <a:t>Summary </a:t>
            </a:r>
            <a:r>
              <a:rPr lang="en-CA" dirty="0"/>
              <a:t>and references</a:t>
            </a:r>
          </a:p>
        </p:txBody>
      </p:sp>
      <p:sp>
        <p:nvSpPr>
          <p:cNvPr id="23" name="Text Placeholder 22"/>
          <p:cNvSpPr>
            <a:spLocks noGrp="1"/>
          </p:cNvSpPr>
          <p:nvPr>
            <p:ph type="body" sz="quarter" idx="21"/>
          </p:nvPr>
        </p:nvSpPr>
        <p:spPr>
          <a:xfrm>
            <a:off x="791580" y="4311718"/>
            <a:ext cx="4932548" cy="1906138"/>
          </a:xfrm>
        </p:spPr>
        <p:txBody>
          <a:bodyPr/>
          <a:lstStyle/>
          <a:p>
            <a:pPr>
              <a:spcBef>
                <a:spcPts val="200"/>
              </a:spcBef>
              <a:spcAft>
                <a:spcPts val="100"/>
              </a:spcAft>
            </a:pPr>
            <a:r>
              <a:rPr lang="en-CA" dirty="0" smtClean="0"/>
              <a:t>BIA tool workflow overview</a:t>
            </a:r>
          </a:p>
          <a:p>
            <a:pPr>
              <a:spcBef>
                <a:spcPts val="200"/>
              </a:spcBef>
              <a:spcAft>
                <a:spcPts val="100"/>
              </a:spcAft>
            </a:pPr>
            <a:r>
              <a:rPr lang="en-US" dirty="0"/>
              <a:t>Create a data collection plan and BIA </a:t>
            </a:r>
            <a:r>
              <a:rPr lang="en-US" dirty="0" smtClean="0"/>
              <a:t>schedule</a:t>
            </a:r>
          </a:p>
          <a:p>
            <a:pPr>
              <a:spcBef>
                <a:spcPts val="200"/>
              </a:spcBef>
              <a:spcAft>
                <a:spcPts val="100"/>
              </a:spcAft>
            </a:pPr>
            <a:r>
              <a:rPr lang="en-US" dirty="0" smtClean="0"/>
              <a:t>Identify Gold</a:t>
            </a:r>
            <a:r>
              <a:rPr lang="en-US" dirty="0"/>
              <a:t>, Silver, </a:t>
            </a:r>
            <a:r>
              <a:rPr lang="en-US" dirty="0" smtClean="0"/>
              <a:t>Bronze</a:t>
            </a:r>
            <a:r>
              <a:rPr lang="en-US" dirty="0"/>
              <a:t> </a:t>
            </a:r>
            <a:r>
              <a:rPr lang="en-US" dirty="0" smtClean="0"/>
              <a:t>systems</a:t>
            </a:r>
          </a:p>
          <a:p>
            <a:pPr>
              <a:spcBef>
                <a:spcPts val="200"/>
              </a:spcBef>
              <a:spcAft>
                <a:spcPts val="100"/>
              </a:spcAft>
            </a:pPr>
            <a:r>
              <a:rPr lang="en-US" dirty="0"/>
              <a:t>Determine the impact of </a:t>
            </a:r>
            <a:r>
              <a:rPr lang="en-US" dirty="0" smtClean="0"/>
              <a:t>downtime</a:t>
            </a:r>
          </a:p>
          <a:p>
            <a:pPr>
              <a:spcBef>
                <a:spcPts val="200"/>
              </a:spcBef>
              <a:spcAft>
                <a:spcPts val="100"/>
              </a:spcAft>
            </a:pPr>
            <a:r>
              <a:rPr lang="en-US" dirty="0"/>
              <a:t>Identify system components and </a:t>
            </a:r>
            <a:r>
              <a:rPr lang="en-US" dirty="0" smtClean="0"/>
              <a:t>dependencies</a:t>
            </a:r>
          </a:p>
          <a:p>
            <a:pPr>
              <a:spcBef>
                <a:spcPts val="200"/>
              </a:spcBef>
              <a:spcAft>
                <a:spcPts val="100"/>
              </a:spcAft>
            </a:pPr>
            <a:r>
              <a:rPr lang="en-US" dirty="0" smtClean="0"/>
              <a:t>Establish recovery </a:t>
            </a:r>
            <a:r>
              <a:rPr lang="en-US" dirty="0"/>
              <a:t>objectives (RPO and </a:t>
            </a:r>
            <a:r>
              <a:rPr lang="en-US" dirty="0" smtClean="0"/>
              <a:t>RTO)</a:t>
            </a:r>
          </a:p>
          <a:p>
            <a:pPr>
              <a:spcBef>
                <a:spcPts val="200"/>
              </a:spcBef>
              <a:spcAft>
                <a:spcPts val="100"/>
              </a:spcAft>
            </a:pPr>
            <a:r>
              <a:rPr lang="en-US" dirty="0" smtClean="0"/>
              <a:t>Perform a risk assessment to identify investment priorities</a:t>
            </a:r>
          </a:p>
          <a:p>
            <a:pPr>
              <a:spcBef>
                <a:spcPts val="200"/>
              </a:spcBef>
              <a:spcAft>
                <a:spcPts val="100"/>
              </a:spcAft>
            </a:pPr>
            <a:r>
              <a:rPr lang="en-US" dirty="0" smtClean="0"/>
              <a:t>Get executive approval for BIA and recovery objectives</a:t>
            </a:r>
          </a:p>
          <a:p>
            <a:endParaRPr lang="en-CA" dirty="0" smtClean="0"/>
          </a:p>
          <a:p>
            <a:endParaRPr lang="en-CA" dirty="0"/>
          </a:p>
        </p:txBody>
      </p:sp>
      <p:cxnSp>
        <p:nvCxnSpPr>
          <p:cNvPr id="8" name="Straight Connector 7"/>
          <p:cNvCxnSpPr/>
          <p:nvPr/>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 xmlns:p14="http://schemas.microsoft.com/office/powerpoint/2010/main" val="2863966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89999999999999990000E+000&quot;&gt;&lt;m_ppcolschidx val=&quot;0&quot;/&gt;&lt;m_rgb r=&quot;d1&quot; g=&quot;7d&quot; b=&quot;8&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458"/>
  <p:tag name="ISPRING_ULTRA_SCORM_SLIDE_COUNT" val="1"/>
  <p:tag name="ISPRING_SCORM_RATE_SLIDES" val="0"/>
  <p:tag name="ISPRING_SCORM_RATE_QUIZZES" val="0"/>
  <p:tag name="ISPRING_SCORM_PASSING_SCORE" val="0.0000000000"/>
  <p:tag name="GENSWF_OUTPUT_FILE_NAME" val="Bridge-the-Gap-between-Service-Mgmt-and-DR-SB-Samp"/>
  <p:tag name="ISPRING_RESOURCE_PATHS_HASH_2" val="812ce577f55e6d997f7447965646eafc05585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x2NGqQGq0GFKywnLjj7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G9fQ4e.MkqMFCMrv_2s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fP2UU.3XkWB6cmytOdN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aBpDZnqR0yDsS1op9lq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wL8xmw7YE6UtfYIl6Q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yC5Uej0IkWER6xGXZqfm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bGZ1wry3Em_uc_a79CP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6YCr3e05UyOZcCpSb9g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rOafWEoNkSco8NMFRnd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l.jYZYaKU2R7tUdGCqN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i3adTtAlUS..EtIF.mlc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0YE6Uv95E688siSZO3m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nxTF0LSWUWyGz1VYwhkC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2NGnLAWCFkmOWcY130IE_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4CTfLRJEkCW_vPeouNm2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9LGwXKltk.y4WJ7SuGh1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uojbw_81EC9iB4EEpctY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OQwpUozrEKSl7c..3OH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30bYX5tNU.6uJ7RGQzE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JWTPdwDNU.DMfEht4240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SyR.6YJGUewtfS81jj1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shYhjShbEWT.5.jZLJ33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g3jp8cqekC1MqSVHp4X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T6pRSL6JkWWc2zUVi4V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l.ytWh8ekmCjPBfawEe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aE73g_r8k.hHAH78du62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Jt3TOL.lkyGMLWDXHIi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lVe2saROUqW6bxikmSF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QkXNNCvAEK.CnUpqpTR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xYxyORL10yUSxj7hY1G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BWzizMfykiP3yu9dHp2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zokmnNUmkirzCaH86pu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shYhjShbEWT.5.jZLJ33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4CTfLRJEkCW_vPeouNm2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9LGwXKltk.y4WJ7SuGh1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i3adTtAlUS..EtIF.ml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QWbTJseekGuMAuhvnLQ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QWbTJseekGuMAuhvnLQ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i3adTtAlUS..EtIF.ml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shYhjShbEWT.5.jZLJ33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QWbTJseekGuMAuhvnLQug"/>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1736</Words>
  <Application>Microsoft Office PowerPoint</Application>
  <PresentationFormat>On-screen Show (4:3)</PresentationFormat>
  <Paragraphs>135</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Office Theme</vt:lpstr>
      <vt:lpstr>think-cell Slide</vt:lpstr>
      <vt:lpstr>Chart</vt:lpstr>
      <vt:lpstr>Slide 1</vt:lpstr>
      <vt:lpstr>Introduction</vt:lpstr>
      <vt:lpstr>Executive Summary</vt:lpstr>
      <vt:lpstr>Slide 4</vt:lpstr>
      <vt:lpstr>DRPs tend to focus on major disasters, and ignore the more likely causes of service interruption</vt:lpstr>
      <vt:lpstr>Account for disasters in your service management processes to improve how you respond to less obvious DR scenarios</vt:lpstr>
      <vt:lpstr>For example, timelines for when to invoke your DRP help you avoid delays that can jeopardize recovery objectives</vt:lpstr>
      <vt:lpstr>An example of an integrated service management and DR process flow </vt:lpstr>
      <vt:lpstr>Slide 9</vt:lpstr>
      <vt:lpstr>Use Info-Tech’s BIA Workbook to complete a systems inventory, determine criticality, and set RTO and RPO requirements</vt:lpstr>
      <vt:lpstr>Step 1: Create a data collection plan and BIA schedule</vt:lpstr>
      <vt:lpstr>Info-Tech Research Group Helps IT Professionals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Bridge-the-Gap-between-Service-Mgmt-and-DR-SB-Sample.pptx</dc:title>
  <dc:creator/>
  <cp:lastModifiedBy/>
  <cp:revision>1</cp:revision>
  <dcterms:created xsi:type="dcterms:W3CDTF">2012-06-24T02:17:29Z</dcterms:created>
  <dcterms:modified xsi:type="dcterms:W3CDTF">2012-06-24T02:19:14Z</dcterms:modified>
  <cp:contentType/>
</cp:coreProperties>
</file>