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5.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6.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3"/>
  </p:notesMasterIdLst>
  <p:handoutMasterIdLst>
    <p:handoutMasterId r:id="rId14"/>
  </p:handoutMasterIdLst>
  <p:sldIdLst>
    <p:sldId id="256" r:id="rId2"/>
    <p:sldId id="258" r:id="rId3"/>
    <p:sldId id="259" r:id="rId4"/>
    <p:sldId id="260" r:id="rId5"/>
    <p:sldId id="261" r:id="rId6"/>
    <p:sldId id="262" r:id="rId7"/>
    <p:sldId id="263" r:id="rId8"/>
    <p:sldId id="264" r:id="rId9"/>
    <p:sldId id="265" r:id="rId10"/>
    <p:sldId id="266" r:id="rId11"/>
    <p:sldId id="257" r:id="rId12"/>
  </p:sldIdLst>
  <p:sldSz cx="9144000" cy="6858000" type="screen4x3"/>
  <p:notesSz cx="6858000" cy="9144000"/>
  <p:custDataLst>
    <p:tags r:id="rId15"/>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475F"/>
    <a:srgbClr val="243F54"/>
    <a:srgbClr val="CECECE"/>
    <a:srgbClr val="998F57"/>
    <a:srgbClr val="7B7B7B"/>
    <a:srgbClr val="ADB7C3"/>
    <a:srgbClr val="5D5936"/>
    <a:srgbClr val="2576B7"/>
    <a:srgbClr val="C77709"/>
    <a:srgbClr val="25B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971" autoAdjust="0"/>
    <p:restoredTop sz="90335" autoAdjust="0"/>
  </p:normalViewPr>
  <p:slideViewPr>
    <p:cSldViewPr snapToObjects="1">
      <p:cViewPr varScale="1">
        <p:scale>
          <a:sx n="118" d="100"/>
          <a:sy n="118" d="100"/>
        </p:scale>
        <p:origin x="2106" y="102"/>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01856533988295"/>
          <c:y val="5.5537984310857921E-2"/>
          <c:w val="0.61699301348800295"/>
          <c:h val="0.81930901339075701"/>
        </c:manualLayout>
      </c:layout>
      <c:doughnutChart>
        <c:varyColors val="1"/>
        <c:ser>
          <c:idx val="0"/>
          <c:order val="0"/>
          <c:tx>
            <c:strRef>
              <c:f>Sheet1!$B$1</c:f>
              <c:strCache>
                <c:ptCount val="1"/>
                <c:pt idx="0">
                  <c:v>Column1</c:v>
                </c:pt>
              </c:strCache>
            </c:strRef>
          </c:tx>
          <c:dPt>
            <c:idx val="0"/>
            <c:bubble3D val="0"/>
            <c:spPr>
              <a:solidFill>
                <a:srgbClr val="243F54">
                  <a:lumMod val="40000"/>
                  <a:lumOff val="60000"/>
                </a:srgbClr>
              </a:solidFill>
            </c:spPr>
          </c:dPt>
          <c:dPt>
            <c:idx val="1"/>
            <c:bubble3D val="0"/>
            <c:spPr>
              <a:solidFill>
                <a:srgbClr val="243F54">
                  <a:lumMod val="20000"/>
                  <a:lumOff val="80000"/>
                </a:srgbClr>
              </a:solidFill>
            </c:spPr>
          </c:dPt>
          <c:dPt>
            <c:idx val="2"/>
            <c:bubble3D val="0"/>
            <c:spPr>
              <a:solidFill>
                <a:srgbClr val="FFFFFF">
                  <a:lumMod val="95000"/>
                </a:srgbClr>
              </a:solidFill>
            </c:spPr>
          </c:dPt>
          <c:dPt>
            <c:idx val="3"/>
            <c:bubble3D val="0"/>
            <c:spPr>
              <a:solidFill>
                <a:srgbClr val="243F54">
                  <a:lumMod val="60000"/>
                  <a:lumOff val="40000"/>
                </a:srgbClr>
              </a:solidFill>
            </c:spPr>
          </c:dPt>
          <c:dLbls>
            <c:spPr>
              <a:noFill/>
              <a:ln>
                <a:noFill/>
              </a:ln>
              <a:effectLst/>
            </c:spPr>
            <c:txPr>
              <a:bodyPr/>
              <a:lstStyle/>
              <a:p>
                <a:pPr>
                  <a:defRPr sz="1050" b="1"/>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Usability</c:v>
                </c:pt>
                <c:pt idx="1">
                  <c:v>Affordability</c:v>
                </c:pt>
                <c:pt idx="2">
                  <c:v>Architecture</c:v>
                </c:pt>
                <c:pt idx="3">
                  <c:v>Features</c:v>
                </c:pt>
              </c:strCache>
            </c:strRef>
          </c:cat>
          <c:val>
            <c:numRef>
              <c:f>Sheet1!$B$2:$B$5</c:f>
              <c:numCache>
                <c:formatCode>0%</c:formatCode>
                <c:ptCount val="4"/>
                <c:pt idx="0">
                  <c:v>0.1</c:v>
                </c:pt>
                <c:pt idx="1">
                  <c:v>0.25</c:v>
                </c:pt>
                <c:pt idx="2">
                  <c:v>0.2</c:v>
                </c:pt>
                <c:pt idx="3">
                  <c:v>0.45</c:v>
                </c:pt>
              </c:numCache>
            </c:numRef>
          </c:val>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998F57">
                  <a:lumMod val="75000"/>
                </a:srgbClr>
              </a:solidFill>
            </c:spPr>
          </c:dPt>
          <c:dPt>
            <c:idx val="1"/>
            <c:bubble3D val="0"/>
            <c:spPr>
              <a:solidFill>
                <a:srgbClr val="243F54"/>
              </a:solidFill>
            </c:spPr>
          </c:dPt>
          <c:dPt>
            <c:idx val="2"/>
            <c:bubble3D val="0"/>
            <c:spPr>
              <a:solidFill>
                <a:schemeClr val="accent1">
                  <a:lumMod val="20000"/>
                  <a:lumOff val="80000"/>
                </a:schemeClr>
              </a:solidFill>
            </c:spPr>
          </c:dPt>
          <c:dLbls>
            <c:dLbl>
              <c:idx val="2"/>
              <c:delete val="1"/>
              <c:extLst>
                <c:ext xmlns:c15="http://schemas.microsoft.com/office/drawing/2012/chart" uri="{CE6537A1-D6FC-4f65-9D91-7224C49458BB}"/>
              </c:extLst>
            </c:dLbl>
            <c:spPr>
              <a:noFill/>
              <a:ln>
                <a:noFill/>
              </a:ln>
              <a:effectLst/>
            </c:spPr>
            <c:txPr>
              <a:bodyPr/>
              <a:lstStyle/>
              <a:p>
                <a:pPr>
                  <a:defRPr sz="1050" b="1">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Sheet1!$A$2:$A$4</c:f>
              <c:strCache>
                <c:ptCount val="2"/>
                <c:pt idx="0">
                  <c:v>Vendor</c:v>
                </c:pt>
                <c:pt idx="1">
                  <c:v>Product</c:v>
                </c:pt>
              </c:strCache>
            </c:strRef>
          </c:cat>
          <c:val>
            <c:numRef>
              <c:f>Sheet1!$B$2:$B$4</c:f>
              <c:numCache>
                <c:formatCode>0%</c:formatCode>
                <c:ptCount val="3"/>
                <c:pt idx="0">
                  <c:v>0.5</c:v>
                </c:pt>
                <c:pt idx="1">
                  <c:v>0.5</c:v>
                </c:pt>
              </c:numCache>
            </c:numRef>
          </c:val>
        </c:ser>
        <c:dLbls>
          <c:showLegendKey val="0"/>
          <c:showVal val="0"/>
          <c:showCatName val="0"/>
          <c:showSerName val="0"/>
          <c:showPercent val="0"/>
          <c:showBubbleSize val="0"/>
          <c:showLeaderLines val="1"/>
        </c:dLbls>
        <c:firstSliceAng val="9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10236220472442"/>
          <c:y val="8.3383991505871502E-2"/>
          <c:w val="0.62731350798131358"/>
          <c:h val="0.833232016988257"/>
        </c:manualLayout>
      </c:layout>
      <c:doughnutChart>
        <c:varyColors val="1"/>
        <c:ser>
          <c:idx val="0"/>
          <c:order val="0"/>
          <c:tx>
            <c:strRef>
              <c:f>Sheet1!$B$1</c:f>
              <c:strCache>
                <c:ptCount val="1"/>
                <c:pt idx="0">
                  <c:v>Column1</c:v>
                </c:pt>
              </c:strCache>
            </c:strRef>
          </c:tx>
          <c:dPt>
            <c:idx val="0"/>
            <c:bubble3D val="0"/>
            <c:spPr>
              <a:solidFill>
                <a:srgbClr val="998F57">
                  <a:lumMod val="60000"/>
                  <a:lumOff val="40000"/>
                </a:srgbClr>
              </a:solidFill>
            </c:spPr>
          </c:dPt>
          <c:dPt>
            <c:idx val="1"/>
            <c:bubble3D val="0"/>
            <c:spPr>
              <a:solidFill>
                <a:srgbClr val="998F57">
                  <a:lumMod val="40000"/>
                  <a:lumOff val="60000"/>
                </a:srgbClr>
              </a:solidFill>
            </c:spPr>
          </c:dPt>
          <c:dPt>
            <c:idx val="2"/>
            <c:bubble3D val="0"/>
            <c:spPr>
              <a:solidFill>
                <a:srgbClr val="998F57">
                  <a:lumMod val="20000"/>
                  <a:lumOff val="80000"/>
                </a:srgbClr>
              </a:solidFill>
            </c:spPr>
          </c:dPt>
          <c:dPt>
            <c:idx val="3"/>
            <c:bubble3D val="0"/>
            <c:spPr>
              <a:solidFill>
                <a:srgbClr val="998F57"/>
              </a:solidFill>
            </c:spPr>
          </c:dPt>
          <c:dLbls>
            <c:spPr>
              <a:noFill/>
              <a:ln>
                <a:noFill/>
              </a:ln>
              <a:effectLst/>
            </c:spPr>
            <c:txPr>
              <a:bodyPr/>
              <a:lstStyle/>
              <a:p>
                <a:pPr>
                  <a:defRPr sz="1050" b="1"/>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Strategy</c:v>
                </c:pt>
                <c:pt idx="1">
                  <c:v>Reach</c:v>
                </c:pt>
                <c:pt idx="2">
                  <c:v>Channel</c:v>
                </c:pt>
                <c:pt idx="3">
                  <c:v>Viability</c:v>
                </c:pt>
              </c:strCache>
            </c:strRef>
          </c:cat>
          <c:val>
            <c:numRef>
              <c:f>Sheet1!$B$2:$B$5</c:f>
              <c:numCache>
                <c:formatCode>0%</c:formatCode>
                <c:ptCount val="4"/>
                <c:pt idx="0">
                  <c:v>0.30000000000000016</c:v>
                </c:pt>
                <c:pt idx="1">
                  <c:v>0.30000000000000016</c:v>
                </c:pt>
                <c:pt idx="2">
                  <c:v>0.15000000000000008</c:v>
                </c:pt>
                <c:pt idx="3">
                  <c:v>0.25</c:v>
                </c:pt>
              </c:numCache>
            </c:numRef>
          </c:val>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24/06/2014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val="1219418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val="17304247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653334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4061494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3363302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3884089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2078967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3456583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2401621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546390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0154858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extLst>
      <p:ext uri="{BB962C8B-B14F-4D97-AF65-F5344CB8AC3E}">
        <p14:creationId xmlns:p14="http://schemas.microsoft.com/office/powerpoint/2010/main" val="36534198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95" r:id="rId2"/>
    <p:sldLayoutId id="2147483696" r:id="rId3"/>
    <p:sldLayoutId id="2147483697" r:id="rId4"/>
    <p:sldLayoutId id="2147483698"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64.xml"/><Relationship Id="rId13" Type="http://schemas.openxmlformats.org/officeDocument/2006/relationships/slideLayout" Target="../slideLayouts/slideLayout2.xml"/><Relationship Id="rId3" Type="http://schemas.openxmlformats.org/officeDocument/2006/relationships/tags" Target="../tags/tag59.xml"/><Relationship Id="rId7" Type="http://schemas.openxmlformats.org/officeDocument/2006/relationships/tags" Target="../tags/tag63.xml"/><Relationship Id="rId12" Type="http://schemas.openxmlformats.org/officeDocument/2006/relationships/tags" Target="../tags/tag68.xml"/><Relationship Id="rId2" Type="http://schemas.openxmlformats.org/officeDocument/2006/relationships/tags" Target="../tags/tag58.xml"/><Relationship Id="rId16" Type="http://schemas.openxmlformats.org/officeDocument/2006/relationships/image" Target="../media/image4.png"/><Relationship Id="rId1" Type="http://schemas.openxmlformats.org/officeDocument/2006/relationships/tags" Target="../tags/tag57.xml"/><Relationship Id="rId6" Type="http://schemas.openxmlformats.org/officeDocument/2006/relationships/tags" Target="../tags/tag62.xml"/><Relationship Id="rId11" Type="http://schemas.openxmlformats.org/officeDocument/2006/relationships/tags" Target="../tags/tag67.xml"/><Relationship Id="rId5" Type="http://schemas.openxmlformats.org/officeDocument/2006/relationships/tags" Target="../tags/tag61.xml"/><Relationship Id="rId15" Type="http://schemas.openxmlformats.org/officeDocument/2006/relationships/image" Target="../media/image3.png"/><Relationship Id="rId10" Type="http://schemas.openxmlformats.org/officeDocument/2006/relationships/tags" Target="../tags/tag66.xml"/><Relationship Id="rId4" Type="http://schemas.openxmlformats.org/officeDocument/2006/relationships/tags" Target="../tags/tag60.xml"/><Relationship Id="rId9" Type="http://schemas.openxmlformats.org/officeDocument/2006/relationships/tags" Target="../tags/tag65.xml"/><Relationship Id="rId1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infotech.co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GuidedImplementations@InfoTech.com" TargetMode="Externa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GuidedImplementations@InfoTech.com"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oleObject" Target="../embeddings/oleObject1.bin"/><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3.xml"/><Relationship Id="rId17" Type="http://schemas.openxmlformats.org/officeDocument/2006/relationships/image" Target="../media/image4.png"/><Relationship Id="rId2" Type="http://schemas.openxmlformats.org/officeDocument/2006/relationships/tags" Target="../tags/tag2.xml"/><Relationship Id="rId16" Type="http://schemas.openxmlformats.org/officeDocument/2006/relationships/image" Target="../media/image3.png"/><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slideLayout" Target="../slideLayouts/slideLayout3.xml"/><Relationship Id="rId5" Type="http://schemas.openxmlformats.org/officeDocument/2006/relationships/tags" Target="../tags/tag5.xml"/><Relationship Id="rId15" Type="http://schemas.openxmlformats.org/officeDocument/2006/relationships/image" Target="../media/image8.pn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7.emf"/></Relationships>
</file>

<file path=ppt/slides/_rels/slide7.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18" Type="http://schemas.openxmlformats.org/officeDocument/2006/relationships/tags" Target="../tags/tag27.xml"/><Relationship Id="rId26" Type="http://schemas.openxmlformats.org/officeDocument/2006/relationships/image" Target="../media/image7.emf"/><Relationship Id="rId3" Type="http://schemas.openxmlformats.org/officeDocument/2006/relationships/tags" Target="../tags/tag12.xml"/><Relationship Id="rId21" Type="http://schemas.openxmlformats.org/officeDocument/2006/relationships/tags" Target="../tags/tag30.xml"/><Relationship Id="rId7" Type="http://schemas.openxmlformats.org/officeDocument/2006/relationships/tags" Target="../tags/tag16.xml"/><Relationship Id="rId12" Type="http://schemas.openxmlformats.org/officeDocument/2006/relationships/tags" Target="../tags/tag21.xml"/><Relationship Id="rId17" Type="http://schemas.openxmlformats.org/officeDocument/2006/relationships/tags" Target="../tags/tag26.xml"/><Relationship Id="rId25" Type="http://schemas.openxmlformats.org/officeDocument/2006/relationships/oleObject" Target="../embeddings/oleObject2.bin"/><Relationship Id="rId2" Type="http://schemas.openxmlformats.org/officeDocument/2006/relationships/tags" Target="../tags/tag11.xml"/><Relationship Id="rId16" Type="http://schemas.openxmlformats.org/officeDocument/2006/relationships/tags" Target="../tags/tag25.xml"/><Relationship Id="rId20" Type="http://schemas.openxmlformats.org/officeDocument/2006/relationships/tags" Target="../tags/tag29.xml"/><Relationship Id="rId29" Type="http://schemas.openxmlformats.org/officeDocument/2006/relationships/chart" Target="../charts/chart3.xml"/><Relationship Id="rId1" Type="http://schemas.openxmlformats.org/officeDocument/2006/relationships/vmlDrawing" Target="../drawings/vmlDrawing2.vml"/><Relationship Id="rId6" Type="http://schemas.openxmlformats.org/officeDocument/2006/relationships/tags" Target="../tags/tag15.xml"/><Relationship Id="rId11" Type="http://schemas.openxmlformats.org/officeDocument/2006/relationships/tags" Target="../tags/tag20.xml"/><Relationship Id="rId24" Type="http://schemas.openxmlformats.org/officeDocument/2006/relationships/notesSlide" Target="../notesSlides/notesSlide4.xml"/><Relationship Id="rId5" Type="http://schemas.openxmlformats.org/officeDocument/2006/relationships/tags" Target="../tags/tag14.xml"/><Relationship Id="rId15" Type="http://schemas.openxmlformats.org/officeDocument/2006/relationships/tags" Target="../tags/tag24.xml"/><Relationship Id="rId23" Type="http://schemas.openxmlformats.org/officeDocument/2006/relationships/slideLayout" Target="../slideLayouts/slideLayout5.xml"/><Relationship Id="rId28" Type="http://schemas.openxmlformats.org/officeDocument/2006/relationships/chart" Target="../charts/chart2.xml"/><Relationship Id="rId10" Type="http://schemas.openxmlformats.org/officeDocument/2006/relationships/tags" Target="../tags/tag19.xml"/><Relationship Id="rId19" Type="http://schemas.openxmlformats.org/officeDocument/2006/relationships/tags" Target="../tags/tag28.xml"/><Relationship Id="rId31" Type="http://schemas.openxmlformats.org/officeDocument/2006/relationships/image" Target="../media/image4.png"/><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tags" Target="../tags/tag23.xml"/><Relationship Id="rId22" Type="http://schemas.openxmlformats.org/officeDocument/2006/relationships/tags" Target="../tags/tag31.xml"/><Relationship Id="rId27" Type="http://schemas.openxmlformats.org/officeDocument/2006/relationships/chart" Target="../charts/chart1.xml"/><Relationship Id="rId30"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tags" Target="../tags/tag39.xml"/><Relationship Id="rId13" Type="http://schemas.openxmlformats.org/officeDocument/2006/relationships/notesSlide" Target="../notesSlides/notesSlide5.xml"/><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slideLayout" Target="../slideLayouts/slideLayout5.xml"/><Relationship Id="rId2" Type="http://schemas.openxmlformats.org/officeDocument/2006/relationships/tags" Target="../tags/tag33.xml"/><Relationship Id="rId16" Type="http://schemas.openxmlformats.org/officeDocument/2006/relationships/image" Target="../media/image4.png"/><Relationship Id="rId1" Type="http://schemas.openxmlformats.org/officeDocument/2006/relationships/tags" Target="../tags/tag32.xml"/><Relationship Id="rId6" Type="http://schemas.openxmlformats.org/officeDocument/2006/relationships/tags" Target="../tags/tag37.xml"/><Relationship Id="rId11" Type="http://schemas.openxmlformats.org/officeDocument/2006/relationships/tags" Target="../tags/tag42.xml"/><Relationship Id="rId5" Type="http://schemas.openxmlformats.org/officeDocument/2006/relationships/tags" Target="../tags/tag36.xml"/><Relationship Id="rId15" Type="http://schemas.openxmlformats.org/officeDocument/2006/relationships/image" Target="../media/image3.png"/><Relationship Id="rId10" Type="http://schemas.openxmlformats.org/officeDocument/2006/relationships/tags" Target="../tags/tag41.xml"/><Relationship Id="rId4" Type="http://schemas.openxmlformats.org/officeDocument/2006/relationships/tags" Target="../tags/tag35.xml"/><Relationship Id="rId9" Type="http://schemas.openxmlformats.org/officeDocument/2006/relationships/tags" Target="../tags/tag40.xml"/><Relationship Id="rId1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tags" Target="../tags/tag50.xml"/><Relationship Id="rId13" Type="http://schemas.openxmlformats.org/officeDocument/2006/relationships/tags" Target="../tags/tag55.xml"/><Relationship Id="rId18" Type="http://schemas.openxmlformats.org/officeDocument/2006/relationships/image" Target="../media/image4.png"/><Relationship Id="rId3" Type="http://schemas.openxmlformats.org/officeDocument/2006/relationships/tags" Target="../tags/tag45.xml"/><Relationship Id="rId7" Type="http://schemas.openxmlformats.org/officeDocument/2006/relationships/tags" Target="../tags/tag49.xml"/><Relationship Id="rId12" Type="http://schemas.openxmlformats.org/officeDocument/2006/relationships/tags" Target="../tags/tag54.xml"/><Relationship Id="rId17" Type="http://schemas.openxmlformats.org/officeDocument/2006/relationships/image" Target="../media/image3.png"/><Relationship Id="rId2" Type="http://schemas.openxmlformats.org/officeDocument/2006/relationships/tags" Target="../tags/tag44.xml"/><Relationship Id="rId16" Type="http://schemas.openxmlformats.org/officeDocument/2006/relationships/notesSlide" Target="../notesSlides/notesSlide6.xml"/><Relationship Id="rId1" Type="http://schemas.openxmlformats.org/officeDocument/2006/relationships/tags" Target="../tags/tag43.xml"/><Relationship Id="rId6" Type="http://schemas.openxmlformats.org/officeDocument/2006/relationships/tags" Target="../tags/tag48.xml"/><Relationship Id="rId11" Type="http://schemas.openxmlformats.org/officeDocument/2006/relationships/tags" Target="../tags/tag53.xml"/><Relationship Id="rId5" Type="http://schemas.openxmlformats.org/officeDocument/2006/relationships/tags" Target="../tags/tag47.xml"/><Relationship Id="rId15" Type="http://schemas.openxmlformats.org/officeDocument/2006/relationships/slideLayout" Target="../slideLayouts/slideLayout2.xml"/><Relationship Id="rId10" Type="http://schemas.openxmlformats.org/officeDocument/2006/relationships/tags" Target="../tags/tag52.xml"/><Relationship Id="rId4" Type="http://schemas.openxmlformats.org/officeDocument/2006/relationships/tags" Target="../tags/tag46.xml"/><Relationship Id="rId9" Type="http://schemas.openxmlformats.org/officeDocument/2006/relationships/tags" Target="../tags/tag51.xml"/><Relationship Id="rId14" Type="http://schemas.openxmlformats.org/officeDocument/2006/relationships/tags" Target="../tags/tag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3060698"/>
            <a:ext cx="7649728" cy="655267"/>
          </a:xfrm>
        </p:spPr>
        <p:txBody>
          <a:bodyPr/>
          <a:lstStyle/>
          <a:p>
            <a:pPr lvl="0"/>
            <a:r>
              <a:rPr lang="en-CA" dirty="0"/>
              <a:t>Vendor Landscape: Network Access Control</a:t>
            </a:r>
            <a:endParaRPr lang="en-US" dirty="0">
              <a:solidFill>
                <a:srgbClr val="FF0000"/>
              </a:solidFill>
            </a:endParaRPr>
          </a:p>
        </p:txBody>
      </p:sp>
      <p:sp>
        <p:nvSpPr>
          <p:cNvPr id="8" name="Text Placeholder 7"/>
          <p:cNvSpPr>
            <a:spLocks noGrp="1"/>
          </p:cNvSpPr>
          <p:nvPr>
            <p:ph type="body" sz="quarter" idx="16"/>
          </p:nvPr>
        </p:nvSpPr>
        <p:spPr/>
        <p:txBody>
          <a:bodyPr/>
          <a:lstStyle/>
          <a:p>
            <a:r>
              <a:rPr lang="en-CA" dirty="0"/>
              <a:t>NAC is back, tell a friend.</a:t>
            </a:r>
          </a:p>
          <a:p>
            <a:endParaRPr lang="en-CA" dirty="0"/>
          </a:p>
        </p:txBody>
      </p:sp>
      <p:grpSp>
        <p:nvGrpSpPr>
          <p:cNvPr id="2" name="Group 1"/>
          <p:cNvGrpSpPr/>
          <p:nvPr/>
        </p:nvGrpSpPr>
        <p:grpSpPr>
          <a:xfrm>
            <a:off x="0" y="5402461"/>
            <a:ext cx="9144000" cy="1455539"/>
            <a:chOff x="0" y="5402461"/>
            <a:chExt cx="9144000" cy="1455539"/>
          </a:xfrm>
        </p:grpSpPr>
        <p:pic>
          <p:nvPicPr>
            <p:cNvPr id="5" name="Picture 4" descr="sample-titlebar-itrgNEW.gif"/>
            <p:cNvPicPr>
              <a:picLocks noChangeAspect="1"/>
            </p:cNvPicPr>
            <p:nvPr/>
          </p:nvPicPr>
          <p:blipFill>
            <a:blip r:embed="rId2"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3" cstate="print"/>
              <a:stretch>
                <a:fillRect/>
              </a:stretch>
            </p:blipFill>
            <p:spPr>
              <a:xfrm>
                <a:off x="7529512" y="6360368"/>
                <a:ext cx="1400175" cy="381000"/>
              </a:xfrm>
              <a:prstGeom prst="rect">
                <a:avLst/>
              </a:prstGeom>
            </p:spPr>
          </p:pic>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Advanced Features are the capabilities that allow for granular market differentiation</a:t>
            </a:r>
            <a:endParaRPr lang="en-US" dirty="0"/>
          </a:p>
        </p:txBody>
      </p:sp>
      <p:sp>
        <p:nvSpPr>
          <p:cNvPr id="43" name="Rectangle 42"/>
          <p:cNvSpPr/>
          <p:nvPr/>
        </p:nvSpPr>
        <p:spPr>
          <a:xfrm>
            <a:off x="323410" y="1541085"/>
            <a:ext cx="3334190" cy="1384995"/>
          </a:xfrm>
          <a:prstGeom prst="rect">
            <a:avLst/>
          </a:prstGeom>
        </p:spPr>
        <p:txBody>
          <a:bodyPr wrap="square">
            <a:spAutoFit/>
          </a:bodyPr>
          <a:lstStyle/>
          <a:p>
            <a:pPr algn="l"/>
            <a:r>
              <a:rPr lang="en-US" sz="1200" dirty="0" smtClean="0">
                <a:solidFill>
                  <a:srgbClr val="333333"/>
                </a:solidFill>
              </a:rPr>
              <a:t>Info-Tech scored each vendor’s features offering as a summation of its individual scores across the listed advanced features. Vendors were given one point for each feature the product inherently provided. Some categories were scored on a more granular scale with vendors receiving half points.</a:t>
            </a:r>
          </a:p>
        </p:txBody>
      </p:sp>
      <p:grpSp>
        <p:nvGrpSpPr>
          <p:cNvPr id="29" name="Group 28"/>
          <p:cNvGrpSpPr/>
          <p:nvPr/>
        </p:nvGrpSpPr>
        <p:grpSpPr>
          <a:xfrm>
            <a:off x="3839847" y="2011362"/>
            <a:ext cx="4983480" cy="2750551"/>
            <a:chOff x="3839847" y="2011362"/>
            <a:chExt cx="4983480" cy="1783398"/>
          </a:xfrm>
        </p:grpSpPr>
        <p:sp>
          <p:nvSpPr>
            <p:cNvPr id="7" name="Flowchart: Stored Data 21"/>
            <p:cNvSpPr>
              <a:spLocks noChangeArrowheads="1"/>
            </p:cNvSpPr>
            <p:nvPr>
              <p:custDataLst>
                <p:tags r:id="rId5"/>
              </p:custDataLst>
            </p:nvPr>
          </p:nvSpPr>
          <p:spPr bwMode="auto">
            <a:xfrm flipH="1">
              <a:off x="5348607" y="2926080"/>
              <a:ext cx="3474720" cy="411480"/>
            </a:xfrm>
            <a:prstGeom prst="rect">
              <a:avLst/>
            </a:prstGeom>
            <a:solidFill>
              <a:schemeClr val="bg2">
                <a:lumMod val="85000"/>
              </a:schemeClr>
            </a:solidFill>
            <a:ln w="6350">
              <a:noFill/>
              <a:miter lim="800000"/>
              <a:headEnd/>
              <a:tailEnd/>
            </a:ln>
            <a:effectLst/>
          </p:spPr>
          <p:txBody>
            <a:bodyPr anchor="ctr"/>
            <a:lstStyle/>
            <a:p>
              <a:pPr algn="l"/>
              <a:r>
                <a:rPr lang="en-CA" sz="1200" dirty="0" smtClean="0">
                  <a:latin typeface="Arial" pitchFamily="34" charset="0"/>
                  <a:cs typeface="Arial" pitchFamily="34" charset="0"/>
                </a:rPr>
                <a:t>Post admission rechecking of approved device’s health status and continued rule compliance. </a:t>
              </a:r>
              <a:endParaRPr lang="en-US" sz="1200" dirty="0" smtClean="0">
                <a:latin typeface="Arial" pitchFamily="34" charset="0"/>
                <a:cs typeface="Arial" pitchFamily="34" charset="0"/>
              </a:endParaRPr>
            </a:p>
          </p:txBody>
        </p:sp>
        <p:sp>
          <p:nvSpPr>
            <p:cNvPr id="8" name="Rectangle 7"/>
            <p:cNvSpPr>
              <a:spLocks noChangeArrowheads="1"/>
            </p:cNvSpPr>
            <p:nvPr>
              <p:custDataLst>
                <p:tags r:id="rId6"/>
              </p:custDataLst>
            </p:nvPr>
          </p:nvSpPr>
          <p:spPr bwMode="auto">
            <a:xfrm flipH="1">
              <a:off x="3839847" y="2926080"/>
              <a:ext cx="1463040" cy="411480"/>
            </a:xfrm>
            <a:prstGeom prst="rect">
              <a:avLst/>
            </a:prstGeom>
            <a:solidFill>
              <a:schemeClr val="bg2">
                <a:lumMod val="85000"/>
              </a:schemeClr>
            </a:solidFill>
            <a:ln w="25400">
              <a:noFill/>
              <a:miter lim="800000"/>
              <a:headEnd/>
              <a:tailEnd/>
            </a:ln>
            <a:effectLst/>
          </p:spPr>
          <p:txBody>
            <a:bodyPr anchor="ctr"/>
            <a:lstStyle/>
            <a:p>
              <a:pPr algn="l">
                <a:defRPr/>
              </a:pPr>
              <a:r>
                <a:rPr lang="en-US" sz="1400" dirty="0">
                  <a:latin typeface="Arial" pitchFamily="34" charset="0"/>
                  <a:cs typeface="Arial" pitchFamily="34" charset="0"/>
                </a:rPr>
                <a:t>Post </a:t>
              </a:r>
              <a:r>
                <a:rPr lang="en-US" sz="1400" dirty="0" smtClean="0">
                  <a:latin typeface="Arial" pitchFamily="34" charset="0"/>
                  <a:cs typeface="Arial" pitchFamily="34" charset="0"/>
                </a:rPr>
                <a:t>Admission Rechecking</a:t>
              </a:r>
              <a:endParaRPr lang="en-US" sz="1400" dirty="0">
                <a:latin typeface="Arial" pitchFamily="34" charset="0"/>
                <a:cs typeface="Arial" pitchFamily="34" charset="0"/>
              </a:endParaRPr>
            </a:p>
          </p:txBody>
        </p:sp>
        <p:sp>
          <p:nvSpPr>
            <p:cNvPr id="9" name="Flowchart: Stored Data 21"/>
            <p:cNvSpPr>
              <a:spLocks noChangeArrowheads="1"/>
            </p:cNvSpPr>
            <p:nvPr>
              <p:custDataLst>
                <p:tags r:id="rId7"/>
              </p:custDataLst>
            </p:nvPr>
          </p:nvSpPr>
          <p:spPr bwMode="auto">
            <a:xfrm flipH="1">
              <a:off x="5348607" y="3383280"/>
              <a:ext cx="3474720" cy="411480"/>
            </a:xfrm>
            <a:prstGeom prst="rect">
              <a:avLst/>
            </a:prstGeom>
            <a:solidFill>
              <a:schemeClr val="bg2">
                <a:lumMod val="95000"/>
              </a:schemeClr>
            </a:solidFill>
            <a:ln w="6350">
              <a:noFill/>
              <a:miter lim="800000"/>
              <a:headEnd/>
              <a:tailEnd/>
            </a:ln>
            <a:effectLst/>
          </p:spPr>
          <p:txBody>
            <a:bodyPr anchor="ctr"/>
            <a:lstStyle/>
            <a:p>
              <a:pPr algn="l"/>
              <a:r>
                <a:rPr lang="en-CA" sz="1200" dirty="0" smtClean="0">
                  <a:latin typeface="Arial" pitchFamily="34" charset="0"/>
                  <a:cs typeface="Arial" pitchFamily="34" charset="0"/>
                </a:rPr>
                <a:t>Location based restrictions in conjunction with user based authentication. </a:t>
              </a:r>
              <a:endParaRPr lang="en-US" sz="1200" dirty="0" smtClean="0">
                <a:latin typeface="Arial" pitchFamily="34" charset="0"/>
                <a:cs typeface="Arial" pitchFamily="34" charset="0"/>
              </a:endParaRPr>
            </a:p>
          </p:txBody>
        </p:sp>
        <p:sp>
          <p:nvSpPr>
            <p:cNvPr id="10" name="Rectangle 9"/>
            <p:cNvSpPr>
              <a:spLocks noChangeArrowheads="1"/>
            </p:cNvSpPr>
            <p:nvPr>
              <p:custDataLst>
                <p:tags r:id="rId8"/>
              </p:custDataLst>
            </p:nvPr>
          </p:nvSpPr>
          <p:spPr bwMode="auto">
            <a:xfrm flipH="1">
              <a:off x="3839847" y="3383280"/>
              <a:ext cx="1463040" cy="411480"/>
            </a:xfrm>
            <a:prstGeom prst="rect">
              <a:avLst/>
            </a:prstGeom>
            <a:solidFill>
              <a:schemeClr val="bg2">
                <a:lumMod val="95000"/>
              </a:schemeClr>
            </a:solidFill>
            <a:ln w="25400">
              <a:noFill/>
              <a:miter lim="800000"/>
              <a:headEnd/>
              <a:tailEnd/>
            </a:ln>
            <a:effectLst/>
          </p:spPr>
          <p:txBody>
            <a:bodyPr anchor="ctr"/>
            <a:lstStyle/>
            <a:p>
              <a:pPr algn="l">
                <a:defRPr/>
              </a:pPr>
              <a:r>
                <a:rPr lang="en-US" sz="1400" dirty="0" smtClean="0">
                  <a:latin typeface="Arial" pitchFamily="34" charset="0"/>
                  <a:cs typeface="Arial" pitchFamily="34" charset="0"/>
                </a:rPr>
                <a:t>Location Based Restrictions</a:t>
              </a:r>
              <a:endParaRPr lang="en-US" sz="1400" dirty="0">
                <a:latin typeface="Arial" pitchFamily="34" charset="0"/>
                <a:cs typeface="Arial" pitchFamily="34" charset="0"/>
              </a:endParaRPr>
            </a:p>
          </p:txBody>
        </p:sp>
        <p:sp>
          <p:nvSpPr>
            <p:cNvPr id="11" name="Flowchart: Stored Data 20"/>
            <p:cNvSpPr>
              <a:spLocks noChangeArrowheads="1"/>
            </p:cNvSpPr>
            <p:nvPr>
              <p:custDataLst>
                <p:tags r:id="rId9"/>
              </p:custDataLst>
            </p:nvPr>
          </p:nvSpPr>
          <p:spPr bwMode="auto">
            <a:xfrm flipH="1">
              <a:off x="5348607" y="2468880"/>
              <a:ext cx="3474720" cy="411480"/>
            </a:xfrm>
            <a:prstGeom prst="rect">
              <a:avLst/>
            </a:prstGeom>
            <a:solidFill>
              <a:schemeClr val="bg2">
                <a:lumMod val="95000"/>
              </a:schemeClr>
            </a:solidFill>
            <a:ln w="6350">
              <a:noFill/>
              <a:miter lim="800000"/>
              <a:headEnd/>
              <a:tailEnd/>
            </a:ln>
            <a:effectLst/>
          </p:spPr>
          <p:txBody>
            <a:bodyPr anchor="ctr"/>
            <a:lstStyle/>
            <a:p>
              <a:pPr algn="l"/>
              <a:r>
                <a:rPr lang="en-CA" sz="1200" dirty="0">
                  <a:latin typeface="Arial" pitchFamily="34" charset="0"/>
                  <a:cs typeface="Arial" pitchFamily="34" charset="0"/>
                </a:rPr>
                <a:t>Advanced authentication through </a:t>
              </a:r>
              <a:r>
                <a:rPr lang="en-CA" sz="1200" dirty="0" smtClean="0">
                  <a:latin typeface="Arial" pitchFamily="34" charset="0"/>
                  <a:cs typeface="Arial" pitchFamily="34" charset="0"/>
                </a:rPr>
                <a:t>identity, roles, and user attributes.</a:t>
              </a:r>
              <a:endParaRPr lang="en-US" sz="1200" dirty="0" smtClean="0">
                <a:latin typeface="Arial" pitchFamily="34" charset="0"/>
                <a:cs typeface="Arial" pitchFamily="34" charset="0"/>
              </a:endParaRPr>
            </a:p>
          </p:txBody>
        </p:sp>
        <p:sp>
          <p:nvSpPr>
            <p:cNvPr id="12" name="Rectangle 11"/>
            <p:cNvSpPr>
              <a:spLocks noChangeArrowheads="1"/>
            </p:cNvSpPr>
            <p:nvPr>
              <p:custDataLst>
                <p:tags r:id="rId10"/>
              </p:custDataLst>
            </p:nvPr>
          </p:nvSpPr>
          <p:spPr bwMode="auto">
            <a:xfrm flipH="1">
              <a:off x="3839847" y="2468880"/>
              <a:ext cx="1463040" cy="411480"/>
            </a:xfrm>
            <a:prstGeom prst="rect">
              <a:avLst/>
            </a:prstGeom>
            <a:solidFill>
              <a:schemeClr val="bg2">
                <a:lumMod val="95000"/>
              </a:schemeClr>
            </a:solidFill>
            <a:ln w="25400">
              <a:noFill/>
              <a:miter lim="800000"/>
              <a:headEnd/>
              <a:tailEnd/>
            </a:ln>
            <a:effectLst/>
          </p:spPr>
          <p:txBody>
            <a:bodyPr anchor="ctr"/>
            <a:lstStyle/>
            <a:p>
              <a:pPr algn="l">
                <a:defRPr/>
              </a:pPr>
              <a:r>
                <a:rPr lang="en-US" sz="1400" dirty="0">
                  <a:latin typeface="Arial" pitchFamily="34" charset="0"/>
                  <a:cs typeface="Arial" pitchFamily="34" charset="0"/>
                </a:rPr>
                <a:t>User </a:t>
              </a:r>
              <a:r>
                <a:rPr lang="en-US" sz="1400" dirty="0" smtClean="0">
                  <a:latin typeface="Arial" pitchFamily="34" charset="0"/>
                  <a:cs typeface="Arial" pitchFamily="34" charset="0"/>
                </a:rPr>
                <a:t>Authentication</a:t>
              </a:r>
              <a:endParaRPr lang="en-US" sz="1400" dirty="0">
                <a:latin typeface="Arial" pitchFamily="34" charset="0"/>
                <a:cs typeface="Arial" pitchFamily="34" charset="0"/>
              </a:endParaRPr>
            </a:p>
          </p:txBody>
        </p:sp>
        <p:sp>
          <p:nvSpPr>
            <p:cNvPr id="13" name="Flowchart: Stored Data 19"/>
            <p:cNvSpPr>
              <a:spLocks noChangeArrowheads="1"/>
            </p:cNvSpPr>
            <p:nvPr>
              <p:custDataLst>
                <p:tags r:id="rId11"/>
              </p:custDataLst>
            </p:nvPr>
          </p:nvSpPr>
          <p:spPr bwMode="auto">
            <a:xfrm flipH="1">
              <a:off x="5348607" y="2011362"/>
              <a:ext cx="3474720" cy="411480"/>
            </a:xfrm>
            <a:prstGeom prst="rect">
              <a:avLst/>
            </a:prstGeom>
            <a:solidFill>
              <a:schemeClr val="bg2">
                <a:lumMod val="85000"/>
              </a:schemeClr>
            </a:solidFill>
            <a:ln w="6350">
              <a:noFill/>
              <a:miter lim="800000"/>
              <a:headEnd/>
              <a:tailEnd/>
            </a:ln>
          </p:spPr>
          <p:txBody>
            <a:bodyPr anchor="ctr"/>
            <a:lstStyle/>
            <a:p>
              <a:pPr algn="l"/>
              <a:r>
                <a:rPr lang="en-CA" sz="1200" dirty="0">
                  <a:latin typeface="Arial" pitchFamily="34" charset="0"/>
                  <a:cs typeface="Arial" pitchFamily="34" charset="0"/>
                </a:rPr>
                <a:t>Threat monitoring, </a:t>
              </a:r>
              <a:r>
                <a:rPr lang="en-CA" sz="1200" dirty="0" smtClean="0">
                  <a:latin typeface="Arial" pitchFamily="34" charset="0"/>
                  <a:cs typeface="Arial" pitchFamily="34" charset="0"/>
                </a:rPr>
                <a:t>containment, </a:t>
              </a:r>
              <a:r>
                <a:rPr lang="en-CA" sz="1200" dirty="0">
                  <a:latin typeface="Arial" pitchFamily="34" charset="0"/>
                  <a:cs typeface="Arial" pitchFamily="34" charset="0"/>
                </a:rPr>
                <a:t>and remediation, extending beyond rogue device detection and authentication. </a:t>
              </a:r>
              <a:endParaRPr lang="en-US" sz="1200" dirty="0">
                <a:latin typeface="Arial" pitchFamily="34" charset="0"/>
                <a:cs typeface="Arial" pitchFamily="34" charset="0"/>
              </a:endParaRPr>
            </a:p>
          </p:txBody>
        </p:sp>
        <p:sp>
          <p:nvSpPr>
            <p:cNvPr id="14" name="Rectangle 13"/>
            <p:cNvSpPr>
              <a:spLocks noChangeArrowheads="1"/>
            </p:cNvSpPr>
            <p:nvPr>
              <p:custDataLst>
                <p:tags r:id="rId12"/>
              </p:custDataLst>
            </p:nvPr>
          </p:nvSpPr>
          <p:spPr bwMode="auto">
            <a:xfrm flipH="1">
              <a:off x="3839847" y="2011997"/>
              <a:ext cx="1463040" cy="411480"/>
            </a:xfrm>
            <a:prstGeom prst="rect">
              <a:avLst/>
            </a:prstGeom>
            <a:solidFill>
              <a:schemeClr val="bg2">
                <a:lumMod val="85000"/>
              </a:schemeClr>
            </a:solidFill>
            <a:ln w="25400">
              <a:noFill/>
              <a:miter lim="800000"/>
              <a:headEnd/>
              <a:tailEnd/>
            </a:ln>
            <a:effectLst/>
          </p:spPr>
          <p:txBody>
            <a:bodyPr anchor="ctr"/>
            <a:lstStyle/>
            <a:p>
              <a:pPr algn="l">
                <a:defRPr/>
              </a:pPr>
              <a:r>
                <a:rPr lang="en-US" sz="1400" dirty="0">
                  <a:latin typeface="Arial" pitchFamily="34" charset="0"/>
                  <a:cs typeface="Arial" pitchFamily="34" charset="0"/>
                </a:rPr>
                <a:t>Advanced Threat Reduction</a:t>
              </a:r>
            </a:p>
          </p:txBody>
        </p:sp>
      </p:grpSp>
      <p:sp>
        <p:nvSpPr>
          <p:cNvPr id="30" name="Flowchart: Stored Data 19"/>
          <p:cNvSpPr>
            <a:spLocks noChangeArrowheads="1"/>
          </p:cNvSpPr>
          <p:nvPr>
            <p:custDataLst>
              <p:tags r:id="rId1"/>
            </p:custDataLst>
          </p:nvPr>
        </p:nvSpPr>
        <p:spPr bwMode="auto">
          <a:xfrm flipH="1">
            <a:off x="5349240" y="1600200"/>
            <a:ext cx="3474720" cy="365760"/>
          </a:xfrm>
          <a:prstGeom prst="rect">
            <a:avLst/>
          </a:prstGeom>
          <a:solidFill>
            <a:schemeClr val="accent1"/>
          </a:solidFill>
          <a:ln w="6350">
            <a:noFill/>
            <a:miter lim="800000"/>
            <a:headEnd/>
            <a:tailEnd/>
          </a:ln>
        </p:spPr>
        <p:txBody>
          <a:bodyPr anchor="ctr"/>
          <a:lstStyle/>
          <a:p>
            <a:pPr algn="l"/>
            <a:r>
              <a:rPr lang="en-US" sz="1400" b="1" dirty="0" smtClean="0">
                <a:solidFill>
                  <a:srgbClr val="FFFFFF"/>
                </a:solidFill>
                <a:latin typeface="Arial" pitchFamily="34" charset="0"/>
                <a:cs typeface="Arial" pitchFamily="34" charset="0"/>
              </a:rPr>
              <a:t>What we looked for:</a:t>
            </a:r>
          </a:p>
        </p:txBody>
      </p:sp>
      <p:sp>
        <p:nvSpPr>
          <p:cNvPr id="31" name="Rectangle 30"/>
          <p:cNvSpPr>
            <a:spLocks noChangeArrowheads="1"/>
          </p:cNvSpPr>
          <p:nvPr>
            <p:custDataLst>
              <p:tags r:id="rId2"/>
            </p:custDataLst>
          </p:nvPr>
        </p:nvSpPr>
        <p:spPr bwMode="auto">
          <a:xfrm flipH="1">
            <a:off x="3840479" y="1600835"/>
            <a:ext cx="1508127" cy="365760"/>
          </a:xfrm>
          <a:prstGeom prst="rect">
            <a:avLst/>
          </a:prstGeom>
          <a:solidFill>
            <a:schemeClr val="accent1"/>
          </a:solidFill>
          <a:ln w="25400">
            <a:noFill/>
            <a:miter lim="800000"/>
            <a:headEnd/>
            <a:tailEnd/>
          </a:ln>
          <a:effectLst/>
        </p:spPr>
        <p:txBody>
          <a:bodyPr anchor="ctr"/>
          <a:lstStyle/>
          <a:p>
            <a:pPr algn="l">
              <a:defRPr/>
            </a:pPr>
            <a:r>
              <a:rPr lang="en-US" sz="1400" b="1" dirty="0" smtClean="0">
                <a:solidFill>
                  <a:srgbClr val="FFFFFF"/>
                </a:solidFill>
                <a:latin typeface="Arial" pitchFamily="34" charset="0"/>
                <a:cs typeface="Arial" pitchFamily="34" charset="0"/>
              </a:rPr>
              <a:t>Feature</a:t>
            </a:r>
            <a:endParaRPr lang="en-US" sz="1400" b="1" dirty="0">
              <a:solidFill>
                <a:srgbClr val="FFFFFF"/>
              </a:solidFill>
              <a:latin typeface="Arial" pitchFamily="34" charset="0"/>
              <a:cs typeface="Arial" pitchFamily="34" charset="0"/>
            </a:endParaRPr>
          </a:p>
        </p:txBody>
      </p:sp>
      <p:sp>
        <p:nvSpPr>
          <p:cNvPr id="32" name="Rounded Rectangle 31"/>
          <p:cNvSpPr/>
          <p:nvPr>
            <p:custDataLst>
              <p:tags r:id="rId3"/>
            </p:custDataLst>
          </p:nvPr>
        </p:nvSpPr>
        <p:spPr>
          <a:xfrm rot="10800000">
            <a:off x="320040" y="5166360"/>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a:endParaRPr lang="en-CA" b="1" i="1" dirty="0">
              <a:solidFill>
                <a:srgbClr val="333333"/>
              </a:solidFill>
            </a:endParaRPr>
          </a:p>
        </p:txBody>
      </p:sp>
      <p:sp>
        <p:nvSpPr>
          <p:cNvPr id="28" name="Rounded Rectangle 27"/>
          <p:cNvSpPr/>
          <p:nvPr/>
        </p:nvSpPr>
        <p:spPr>
          <a:xfrm>
            <a:off x="3836622" y="1182688"/>
            <a:ext cx="4986703"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b="1" i="1" dirty="0" smtClean="0">
                <a:solidFill>
                  <a:srgbClr val="333333"/>
                </a:solidFill>
              </a:rPr>
              <a:t>Advanced Features Continued</a:t>
            </a:r>
            <a:endParaRPr lang="en-CA" b="1" i="1" dirty="0">
              <a:solidFill>
                <a:srgbClr val="333333"/>
              </a:solidFill>
            </a:endParaRPr>
          </a:p>
        </p:txBody>
      </p:sp>
      <p:sp>
        <p:nvSpPr>
          <p:cNvPr id="33" name="Rounded Rectangle 32"/>
          <p:cNvSpPr/>
          <p:nvPr/>
        </p:nvSpPr>
        <p:spPr>
          <a:xfrm>
            <a:off x="323411" y="1182687"/>
            <a:ext cx="333419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b="1" i="1" dirty="0" smtClean="0">
                <a:solidFill>
                  <a:srgbClr val="333333"/>
                </a:solidFill>
              </a:rPr>
              <a:t>Scoring Methodology</a:t>
            </a:r>
            <a:endParaRPr lang="en-CA" b="1" i="1" dirty="0">
              <a:solidFill>
                <a:srgbClr val="333333"/>
              </a:solidFill>
            </a:endParaRPr>
          </a:p>
        </p:txBody>
      </p:sp>
      <p:sp>
        <p:nvSpPr>
          <p:cNvPr id="23" name="TextBox 22"/>
          <p:cNvSpPr txBox="1"/>
          <p:nvPr>
            <p:custDataLst>
              <p:tags r:id="rId4"/>
            </p:custDataLst>
          </p:nvPr>
        </p:nvSpPr>
        <p:spPr>
          <a:xfrm>
            <a:off x="1" y="6246654"/>
            <a:ext cx="9143999" cy="246221"/>
          </a:xfrm>
          <a:prstGeom prst="rect">
            <a:avLst/>
          </a:prstGeom>
          <a:noFill/>
        </p:spPr>
        <p:txBody>
          <a:bodyPr wrap="square" rtlCol="0">
            <a:spAutoFit/>
          </a:bodyPr>
          <a:lstStyle/>
          <a:p>
            <a:r>
              <a:rPr lang="en-US" sz="1000" dirty="0" smtClean="0">
                <a:solidFill>
                  <a:srgbClr val="333333"/>
                </a:solidFill>
                <a:latin typeface="Arial"/>
              </a:rPr>
              <a:t>For an explanation of how Advanced Features are determined, see </a:t>
            </a:r>
            <a:r>
              <a:rPr lang="en-US" sz="1000" dirty="0" smtClean="0">
                <a:solidFill>
                  <a:srgbClr val="333333"/>
                </a:solidFill>
                <a:hlinkClick r:id="" action="ppaction://noaction"/>
              </a:rPr>
              <a:t>Information Presentation – Feature Ranks (Stoplights)</a:t>
            </a:r>
            <a:r>
              <a:rPr lang="en-US" sz="1000" dirty="0" smtClean="0">
                <a:solidFill>
                  <a:srgbClr val="333333"/>
                </a:solidFill>
              </a:rPr>
              <a:t> in the Appendix</a:t>
            </a:r>
            <a:r>
              <a:rPr lang="en-US" sz="1000" dirty="0" smtClean="0">
                <a:solidFill>
                  <a:srgbClr val="333333"/>
                </a:solidFill>
                <a:latin typeface="Arial"/>
              </a:rPr>
              <a:t>.</a:t>
            </a:r>
          </a:p>
        </p:txBody>
      </p:sp>
      <p:grpSp>
        <p:nvGrpSpPr>
          <p:cNvPr id="19" name="Group 18"/>
          <p:cNvGrpSpPr/>
          <p:nvPr/>
        </p:nvGrpSpPr>
        <p:grpSpPr>
          <a:xfrm>
            <a:off x="0" y="6422955"/>
            <a:ext cx="9144000" cy="437555"/>
            <a:chOff x="0" y="6422955"/>
            <a:chExt cx="9144000" cy="437555"/>
          </a:xfrm>
        </p:grpSpPr>
        <p:pic>
          <p:nvPicPr>
            <p:cNvPr id="20" name="Picture 3"/>
            <p:cNvPicPr>
              <a:picLocks noChangeAspect="1" noChangeArrowheads="1"/>
            </p:cNvPicPr>
            <p:nvPr/>
          </p:nvPicPr>
          <p:blipFill>
            <a:blip r:embed="rId15"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1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70196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p:cNvPicPr>
            <a:picLocks noChangeAspect="1"/>
          </p:cNvPicPr>
          <p:nvPr/>
        </p:nvPicPr>
        <p:blipFill>
          <a:blip r:embed="rId3"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4"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9"/>
          </p:nvPr>
        </p:nvSpPr>
        <p:spPr>
          <a:xfrm>
            <a:off x="320674" y="1179511"/>
            <a:ext cx="8502651" cy="685800"/>
          </a:xfrm>
        </p:spPr>
        <p:txBody>
          <a:bodyPr/>
          <a:lstStyle/>
          <a:p>
            <a:r>
              <a:rPr lang="en-CA" dirty="0"/>
              <a:t>The scope of </a:t>
            </a:r>
            <a:r>
              <a:rPr lang="en-CA" dirty="0" smtClean="0"/>
              <a:t>NAC is </a:t>
            </a:r>
            <a:r>
              <a:rPr lang="en-CA" dirty="0"/>
              <a:t>evolving. Evaluate the vendors that are keeping up with a rapidly changing technology</a:t>
            </a:r>
            <a:r>
              <a:rPr lang="en-CA" dirty="0" smtClean="0"/>
              <a:t>.</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8" name="Text Placeholder 17"/>
          <p:cNvSpPr>
            <a:spLocks noGrp="1"/>
          </p:cNvSpPr>
          <p:nvPr>
            <p:ph type="body" sz="quarter" idx="16"/>
          </p:nvPr>
        </p:nvSpPr>
        <p:spPr>
          <a:xfrm>
            <a:off x="320674" y="2468563"/>
            <a:ext cx="4159251" cy="2376264"/>
          </a:xfrm>
        </p:spPr>
        <p:txBody>
          <a:bodyPr/>
          <a:lstStyle/>
          <a:p>
            <a:pPr fontAlgn="ctr">
              <a:lnSpc>
                <a:spcPct val="100000"/>
              </a:lnSpc>
            </a:pPr>
            <a:r>
              <a:rPr lang="en-CA" sz="1400" dirty="0"/>
              <a:t>Enterprises seeking to select a NAC solution.</a:t>
            </a:r>
          </a:p>
          <a:p>
            <a:pPr fontAlgn="ctr">
              <a:lnSpc>
                <a:spcPct val="100000"/>
              </a:lnSpc>
            </a:pPr>
            <a:r>
              <a:rPr lang="en-CA" sz="1400" dirty="0" smtClean="0"/>
              <a:t>Those with a NAC </a:t>
            </a:r>
            <a:r>
              <a:rPr lang="en-CA" sz="1400" dirty="0"/>
              <a:t>use </a:t>
            </a:r>
            <a:r>
              <a:rPr lang="en-CA" sz="1400" dirty="0" smtClean="0"/>
              <a:t>case that </a:t>
            </a:r>
            <a:r>
              <a:rPr lang="en-CA" sz="1400" dirty="0"/>
              <a:t>may include:</a:t>
            </a:r>
          </a:p>
          <a:p>
            <a:pPr lvl="1" fontAlgn="ctr">
              <a:lnSpc>
                <a:spcPct val="100000"/>
              </a:lnSpc>
            </a:pPr>
            <a:r>
              <a:rPr lang="en-CA" sz="1400" dirty="0"/>
              <a:t>Managing guest access to the corporate network.</a:t>
            </a:r>
          </a:p>
          <a:p>
            <a:pPr lvl="1" fontAlgn="ctr">
              <a:lnSpc>
                <a:spcPct val="100000"/>
              </a:lnSpc>
            </a:pPr>
            <a:r>
              <a:rPr lang="en-CA" sz="1400" dirty="0"/>
              <a:t>Policy creation and enforcement based on </a:t>
            </a:r>
            <a:r>
              <a:rPr lang="en-CA" sz="1400" dirty="0" smtClean="0"/>
              <a:t>user attributes, identity, role, </a:t>
            </a:r>
            <a:r>
              <a:rPr lang="en-CA" sz="1400" dirty="0"/>
              <a:t>endpoint compliance, or </a:t>
            </a:r>
            <a:r>
              <a:rPr lang="en-CA" sz="1400" dirty="0" smtClean="0"/>
              <a:t>other.</a:t>
            </a:r>
            <a:endParaRPr lang="en-CA" sz="1400" dirty="0"/>
          </a:p>
          <a:p>
            <a:pPr lvl="1" fontAlgn="ctr">
              <a:lnSpc>
                <a:spcPct val="100000"/>
              </a:lnSpc>
            </a:pPr>
            <a:r>
              <a:rPr lang="en-CA" sz="1400" dirty="0"/>
              <a:t>Monitoring and containment of threats to the network</a:t>
            </a:r>
            <a:r>
              <a:rPr lang="en-CA" sz="1400" dirty="0" smtClean="0"/>
              <a:t>.</a:t>
            </a:r>
          </a:p>
          <a:p>
            <a:pPr lvl="1" fontAlgn="ctr">
              <a:lnSpc>
                <a:spcPct val="100000"/>
              </a:lnSpc>
            </a:pPr>
            <a:r>
              <a:rPr lang="en-CA" sz="1400" dirty="0" smtClean="0"/>
              <a:t>Adopting BYOD friendly policies to enable user/private device integration.  </a:t>
            </a:r>
            <a:endParaRPr lang="en-CA" sz="1400" dirty="0"/>
          </a:p>
        </p:txBody>
      </p:sp>
      <p:sp>
        <p:nvSpPr>
          <p:cNvPr id="20" name="Text Placeholder 19"/>
          <p:cNvSpPr>
            <a:spLocks noGrp="1"/>
          </p:cNvSpPr>
          <p:nvPr>
            <p:ph type="body" sz="quarter" idx="21"/>
          </p:nvPr>
        </p:nvSpPr>
        <p:spPr>
          <a:xfrm>
            <a:off x="320675" y="1965960"/>
            <a:ext cx="4159250" cy="365760"/>
          </a:xfrm>
        </p:spPr>
        <p:txBody>
          <a:bodyPr/>
          <a:lstStyle/>
          <a:p>
            <a:r>
              <a:rPr lang="en-CA" dirty="0" smtClean="0"/>
              <a:t>This Research Is Designed For:</a:t>
            </a:r>
            <a:endParaRPr lang="en-CA" dirty="0"/>
          </a:p>
        </p:txBody>
      </p:sp>
      <p:sp>
        <p:nvSpPr>
          <p:cNvPr id="21" name="Text Placeholder 20"/>
          <p:cNvSpPr>
            <a:spLocks noGrp="1"/>
          </p:cNvSpPr>
          <p:nvPr>
            <p:ph type="body" sz="quarter" idx="22"/>
          </p:nvPr>
        </p:nvSpPr>
        <p:spPr>
          <a:xfrm>
            <a:off x="4664075" y="1965960"/>
            <a:ext cx="4159250" cy="365760"/>
          </a:xfrm>
        </p:spPr>
        <p:txBody>
          <a:bodyPr/>
          <a:lstStyle/>
          <a:p>
            <a:r>
              <a:rPr lang="en-CA" dirty="0" smtClean="0"/>
              <a:t>This Research Will Help You:</a:t>
            </a:r>
            <a:endParaRPr lang="en-CA" dirty="0"/>
          </a:p>
        </p:txBody>
      </p:sp>
      <p:sp>
        <p:nvSpPr>
          <p:cNvPr id="22" name="Text Placeholder 21"/>
          <p:cNvSpPr>
            <a:spLocks noGrp="1"/>
          </p:cNvSpPr>
          <p:nvPr>
            <p:ph type="body" sz="quarter" idx="23"/>
          </p:nvPr>
        </p:nvSpPr>
        <p:spPr>
          <a:xfrm>
            <a:off x="4664075" y="2468563"/>
            <a:ext cx="4159250" cy="2376264"/>
          </a:xfrm>
        </p:spPr>
        <p:txBody>
          <a:bodyPr/>
          <a:lstStyle/>
          <a:p>
            <a:pPr fontAlgn="ctr">
              <a:lnSpc>
                <a:spcPct val="100000"/>
              </a:lnSpc>
              <a:spcAft>
                <a:spcPts val="200"/>
              </a:spcAft>
            </a:pPr>
            <a:r>
              <a:rPr lang="en-CA" sz="1400" dirty="0" smtClean="0"/>
              <a:t>Understand </a:t>
            </a:r>
            <a:r>
              <a:rPr lang="en-CA" sz="1400" dirty="0"/>
              <a:t>what’s new in the NAC market.</a:t>
            </a:r>
          </a:p>
          <a:p>
            <a:pPr fontAlgn="ctr">
              <a:lnSpc>
                <a:spcPct val="100000"/>
              </a:lnSpc>
              <a:spcAft>
                <a:spcPts val="200"/>
              </a:spcAft>
            </a:pPr>
            <a:r>
              <a:rPr lang="en-CA" sz="1400" dirty="0"/>
              <a:t>Evaluate NAC vendors and products for your enterprise needs.</a:t>
            </a:r>
          </a:p>
          <a:p>
            <a:pPr fontAlgn="ctr">
              <a:lnSpc>
                <a:spcPct val="100000"/>
              </a:lnSpc>
              <a:spcAft>
                <a:spcPts val="200"/>
              </a:spcAft>
            </a:pPr>
            <a:r>
              <a:rPr lang="en-CA" sz="1400" dirty="0"/>
              <a:t>Determine which </a:t>
            </a:r>
            <a:r>
              <a:rPr lang="en-CA" sz="1400" dirty="0" smtClean="0"/>
              <a:t>products are </a:t>
            </a:r>
            <a:r>
              <a:rPr lang="en-CA" sz="1400" dirty="0"/>
              <a:t>most appropriate for particular use cases and scenarios.</a:t>
            </a:r>
          </a:p>
        </p:txBody>
      </p:sp>
      <p:cxnSp>
        <p:nvCxnSpPr>
          <p:cNvPr id="8" name="Straight Connector 7"/>
          <p:cNvCxnSpPr/>
          <p:nvPr/>
        </p:nvCxnSpPr>
        <p:spPr>
          <a:xfrm rot="5400000">
            <a:off x="3200990" y="3657011"/>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0" y="6422955"/>
            <a:ext cx="9144000" cy="437555"/>
            <a:chOff x="0" y="6422955"/>
            <a:chExt cx="9144000" cy="437555"/>
          </a:xfrm>
        </p:grpSpPr>
        <p:pic>
          <p:nvPicPr>
            <p:cNvPr id="10" name="Picture 3"/>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84660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5" name="Text Placeholder 4"/>
          <p:cNvSpPr>
            <a:spLocks noGrp="1"/>
          </p:cNvSpPr>
          <p:nvPr>
            <p:ph type="body" sz="quarter" idx="16"/>
          </p:nvPr>
        </p:nvSpPr>
        <p:spPr>
          <a:xfrm>
            <a:off x="320675" y="1189038"/>
            <a:ext cx="4891088" cy="5303837"/>
          </a:xfrm>
        </p:spPr>
        <p:txBody>
          <a:bodyPr/>
          <a:lstStyle/>
          <a:p>
            <a:pPr marL="0" indent="0">
              <a:lnSpc>
                <a:spcPct val="100000"/>
              </a:lnSpc>
              <a:buNone/>
            </a:pPr>
            <a:r>
              <a:rPr lang="en-CA" sz="1400" dirty="0" smtClean="0"/>
              <a:t>Info-Tech evaluated six competitors in the NAC</a:t>
            </a:r>
            <a:r>
              <a:rPr lang="en-CA" sz="1400" dirty="0" smtClean="0">
                <a:solidFill>
                  <a:srgbClr val="FF0000"/>
                </a:solidFill>
              </a:rPr>
              <a:t> </a:t>
            </a:r>
            <a:r>
              <a:rPr lang="en-CA" sz="1400" dirty="0" smtClean="0"/>
              <a:t>market, including the following notable performers:</a:t>
            </a:r>
          </a:p>
          <a:p>
            <a:pPr marL="179388" indent="-179388">
              <a:lnSpc>
                <a:spcPct val="100000"/>
              </a:lnSpc>
              <a:spcBef>
                <a:spcPts val="1200"/>
              </a:spcBef>
              <a:buNone/>
            </a:pPr>
            <a:r>
              <a:rPr lang="en-CA" sz="1400" b="1" dirty="0" smtClean="0"/>
              <a:t>Champions</a:t>
            </a:r>
          </a:p>
          <a:p>
            <a:pPr marL="179388" indent="-179388">
              <a:lnSpc>
                <a:spcPct val="100000"/>
              </a:lnSpc>
            </a:pPr>
            <a:r>
              <a:rPr lang="en-CA" b="1" dirty="0" smtClean="0"/>
              <a:t>Cisco,</a:t>
            </a:r>
            <a:r>
              <a:rPr lang="en-CA" dirty="0" smtClean="0"/>
              <a:t> with a strong NAC feature offering, Cisco is a top level wired and wireless infrastructure vendor with many benefits.</a:t>
            </a:r>
            <a:endParaRPr lang="en-CA" b="1" dirty="0" smtClean="0"/>
          </a:p>
          <a:p>
            <a:pPr marL="179388" indent="-179388">
              <a:lnSpc>
                <a:spcPct val="100000"/>
              </a:lnSpc>
            </a:pPr>
            <a:r>
              <a:rPr lang="en-CA" b="1" dirty="0" smtClean="0"/>
              <a:t>Extreme,</a:t>
            </a:r>
            <a:r>
              <a:rPr lang="en-CA" dirty="0" smtClean="0"/>
              <a:t> with the recent acquisition of Enterasys, Extreme is developing on Enterasys’ already strong feature offering, and expanding its own wired and wireless infrastructure.</a:t>
            </a:r>
          </a:p>
          <a:p>
            <a:pPr marL="179388" indent="-179388">
              <a:lnSpc>
                <a:spcPct val="100000"/>
              </a:lnSpc>
              <a:spcBef>
                <a:spcPts val="1200"/>
              </a:spcBef>
              <a:buNone/>
            </a:pPr>
            <a:r>
              <a:rPr lang="en-CA" sz="1400" b="1" dirty="0" smtClean="0"/>
              <a:t>Value Award:</a:t>
            </a:r>
          </a:p>
          <a:p>
            <a:pPr marL="179388" indent="-179388">
              <a:lnSpc>
                <a:spcPct val="100000"/>
              </a:lnSpc>
            </a:pPr>
            <a:r>
              <a:rPr lang="en-CA" b="1" dirty="0" smtClean="0"/>
              <a:t>Aruba, </a:t>
            </a:r>
            <a:r>
              <a:rPr lang="en-CA" dirty="0" smtClean="0"/>
              <a:t>a newer player in the NAC market, Aruba is making growth on its strong offering while maintaining a low price point. </a:t>
            </a:r>
          </a:p>
          <a:p>
            <a:pPr marL="179388" indent="-179388">
              <a:lnSpc>
                <a:spcPct val="100000"/>
              </a:lnSpc>
              <a:spcBef>
                <a:spcPts val="1200"/>
              </a:spcBef>
              <a:buNone/>
            </a:pPr>
            <a:r>
              <a:rPr lang="en-CA" sz="1400" b="1" dirty="0" smtClean="0"/>
              <a:t>Trend Setter Award:</a:t>
            </a:r>
          </a:p>
          <a:p>
            <a:pPr marL="179388" indent="-179388">
              <a:lnSpc>
                <a:spcPct val="100000"/>
              </a:lnSpc>
            </a:pPr>
            <a:r>
              <a:rPr lang="en-CA" b="1" dirty="0" smtClean="0"/>
              <a:t>Juniper, </a:t>
            </a:r>
            <a:r>
              <a:rPr lang="en-US" dirty="0" smtClean="0"/>
              <a:t>an </a:t>
            </a:r>
            <a:r>
              <a:rPr lang="en-US" dirty="0"/>
              <a:t>established networking vendor that champions open standards extending to its NAC product</a:t>
            </a:r>
            <a:r>
              <a:rPr lang="en-CA" dirty="0" smtClean="0"/>
              <a:t>.</a:t>
            </a:r>
            <a:endParaRPr lang="en-CA" b="1" dirty="0" smtClean="0"/>
          </a:p>
        </p:txBody>
      </p:sp>
      <p:grpSp>
        <p:nvGrpSpPr>
          <p:cNvPr id="6" name="Group 91"/>
          <p:cNvGrpSpPr/>
          <p:nvPr/>
        </p:nvGrpSpPr>
        <p:grpSpPr>
          <a:xfrm>
            <a:off x="5394325" y="1189038"/>
            <a:ext cx="3429000" cy="5028882"/>
            <a:chOff x="7294118" y="18189"/>
            <a:chExt cx="1646637" cy="3689911"/>
          </a:xfrm>
        </p:grpSpPr>
        <p:sp>
          <p:nvSpPr>
            <p:cNvPr id="8" name="Rectangle 7"/>
            <p:cNvSpPr/>
            <p:nvPr/>
          </p:nvSpPr>
          <p:spPr>
            <a:xfrm>
              <a:off x="7294118" y="259900"/>
              <a:ext cx="1646636" cy="3448200"/>
            </a:xfrm>
            <a:prstGeom prst="rect">
              <a:avLst/>
            </a:prstGeom>
            <a:solidFill>
              <a:srgbClr val="F1F2E0"/>
            </a:solidFill>
            <a:ln w="12700">
              <a:solidFill>
                <a:srgbClr val="D3D3B9"/>
              </a:solidFill>
            </a:ln>
            <a:effectLst>
              <a:outerShdw blurRad="25400" dist="381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lgn="l">
                <a:spcBef>
                  <a:spcPts val="0"/>
                </a:spcBef>
                <a:buFont typeface="+mj-lt"/>
                <a:buAutoNum type="arabicPeriod"/>
              </a:pPr>
              <a:r>
                <a:rPr lang="en-CA" sz="1200" b="1" dirty="0" smtClean="0">
                  <a:solidFill>
                    <a:schemeClr val="tx1"/>
                  </a:solidFill>
                </a:rPr>
                <a:t>Visibility is as important as access</a:t>
              </a:r>
            </a:p>
            <a:p>
              <a:pPr marL="228600" algn="l">
                <a:spcBef>
                  <a:spcPts val="600"/>
                </a:spcBef>
              </a:pPr>
              <a:r>
                <a:rPr lang="en-CA" sz="1200" dirty="0" smtClean="0">
                  <a:solidFill>
                    <a:schemeClr val="tx1"/>
                  </a:solidFill>
                </a:rPr>
                <a:t>NAC value is becoming </a:t>
              </a:r>
              <a:r>
                <a:rPr lang="en-CA" sz="1200" dirty="0">
                  <a:solidFill>
                    <a:schemeClr val="tx1"/>
                  </a:solidFill>
                </a:rPr>
                <a:t>more about who and what is connecting, rather than confirming a secure connection</a:t>
              </a:r>
              <a:r>
                <a:rPr lang="en-CA" sz="1200" dirty="0" smtClean="0">
                  <a:solidFill>
                    <a:schemeClr val="tx1"/>
                  </a:solidFill>
                </a:rPr>
                <a:t>. User credential compromise or manipulation is inevitable. NAC products should not only control access, but provide visibility to detect suspicious activity when legitimate access is being maliciously used. </a:t>
              </a:r>
            </a:p>
            <a:p>
              <a:pPr algn="l">
                <a:spcBef>
                  <a:spcPts val="0"/>
                </a:spcBef>
              </a:pPr>
              <a:endParaRPr lang="en-CA" sz="1200" dirty="0" smtClean="0">
                <a:solidFill>
                  <a:srgbClr val="FF0000"/>
                </a:solidFill>
              </a:endParaRPr>
            </a:p>
            <a:p>
              <a:pPr marL="228600" indent="-228600" algn="l">
                <a:spcBef>
                  <a:spcPts val="0"/>
                </a:spcBef>
                <a:buFont typeface="+mj-lt"/>
                <a:buAutoNum type="arabicPeriod" startAt="2"/>
              </a:pPr>
              <a:r>
                <a:rPr lang="en-CA" sz="1200" b="1" dirty="0" smtClean="0">
                  <a:solidFill>
                    <a:schemeClr val="tx1"/>
                  </a:solidFill>
                </a:rPr>
                <a:t>Embedded functionality</a:t>
              </a:r>
              <a:endParaRPr lang="en-CA" sz="1200" dirty="0" smtClean="0">
                <a:solidFill>
                  <a:schemeClr val="tx1"/>
                </a:solidFill>
              </a:endParaRPr>
            </a:p>
            <a:p>
              <a:pPr marL="228600" algn="l">
                <a:spcBef>
                  <a:spcPts val="600"/>
                </a:spcBef>
              </a:pPr>
              <a:r>
                <a:rPr lang="en-CA" sz="1200" dirty="0" smtClean="0">
                  <a:solidFill>
                    <a:schemeClr val="tx1"/>
                  </a:solidFill>
                </a:rPr>
                <a:t>NAC usage will grow over time, but some of the functionality that is enabled by NAC (e.g. access policy control) will become embedded within wired and wireless infrastructure access methods, eliminating some need for deployment of agents. </a:t>
              </a:r>
            </a:p>
            <a:p>
              <a:pPr marL="228600" indent="-228600" algn="l">
                <a:spcBef>
                  <a:spcPts val="0"/>
                </a:spcBef>
              </a:pPr>
              <a:endParaRPr lang="en-CA" sz="1200" b="1" dirty="0" smtClean="0">
                <a:solidFill>
                  <a:srgbClr val="FF0000"/>
                </a:solidFill>
              </a:endParaRPr>
            </a:p>
            <a:p>
              <a:pPr marL="228600" indent="-228600" algn="l">
                <a:spcBef>
                  <a:spcPts val="0"/>
                </a:spcBef>
                <a:buFont typeface="+mj-lt"/>
                <a:buAutoNum type="arabicPeriod" startAt="3"/>
              </a:pPr>
              <a:r>
                <a:rPr lang="en-CA" sz="1200" b="1" dirty="0" smtClean="0">
                  <a:solidFill>
                    <a:schemeClr val="tx1"/>
                  </a:solidFill>
                </a:rPr>
                <a:t>Pure play or big guy</a:t>
              </a:r>
            </a:p>
            <a:p>
              <a:pPr marL="228600" algn="l">
                <a:spcBef>
                  <a:spcPts val="600"/>
                </a:spcBef>
              </a:pPr>
              <a:r>
                <a:rPr lang="en-US" sz="1200" dirty="0" smtClean="0">
                  <a:solidFill>
                    <a:schemeClr val="tx1"/>
                  </a:solidFill>
                </a:rPr>
                <a:t>Want </a:t>
              </a:r>
              <a:r>
                <a:rPr lang="en-US" sz="1200" dirty="0">
                  <a:solidFill>
                    <a:schemeClr val="tx1"/>
                  </a:solidFill>
                </a:rPr>
                <a:t>to avoid vendor lock-in? Consider a pure-play NAC </a:t>
              </a:r>
              <a:r>
                <a:rPr lang="en-US" sz="1200" dirty="0" smtClean="0">
                  <a:solidFill>
                    <a:schemeClr val="tx1"/>
                  </a:solidFill>
                </a:rPr>
                <a:t>vendor. However, be cognizant </a:t>
              </a:r>
              <a:r>
                <a:rPr lang="en-US" sz="1200" dirty="0">
                  <a:solidFill>
                    <a:schemeClr val="tx1"/>
                  </a:solidFill>
                </a:rPr>
                <a:t>of strategic vendor </a:t>
              </a:r>
              <a:r>
                <a:rPr lang="en-US" sz="1200" dirty="0" smtClean="0">
                  <a:solidFill>
                    <a:schemeClr val="tx1"/>
                  </a:solidFill>
                </a:rPr>
                <a:t>opportunities with the large wired and wireless infrastructure vendors and your needs.</a:t>
              </a:r>
              <a:endParaRPr lang="en-US" sz="1200" dirty="0">
                <a:solidFill>
                  <a:schemeClr val="tx1"/>
                </a:solidFill>
              </a:endParaRPr>
            </a:p>
          </p:txBody>
        </p:sp>
        <p:grpSp>
          <p:nvGrpSpPr>
            <p:cNvPr id="9" name="Group 88"/>
            <p:cNvGrpSpPr/>
            <p:nvPr/>
          </p:nvGrpSpPr>
          <p:grpSpPr>
            <a:xfrm>
              <a:off x="7294119" y="18189"/>
              <a:ext cx="1646636" cy="241711"/>
              <a:chOff x="3991296" y="1961753"/>
              <a:chExt cx="1646636" cy="241711"/>
            </a:xfrm>
          </p:grpSpPr>
          <p:sp>
            <p:nvSpPr>
              <p:cNvPr id="10" name="Round Same Side Corner Rectangle 9"/>
              <p:cNvSpPr/>
              <p:nvPr/>
            </p:nvSpPr>
            <p:spPr>
              <a:xfrm>
                <a:off x="3991296" y="1961753"/>
                <a:ext cx="1646636" cy="241711"/>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i="1" dirty="0" smtClean="0">
                    <a:solidFill>
                      <a:srgbClr val="FFFFFF"/>
                    </a:solidFill>
                    <a:latin typeface="Georgia"/>
                  </a:rPr>
                  <a:t>Info-Tech Insight</a:t>
                </a:r>
                <a:endParaRPr lang="en-CA" sz="1400" b="1" i="1" dirty="0">
                  <a:solidFill>
                    <a:srgbClr val="FFFFFF"/>
                  </a:solidFill>
                  <a:latin typeface="Georgia"/>
                </a:endParaRPr>
              </a:p>
            </p:txBody>
          </p:sp>
          <p:pic>
            <p:nvPicPr>
              <p:cNvPr id="11" name="Picture 10" descr="insight-sm.wmf"/>
              <p:cNvPicPr>
                <a:picLocks noChangeAspect="1"/>
              </p:cNvPicPr>
              <p:nvPr/>
            </p:nvPicPr>
            <p:blipFill>
              <a:blip r:embed="rId3" cstate="print"/>
              <a:stretch>
                <a:fillRect/>
              </a:stretch>
            </p:blipFill>
            <p:spPr>
              <a:xfrm>
                <a:off x="5364395" y="1965458"/>
                <a:ext cx="242546" cy="238006"/>
              </a:xfrm>
              <a:prstGeom prst="rect">
                <a:avLst/>
              </a:prstGeom>
            </p:spPr>
          </p:pic>
        </p:grpSp>
      </p:grpSp>
      <p:grpSp>
        <p:nvGrpSpPr>
          <p:cNvPr id="12" name="Group 11"/>
          <p:cNvGrpSpPr/>
          <p:nvPr/>
        </p:nvGrpSpPr>
        <p:grpSpPr>
          <a:xfrm>
            <a:off x="0" y="6422955"/>
            <a:ext cx="9144000" cy="437555"/>
            <a:chOff x="0" y="6422955"/>
            <a:chExt cx="9144000" cy="437555"/>
          </a:xfrm>
        </p:grpSpPr>
        <p:pic>
          <p:nvPicPr>
            <p:cNvPr id="13" name="Picture 3"/>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62550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Book a free guided implementation today!</a:t>
            </a:r>
          </a:p>
        </p:txBody>
      </p:sp>
      <p:sp>
        <p:nvSpPr>
          <p:cNvPr id="3" name="Text Placeholder 2"/>
          <p:cNvSpPr>
            <a:spLocks noGrp="1"/>
          </p:cNvSpPr>
          <p:nvPr>
            <p:ph type="body" sz="quarter" idx="16"/>
          </p:nvPr>
        </p:nvSpPr>
        <p:spPr>
          <a:xfrm>
            <a:off x="249303" y="1232756"/>
            <a:ext cx="6133210" cy="4973925"/>
          </a:xfrm>
        </p:spPr>
        <p:txBody>
          <a:bodyPr/>
          <a:lstStyle/>
          <a:p>
            <a:pPr marL="0" indent="0">
              <a:lnSpc>
                <a:spcPct val="100000"/>
              </a:lnSpc>
              <a:spcBef>
                <a:spcPts val="600"/>
              </a:spcBef>
              <a:spcAft>
                <a:spcPts val="600"/>
              </a:spcAft>
              <a:buNone/>
            </a:pPr>
            <a:r>
              <a:rPr lang="en-US" sz="1600" dirty="0" smtClean="0"/>
              <a:t>Info-Tech is just a phone call away and can assist you with your project. Our expert Analysts can guide you to successful project completion. For most members, this service is available at no additional cost.*</a:t>
            </a:r>
          </a:p>
          <a:p>
            <a:pPr marL="0" indent="0">
              <a:lnSpc>
                <a:spcPct val="100000"/>
              </a:lnSpc>
              <a:spcBef>
                <a:spcPts val="600"/>
              </a:spcBef>
              <a:spcAft>
                <a:spcPts val="600"/>
              </a:spcAft>
              <a:buNone/>
            </a:pPr>
            <a:r>
              <a:rPr lang="en-US" sz="1600" dirty="0" smtClean="0"/>
              <a:t>Here’s how it works:</a:t>
            </a:r>
          </a:p>
          <a:p>
            <a:pPr marL="342900" indent="-342900">
              <a:lnSpc>
                <a:spcPct val="100000"/>
              </a:lnSpc>
              <a:spcBef>
                <a:spcPts val="300"/>
              </a:spcBef>
              <a:spcAft>
                <a:spcPts val="300"/>
              </a:spcAft>
              <a:buFont typeface="+mj-lt"/>
              <a:buAutoNum type="arabicPeriod"/>
            </a:pPr>
            <a:r>
              <a:rPr lang="en-US" sz="1600" b="1" dirty="0" smtClean="0"/>
              <a:t>Enroll in a Guided Implementation for your project </a:t>
            </a:r>
          </a:p>
          <a:p>
            <a:pPr marL="368300" lvl="2" indent="0">
              <a:lnSpc>
                <a:spcPct val="100000"/>
              </a:lnSpc>
              <a:spcBef>
                <a:spcPts val="300"/>
              </a:spcBef>
              <a:spcAft>
                <a:spcPts val="300"/>
              </a:spcAft>
              <a:buNone/>
            </a:pPr>
            <a:r>
              <a:rPr lang="en-US" dirty="0" smtClean="0"/>
              <a:t>Send an email to </a:t>
            </a:r>
            <a:r>
              <a:rPr lang="en-US" dirty="0" smtClean="0">
                <a:hlinkClick r:id="rId2"/>
              </a:rPr>
              <a:t>GuidedImplementations@InfoTech.com</a:t>
            </a:r>
            <a:r>
              <a:rPr lang="en-US" dirty="0" smtClean="0"/>
              <a:t> </a:t>
            </a:r>
          </a:p>
          <a:p>
            <a:pPr marL="368300" lvl="2" indent="0">
              <a:lnSpc>
                <a:spcPct val="100000"/>
              </a:lnSpc>
              <a:spcBef>
                <a:spcPts val="300"/>
              </a:spcBef>
              <a:spcAft>
                <a:spcPts val="300"/>
              </a:spcAft>
              <a:buNone/>
            </a:pPr>
            <a:r>
              <a:rPr lang="en-US" dirty="0" smtClean="0"/>
              <a:t>Or call 1-888-670-8889 and ask for the Guided Implementation Coordinator.</a:t>
            </a:r>
          </a:p>
          <a:p>
            <a:pPr marL="342900" indent="-342900">
              <a:lnSpc>
                <a:spcPct val="100000"/>
              </a:lnSpc>
              <a:spcBef>
                <a:spcPts val="300"/>
              </a:spcBef>
              <a:spcAft>
                <a:spcPts val="300"/>
              </a:spcAft>
              <a:buFont typeface="+mj-lt"/>
              <a:buAutoNum type="arabicPeriod"/>
            </a:pPr>
            <a:r>
              <a:rPr lang="en-US" sz="1600" b="1" dirty="0" smtClean="0"/>
              <a:t>Book your analyst meetings </a:t>
            </a:r>
          </a:p>
          <a:p>
            <a:pPr marL="368300" lvl="2" indent="0">
              <a:lnSpc>
                <a:spcPct val="100000"/>
              </a:lnSpc>
              <a:spcBef>
                <a:spcPts val="300"/>
              </a:spcBef>
              <a:spcAft>
                <a:spcPts val="300"/>
              </a:spcAft>
              <a:buNone/>
            </a:pPr>
            <a:r>
              <a:rPr lang="en-US" dirty="0" smtClean="0"/>
              <a:t>Once you are enrolled in a Guided Implementation, our analysts will reach out to book a series of milestone-related telephone meetings with you and your team.</a:t>
            </a:r>
          </a:p>
          <a:p>
            <a:pPr marL="342900" indent="-342900">
              <a:lnSpc>
                <a:spcPct val="100000"/>
              </a:lnSpc>
              <a:spcBef>
                <a:spcPts val="300"/>
              </a:spcBef>
              <a:spcAft>
                <a:spcPts val="300"/>
              </a:spcAft>
              <a:buFont typeface="+mj-lt"/>
              <a:buAutoNum type="arabicPeriod"/>
            </a:pPr>
            <a:r>
              <a:rPr lang="en-US" sz="1600" b="1" dirty="0" smtClean="0"/>
              <a:t>Get advice from a subject matter expert </a:t>
            </a:r>
          </a:p>
          <a:p>
            <a:pPr marL="368300" lvl="2" indent="0">
              <a:lnSpc>
                <a:spcPct val="100000"/>
              </a:lnSpc>
              <a:spcBef>
                <a:spcPts val="300"/>
              </a:spcBef>
              <a:spcAft>
                <a:spcPts val="300"/>
              </a:spcAft>
              <a:buNone/>
            </a:pPr>
            <a:r>
              <a:rPr lang="en-US" dirty="0" smtClean="0"/>
              <a:t>At each Guided Implementation point, our Consulting Analyst will review your completed deliverables with you, answer any of your questions, and work with you to plan out your next phase.</a:t>
            </a:r>
            <a:endParaRPr lang="en-US" b="1" dirty="0"/>
          </a:p>
        </p:txBody>
      </p:sp>
      <p:sp>
        <p:nvSpPr>
          <p:cNvPr id="9" name="TextBox 8"/>
          <p:cNvSpPr txBox="1"/>
          <p:nvPr/>
        </p:nvSpPr>
        <p:spPr>
          <a:xfrm>
            <a:off x="7227119" y="3807777"/>
            <a:ext cx="1442197" cy="646331"/>
          </a:xfrm>
          <a:prstGeom prst="rect">
            <a:avLst/>
          </a:prstGeom>
          <a:noFill/>
        </p:spPr>
        <p:txBody>
          <a:bodyPr wrap="square" rtlCol="0">
            <a:spAutoFit/>
          </a:bodyPr>
          <a:lstStyle/>
          <a:p>
            <a:pPr algn="ctr"/>
            <a:r>
              <a:rPr lang="en-US" sz="900" dirty="0" smtClean="0"/>
              <a:t>This symbol signifies when you’ve reached a Guided Implementation point in your project.</a:t>
            </a:r>
            <a:endParaRPr lang="en-US" sz="9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8039" y="2271871"/>
            <a:ext cx="1460356" cy="1460356"/>
          </a:xfrm>
          <a:prstGeom prst="rect">
            <a:avLst/>
          </a:prstGeom>
        </p:spPr>
      </p:pic>
      <p:sp>
        <p:nvSpPr>
          <p:cNvPr id="15" name="TextBox 3"/>
          <p:cNvSpPr txBox="1"/>
          <p:nvPr/>
        </p:nvSpPr>
        <p:spPr>
          <a:xfrm>
            <a:off x="6932621" y="4590813"/>
            <a:ext cx="2031191" cy="577081"/>
          </a:xfrm>
          <a:prstGeom prst="rect">
            <a:avLst/>
          </a:prstGeom>
          <a:noFill/>
        </p:spPr>
        <p:txBody>
          <a:bodyPr wrap="square" rtlCol="0">
            <a:spAutoFit/>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CA" sz="1350" dirty="0" smtClean="0">
                <a:solidFill>
                  <a:srgbClr val="333333"/>
                </a:solidFill>
              </a:rPr>
              <a:t>*</a:t>
            </a:r>
            <a:r>
              <a:rPr lang="en-CA" sz="900" dirty="0" smtClean="0">
                <a:solidFill>
                  <a:srgbClr val="333333"/>
                </a:solidFill>
              </a:rPr>
              <a:t>Guided </a:t>
            </a:r>
            <a:r>
              <a:rPr lang="en-CA" sz="900" dirty="0">
                <a:solidFill>
                  <a:srgbClr val="333333"/>
                </a:solidFill>
              </a:rPr>
              <a:t>Implementations are included in most advisory membership seats</a:t>
            </a:r>
          </a:p>
        </p:txBody>
      </p:sp>
      <p:grpSp>
        <p:nvGrpSpPr>
          <p:cNvPr id="7" name="Group 6"/>
          <p:cNvGrpSpPr/>
          <p:nvPr/>
        </p:nvGrpSpPr>
        <p:grpSpPr>
          <a:xfrm>
            <a:off x="0" y="6422955"/>
            <a:ext cx="9144000" cy="437555"/>
            <a:chOff x="0" y="6422955"/>
            <a:chExt cx="9144000" cy="437555"/>
          </a:xfrm>
        </p:grpSpPr>
        <p:pic>
          <p:nvPicPr>
            <p:cNvPr id="8" name="Picture 3"/>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574254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9"/>
          </p:nvPr>
        </p:nvSpPr>
        <p:spPr/>
        <p:txBody>
          <a:bodyPr/>
          <a:lstStyle/>
          <a:p>
            <a:r>
              <a:rPr lang="en-US" sz="1400" dirty="0" smtClean="0"/>
              <a:t>Book a Guided Implementation Today:</a:t>
            </a:r>
            <a:r>
              <a:rPr lang="en-US" sz="1400" b="0" dirty="0" smtClean="0"/>
              <a:t> Info-Tech is just a phone call away and can assist you with your evaluation. Our expert Analysts can guide you to successful technology selection.</a:t>
            </a:r>
          </a:p>
          <a:p>
            <a:pPr>
              <a:spcBef>
                <a:spcPts val="600"/>
              </a:spcBef>
            </a:pPr>
            <a:r>
              <a:rPr lang="en-US" sz="1400" b="0" i="1" dirty="0" smtClean="0"/>
              <a:t>Here are the suggested Guided Implementation points for the NAC Vendor Landscape:</a:t>
            </a:r>
            <a:endParaRPr lang="en-US" sz="1400" i="1" dirty="0"/>
          </a:p>
        </p:txBody>
      </p:sp>
      <p:sp>
        <p:nvSpPr>
          <p:cNvPr id="4" name="Title 3"/>
          <p:cNvSpPr>
            <a:spLocks noGrp="1"/>
          </p:cNvSpPr>
          <p:nvPr>
            <p:ph type="title"/>
          </p:nvPr>
        </p:nvSpPr>
        <p:spPr/>
        <p:txBody>
          <a:bodyPr anchor="ctr"/>
          <a:lstStyle/>
          <a:p>
            <a:r>
              <a:rPr lang="en-US" dirty="0"/>
              <a:t>Guided Implementation points in the </a:t>
            </a:r>
            <a:r>
              <a:rPr lang="en-US" dirty="0" smtClean="0"/>
              <a:t>NAC Vendor </a:t>
            </a:r>
            <a:r>
              <a:rPr lang="en-US" dirty="0"/>
              <a:t>Landscape</a:t>
            </a:r>
          </a:p>
        </p:txBody>
      </p:sp>
      <p:graphicFrame>
        <p:nvGraphicFramePr>
          <p:cNvPr id="9" name="Table 8"/>
          <p:cNvGraphicFramePr>
            <a:graphicFrameLocks noGrp="1"/>
          </p:cNvGraphicFramePr>
          <p:nvPr>
            <p:extLst/>
          </p:nvPr>
        </p:nvGraphicFramePr>
        <p:xfrm>
          <a:off x="388451" y="2304542"/>
          <a:ext cx="6486144" cy="2849880"/>
        </p:xfrm>
        <a:graphic>
          <a:graphicData uri="http://schemas.openxmlformats.org/drawingml/2006/table">
            <a:tbl>
              <a:tblPr firstRow="1" bandRow="1">
                <a:tableStyleId>{5C22544A-7EE6-4342-B048-85BDC9FD1C3A}</a:tableStyleId>
              </a:tblPr>
              <a:tblGrid>
                <a:gridCol w="6486144"/>
              </a:tblGrid>
              <a:tr h="370840">
                <a:tc>
                  <a:txBody>
                    <a:bodyPr/>
                    <a:lstStyle/>
                    <a:p>
                      <a:r>
                        <a:rPr lang="en-US" sz="1200" dirty="0" smtClean="0">
                          <a:solidFill>
                            <a:srgbClr val="C77709"/>
                          </a:solidFill>
                        </a:rPr>
                        <a:t>Section 1: </a:t>
                      </a:r>
                      <a:r>
                        <a:rPr lang="en-US" sz="1200" dirty="0" smtClean="0">
                          <a:solidFill>
                            <a:schemeClr val="tx1"/>
                          </a:solidFill>
                        </a:rPr>
                        <a:t>Shortlist</a:t>
                      </a:r>
                      <a:r>
                        <a:rPr lang="en-US" sz="1200" baseline="0" dirty="0" smtClean="0">
                          <a:solidFill>
                            <a:schemeClr val="tx1"/>
                          </a:solidFill>
                        </a:rPr>
                        <a:t> Assistance and Requirements</a:t>
                      </a:r>
                      <a:endParaRPr lang="en-US" sz="1200" dirty="0">
                        <a:solidFill>
                          <a:srgbClr val="C77709"/>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370840">
                <a:tc>
                  <a:txBody>
                    <a:bodyPr/>
                    <a:lstStyle/>
                    <a:p>
                      <a:r>
                        <a:rPr lang="en-US" sz="1200" dirty="0" smtClean="0"/>
                        <a:t>Get off to a productive start:</a:t>
                      </a:r>
                      <a:r>
                        <a:rPr lang="en-US" sz="1200" baseline="0" dirty="0" smtClean="0"/>
                        <a:t> discuss the market space and how vendors are evaluated. Decide on which deployment option suits you best and narrow down the options based on customized requirements.</a:t>
                      </a:r>
                      <a:endParaRPr lang="en-US" sz="120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C77709"/>
                          </a:solidFill>
                          <a:effectLst/>
                          <a:uLnTx/>
                          <a:uFillTx/>
                          <a:latin typeface="+mn-lt"/>
                        </a:rPr>
                        <a:t>Section 2: </a:t>
                      </a:r>
                      <a:r>
                        <a:rPr kumimoji="0" lang="en-US" sz="1200" b="1" i="0" u="none" strike="noStrike" kern="1200" cap="none" spc="0" normalizeH="0" baseline="0" noProof="0" dirty="0" smtClean="0">
                          <a:ln>
                            <a:noFill/>
                          </a:ln>
                          <a:solidFill>
                            <a:schemeClr val="tx1"/>
                          </a:solidFill>
                          <a:effectLst/>
                          <a:uLnTx/>
                          <a:uFillTx/>
                          <a:latin typeface="+mn-lt"/>
                        </a:rPr>
                        <a:t>RFP and Budget Review</a:t>
                      </a:r>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r h="370840">
                <a:tc>
                  <a:txBody>
                    <a:bodyPr/>
                    <a:lstStyle/>
                    <a:p>
                      <a:pPr algn="l"/>
                      <a:r>
                        <a:rPr lang="en-US" sz="1200" dirty="0" smtClean="0"/>
                        <a:t>Interpreting</a:t>
                      </a:r>
                      <a:r>
                        <a:rPr lang="en-US" sz="1200" baseline="0" dirty="0" smtClean="0"/>
                        <a:t> and acting on RFP results: review each vendor’s RFP responses and ensure the solution is meeting your needs. Discuss average pricing of solutions and what can fit into your budget.</a:t>
                      </a:r>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C77709"/>
                          </a:solidFill>
                          <a:effectLst/>
                          <a:uLnTx/>
                          <a:uFillTx/>
                          <a:latin typeface="+mn-lt"/>
                        </a:rPr>
                        <a:t>Section 3:</a:t>
                      </a:r>
                      <a:r>
                        <a:rPr kumimoji="0" lang="en-US" sz="1200" b="1" i="0" u="none" strike="noStrike" kern="1200" cap="none" spc="0" normalizeH="0" baseline="0" noProof="0" dirty="0" smtClean="0">
                          <a:ln>
                            <a:noFill/>
                          </a:ln>
                          <a:solidFill>
                            <a:schemeClr val="tx1"/>
                          </a:solidFill>
                          <a:effectLst/>
                          <a:uLnTx/>
                          <a:uFillTx/>
                          <a:latin typeface="+mn-lt"/>
                        </a:rPr>
                        <a:t> Negotiation and Contract Review</a:t>
                      </a:r>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r h="370840">
                <a:tc>
                  <a:txBody>
                    <a:bodyPr/>
                    <a:lstStyle/>
                    <a:p>
                      <a:r>
                        <a:rPr lang="en-US" sz="1200" dirty="0" smtClean="0"/>
                        <a:t>Purchase Optimization: review contracts and discuss best practices</a:t>
                      </a:r>
                      <a:r>
                        <a:rPr lang="en-US" sz="1200" baseline="0" dirty="0" smtClean="0"/>
                        <a:t> in negotiation tactics to get the best price for your solution.</a:t>
                      </a:r>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10" name="TextBox 9"/>
          <p:cNvSpPr txBox="1"/>
          <p:nvPr/>
        </p:nvSpPr>
        <p:spPr>
          <a:xfrm>
            <a:off x="7227119" y="3807777"/>
            <a:ext cx="1442197" cy="646331"/>
          </a:xfrm>
          <a:prstGeom prst="rect">
            <a:avLst/>
          </a:prstGeom>
          <a:noFill/>
        </p:spPr>
        <p:txBody>
          <a:bodyPr wrap="square" rtlCol="0">
            <a:spAutoFit/>
          </a:bodyPr>
          <a:lstStyle/>
          <a:p>
            <a:pPr algn="ctr"/>
            <a:r>
              <a:rPr lang="en-US" sz="900" dirty="0" smtClean="0"/>
              <a:t>This symbol signifies when you’ve reached a Guided Implementation point in your project.</a:t>
            </a:r>
            <a:endParaRPr lang="en-US" sz="900" dirty="0"/>
          </a:p>
        </p:txBody>
      </p:sp>
      <p:sp>
        <p:nvSpPr>
          <p:cNvPr id="11" name="TextBox 10"/>
          <p:cNvSpPr txBox="1"/>
          <p:nvPr/>
        </p:nvSpPr>
        <p:spPr>
          <a:xfrm>
            <a:off x="251520" y="5303520"/>
            <a:ext cx="8522208" cy="523220"/>
          </a:xfrm>
          <a:prstGeom prst="rect">
            <a:avLst/>
          </a:prstGeom>
          <a:noFill/>
        </p:spPr>
        <p:txBody>
          <a:bodyPr wrap="square" rtlCol="0">
            <a:spAutoFit/>
          </a:bodyPr>
          <a:lstStyle/>
          <a:p>
            <a:pPr algn="ctr"/>
            <a:r>
              <a:rPr lang="en-US" sz="1400" dirty="0" smtClean="0"/>
              <a:t>To enroll, send an email to </a:t>
            </a:r>
            <a:r>
              <a:rPr lang="en-US" sz="1400" dirty="0" smtClean="0">
                <a:hlinkClick r:id="rId2"/>
              </a:rPr>
              <a:t>GuidedImplementations@InfoTech.com</a:t>
            </a:r>
            <a:r>
              <a:rPr lang="en-US" sz="1400" dirty="0" smtClean="0"/>
              <a:t> or call 1-888-670-8889 and ask for the Guided Implementation Coordinator.</a:t>
            </a:r>
            <a:endParaRPr lang="en-US" sz="1400" dirty="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8039" y="2271871"/>
            <a:ext cx="1460356" cy="1460356"/>
          </a:xfrm>
          <a:prstGeom prst="rect">
            <a:avLst/>
          </a:prstGeom>
        </p:spPr>
      </p:pic>
      <p:grpSp>
        <p:nvGrpSpPr>
          <p:cNvPr id="8" name="Group 7"/>
          <p:cNvGrpSpPr/>
          <p:nvPr/>
        </p:nvGrpSpPr>
        <p:grpSpPr>
          <a:xfrm>
            <a:off x="0" y="6422955"/>
            <a:ext cx="9144000" cy="437555"/>
            <a:chOff x="0" y="6422955"/>
            <a:chExt cx="9144000" cy="437555"/>
          </a:xfrm>
        </p:grpSpPr>
        <p:pic>
          <p:nvPicPr>
            <p:cNvPr id="12" name="Picture 3"/>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596548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29" name="think-cell Slide" r:id="rId13" imgW="360" imgH="360" progId="TCLayout.ActiveDocument.1">
                  <p:embed/>
                </p:oleObj>
              </mc:Choice>
              <mc:Fallback>
                <p:oleObj name="think-cell Slide" r:id="rId13" imgW="360" imgH="360" progId="TCLayout.ActiveDocument.1">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ounded Rectangle 6"/>
          <p:cNvSpPr/>
          <p:nvPr>
            <p:custDataLst>
              <p:tags r:id="rId3"/>
            </p:custDataLst>
          </p:nvPr>
        </p:nvSpPr>
        <p:spPr>
          <a:xfrm rot="10800000">
            <a:off x="320040" y="4937760"/>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8" name="Rounded Rectangle 7"/>
          <p:cNvSpPr/>
          <p:nvPr>
            <p:custDataLst>
              <p:tags r:id="rId4"/>
            </p:custDataLst>
          </p:nvPr>
        </p:nvSpPr>
        <p:spPr>
          <a:xfrm rot="10800000">
            <a:off x="4663440" y="4937759"/>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2" name="Title 1"/>
          <p:cNvSpPr>
            <a:spLocks noGrp="1"/>
          </p:cNvSpPr>
          <p:nvPr>
            <p:ph type="title"/>
            <p:custDataLst>
              <p:tags r:id="rId5"/>
            </p:custDataLst>
          </p:nvPr>
        </p:nvSpPr>
        <p:spPr/>
        <p:txBody>
          <a:bodyPr/>
          <a:lstStyle/>
          <a:p>
            <a:r>
              <a:rPr lang="en-US" dirty="0" smtClean="0"/>
              <a:t>Market overview</a:t>
            </a:r>
            <a:endParaRPr lang="en-US" dirty="0"/>
          </a:p>
        </p:txBody>
      </p:sp>
      <p:sp>
        <p:nvSpPr>
          <p:cNvPr id="4" name="Rectangle 3"/>
          <p:cNvSpPr/>
          <p:nvPr>
            <p:custDataLst>
              <p:tags r:id="rId6"/>
            </p:custDataLst>
          </p:nvPr>
        </p:nvSpPr>
        <p:spPr>
          <a:xfrm>
            <a:off x="320675" y="1554480"/>
            <a:ext cx="4159250" cy="3785652"/>
          </a:xfrm>
          <a:prstGeom prst="rect">
            <a:avLst/>
          </a:prstGeom>
        </p:spPr>
        <p:txBody>
          <a:bodyPr wrap="square">
            <a:spAutoFit/>
          </a:bodyPr>
          <a:lstStyle/>
          <a:p>
            <a:pPr marL="169863" indent="-169863" algn="l">
              <a:spcBef>
                <a:spcPts val="0"/>
              </a:spcBef>
              <a:buFont typeface="Arial" pitchFamily="34" charset="0"/>
              <a:buChar char="•"/>
            </a:pPr>
            <a:r>
              <a:rPr lang="en-US" sz="1200" dirty="0"/>
              <a:t>Network access control (NAC) was created by Cisco as a concept in 2003, and as an actual capability in 2004. It has always been a tool to perform a pre-connect assessment of devices before allowing them access to the network and precious internal resources. </a:t>
            </a:r>
          </a:p>
          <a:p>
            <a:pPr marL="169863" indent="-169863" algn="l">
              <a:spcBef>
                <a:spcPts val="0"/>
              </a:spcBef>
              <a:buFont typeface="Arial" pitchFamily="34" charset="0"/>
              <a:buChar char="•"/>
            </a:pPr>
            <a:r>
              <a:rPr lang="en-US" sz="1200" dirty="0"/>
              <a:t>Over the years, NAC has come to include more capabilities, such as continuous vulnerability assessment and intrusion prevention</a:t>
            </a:r>
            <a:r>
              <a:rPr lang="en-US" sz="1200" dirty="0" smtClean="0"/>
              <a:t>.</a:t>
            </a:r>
          </a:p>
          <a:p>
            <a:pPr marL="169863" indent="-169863" algn="l">
              <a:spcBef>
                <a:spcPts val="0"/>
              </a:spcBef>
              <a:buFont typeface="Arial" pitchFamily="34" charset="0"/>
              <a:buChar char="•"/>
            </a:pPr>
            <a:r>
              <a:rPr lang="en-US" sz="1200" dirty="0" smtClean="0"/>
              <a:t>The use of NAC settled down as the </a:t>
            </a:r>
            <a:r>
              <a:rPr lang="en-US" sz="1200" dirty="0"/>
              <a:t>value of pre-connect assessment became muted for most, given the complexity of the required architecture and its impact on </a:t>
            </a:r>
            <a:r>
              <a:rPr lang="en-US" sz="1200" dirty="0" smtClean="0"/>
              <a:t>performance. </a:t>
            </a:r>
          </a:p>
          <a:p>
            <a:pPr marL="169863" indent="-169863" algn="l">
              <a:spcBef>
                <a:spcPts val="0"/>
              </a:spcBef>
              <a:buFont typeface="Arial" pitchFamily="34" charset="0"/>
              <a:buChar char="•"/>
            </a:pPr>
            <a:r>
              <a:rPr lang="en-US" sz="1200" dirty="0" smtClean="0"/>
              <a:t>The proliferation of personal devices created a renewed value for access control. Employers needed a way for personal devices not to be “guests” while also centrally enforcing policies around access: NAC was back. </a:t>
            </a:r>
          </a:p>
          <a:p>
            <a:pPr marL="169863" indent="-169863" algn="l">
              <a:spcBef>
                <a:spcPts val="0"/>
              </a:spcBef>
              <a:buFont typeface="Arial" pitchFamily="34" charset="0"/>
              <a:buChar char="•"/>
            </a:pPr>
            <a:r>
              <a:rPr lang="en-US" sz="1200" dirty="0" smtClean="0"/>
              <a:t>NAC and MDM vendors began integrating their products to add peripheral security capabilities. An MDM presents the NAC solution with much greater visibility and information to define and edit access policies. </a:t>
            </a:r>
          </a:p>
        </p:txBody>
      </p:sp>
      <p:sp>
        <p:nvSpPr>
          <p:cNvPr id="5" name="Rectangle 4"/>
          <p:cNvSpPr/>
          <p:nvPr>
            <p:custDataLst>
              <p:tags r:id="rId7"/>
            </p:custDataLst>
          </p:nvPr>
        </p:nvSpPr>
        <p:spPr>
          <a:xfrm>
            <a:off x="4664074" y="1552218"/>
            <a:ext cx="4213225" cy="3785652"/>
          </a:xfrm>
          <a:prstGeom prst="rect">
            <a:avLst/>
          </a:prstGeom>
        </p:spPr>
        <p:txBody>
          <a:bodyPr wrap="square">
            <a:spAutoFit/>
          </a:bodyPr>
          <a:lstStyle/>
          <a:p>
            <a:pPr marL="171450" indent="-171450" algn="l" fontAlgn="ctr">
              <a:buFont typeface="Arial" panose="020B0604020202020204" pitchFamily="34" charset="0"/>
              <a:buChar char="•"/>
            </a:pPr>
            <a:r>
              <a:rPr lang="en-CA" sz="1200" dirty="0" smtClean="0"/>
              <a:t>The integration of peripheral security solutions is accelerating as the potential value realized from a connected security system becomes known. </a:t>
            </a:r>
            <a:r>
              <a:rPr lang="en-CA" sz="1200" dirty="0"/>
              <a:t>Several vendors provide bidirectional </a:t>
            </a:r>
            <a:r>
              <a:rPr lang="en-CA" sz="1200" dirty="0" smtClean="0"/>
              <a:t>integrations </a:t>
            </a:r>
            <a:r>
              <a:rPr lang="en-CA" sz="1200" dirty="0"/>
              <a:t>so that NAC solutions can share data and </a:t>
            </a:r>
            <a:r>
              <a:rPr lang="en-CA" sz="1200" dirty="0" smtClean="0"/>
              <a:t>create automated or controlled responses from </a:t>
            </a:r>
            <a:r>
              <a:rPr lang="en-CA" sz="1200" dirty="0"/>
              <a:t>these </a:t>
            </a:r>
            <a:r>
              <a:rPr lang="en-CA" sz="1200" dirty="0" smtClean="0"/>
              <a:t>systems. </a:t>
            </a:r>
          </a:p>
          <a:p>
            <a:pPr marL="171450" indent="-171450" algn="l" fontAlgn="ctr">
              <a:buFont typeface="Arial" panose="020B0604020202020204" pitchFamily="34" charset="0"/>
              <a:buChar char="•"/>
            </a:pPr>
            <a:r>
              <a:rPr lang="en-CA" sz="1200" dirty="0" smtClean="0"/>
              <a:t>The continued disruption in enterprise data centers due to accelerated movement to virtualized or cloud based platforms will change the scope of what a NAC solution must control. Data virtualization enables data pools to be dynamically delivered to applications, allowing for data movement across devices and the network. NAC solutions will adapt through increased user and role access being based on a multitude of inputs.</a:t>
            </a:r>
          </a:p>
          <a:p>
            <a:pPr marL="171450" indent="-171450" algn="l" fontAlgn="ctr">
              <a:buFont typeface="Arial" panose="020B0604020202020204" pitchFamily="34" charset="0"/>
              <a:buChar char="•"/>
            </a:pPr>
            <a:r>
              <a:rPr lang="en-CA" sz="1200" dirty="0" smtClean="0"/>
              <a:t>NAC usage is expected to grow within the near future. In the long term, some NAC functions will become embedded within wired and wireless access methods and infrastructure, which </a:t>
            </a:r>
            <a:r>
              <a:rPr lang="en-CA" sz="1200" dirty="0"/>
              <a:t>will provide downward pressure on pricing.</a:t>
            </a:r>
          </a:p>
          <a:p>
            <a:pPr marL="171450" indent="-171450" algn="l" fontAlgn="ctr">
              <a:buFont typeface="Arial" panose="020B0604020202020204" pitchFamily="34" charset="0"/>
              <a:buChar char="•"/>
            </a:pPr>
            <a:endParaRPr lang="en-CA" sz="1200" dirty="0"/>
          </a:p>
        </p:txBody>
      </p:sp>
      <p:sp>
        <p:nvSpPr>
          <p:cNvPr id="16" name="Rounded Rectangle 15"/>
          <p:cNvSpPr/>
          <p:nvPr>
            <p:custDataLst>
              <p:tags r:id="rId8"/>
            </p:custDataLst>
          </p:nvPr>
        </p:nvSpPr>
        <p:spPr>
          <a:xfrm>
            <a:off x="320675" y="1189038"/>
            <a:ext cx="415925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b="1" i="1" dirty="0" smtClean="0">
                <a:solidFill>
                  <a:srgbClr val="333333"/>
                </a:solidFill>
              </a:rPr>
              <a:t>How it got here</a:t>
            </a:r>
            <a:endParaRPr lang="en-CA" b="1" i="1" dirty="0">
              <a:solidFill>
                <a:srgbClr val="333333"/>
              </a:solidFill>
            </a:endParaRPr>
          </a:p>
        </p:txBody>
      </p:sp>
      <p:sp>
        <p:nvSpPr>
          <p:cNvPr id="17" name="Rounded Rectangle 16"/>
          <p:cNvSpPr/>
          <p:nvPr>
            <p:custDataLst>
              <p:tags r:id="rId9"/>
            </p:custDataLst>
          </p:nvPr>
        </p:nvSpPr>
        <p:spPr>
          <a:xfrm>
            <a:off x="4664075" y="1189038"/>
            <a:ext cx="415925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b="1" i="1" dirty="0" smtClean="0">
                <a:solidFill>
                  <a:srgbClr val="333333"/>
                </a:solidFill>
              </a:rPr>
              <a:t>Where it’s going</a:t>
            </a:r>
            <a:endParaRPr lang="en-CA" b="1" i="1" dirty="0">
              <a:solidFill>
                <a:srgbClr val="333333"/>
              </a:solidFill>
            </a:endParaRPr>
          </a:p>
        </p:txBody>
      </p:sp>
      <p:grpSp>
        <p:nvGrpSpPr>
          <p:cNvPr id="9" name="Group 135"/>
          <p:cNvGrpSpPr/>
          <p:nvPr>
            <p:custDataLst>
              <p:tags r:id="rId10"/>
            </p:custDataLst>
          </p:nvPr>
        </p:nvGrpSpPr>
        <p:grpSpPr>
          <a:xfrm>
            <a:off x="251520" y="5445224"/>
            <a:ext cx="8625780" cy="838201"/>
            <a:chOff x="328291" y="4509120"/>
            <a:chExt cx="8491858" cy="838201"/>
          </a:xfrm>
        </p:grpSpPr>
        <p:sp>
          <p:nvSpPr>
            <p:cNvPr id="10" name="Rounded Rectangle 9"/>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algn="l"/>
              <a:r>
                <a:rPr lang="en-CA" sz="1200" dirty="0" smtClean="0">
                  <a:solidFill>
                    <a:schemeClr val="tx1"/>
                  </a:solidFill>
                </a:rPr>
                <a:t>As the market evolves, capabilities that were once cutting edge become default and new functionality becomes differentiating. Endpoint baselining and profiling have become Table Stakes capabilities and should no longer be used to differentiate solutions. Instead, focus on threat reduction across heterogeneous environments and infrastructure requirements to get the best fit for your requirements.</a:t>
              </a:r>
            </a:p>
          </p:txBody>
        </p:sp>
        <p:pic>
          <p:nvPicPr>
            <p:cNvPr id="11" name="Picture 10" descr="insight.png"/>
            <p:cNvPicPr>
              <a:picLocks noChangeAspect="1"/>
            </p:cNvPicPr>
            <p:nvPr/>
          </p:nvPicPr>
          <p:blipFill>
            <a:blip r:embed="rId15" cstate="print"/>
            <a:stretch>
              <a:fillRect/>
            </a:stretch>
          </p:blipFill>
          <p:spPr>
            <a:xfrm>
              <a:off x="328291" y="4509120"/>
              <a:ext cx="1000207" cy="838201"/>
            </a:xfrm>
            <a:prstGeom prst="rect">
              <a:avLst/>
            </a:prstGeom>
          </p:spPr>
        </p:pic>
      </p:grpSp>
      <p:grpSp>
        <p:nvGrpSpPr>
          <p:cNvPr id="13" name="Group 12"/>
          <p:cNvGrpSpPr/>
          <p:nvPr/>
        </p:nvGrpSpPr>
        <p:grpSpPr>
          <a:xfrm>
            <a:off x="0" y="6422955"/>
            <a:ext cx="9144000" cy="437555"/>
            <a:chOff x="0" y="6422955"/>
            <a:chExt cx="9144000" cy="437555"/>
          </a:xfrm>
        </p:grpSpPr>
        <p:pic>
          <p:nvPicPr>
            <p:cNvPr id="14" name="Picture 3"/>
            <p:cNvPicPr>
              <a:picLocks noChangeAspect="1" noChangeArrowheads="1"/>
            </p:cNvPicPr>
            <p:nvPr/>
          </p:nvPicPr>
          <p:blipFill>
            <a:blip r:embed="rId16"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1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22951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Object 75"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53" name="think-cell Slide" r:id="rId25" imgW="360" imgH="360" progId="TCLayout.ActiveDocument.1">
                  <p:embed/>
                </p:oleObj>
              </mc:Choice>
              <mc:Fallback>
                <p:oleObj name="think-cell Slide" r:id="rId25" imgW="360" imgH="360" progId="TCLayout.ActiveDocument.1">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7" name="Group 33"/>
          <p:cNvGrpSpPr/>
          <p:nvPr>
            <p:custDataLst>
              <p:tags r:id="rId3"/>
            </p:custDataLst>
          </p:nvPr>
        </p:nvGrpSpPr>
        <p:grpSpPr>
          <a:xfrm>
            <a:off x="5486400" y="1189038"/>
            <a:ext cx="3336924" cy="5257483"/>
            <a:chOff x="5543549" y="1518107"/>
            <a:chExt cx="3295651" cy="4947232"/>
          </a:xfrm>
        </p:grpSpPr>
        <p:sp>
          <p:nvSpPr>
            <p:cNvPr id="58" name="Rectangle 57"/>
            <p:cNvSpPr/>
            <p:nvPr/>
          </p:nvSpPr>
          <p:spPr>
            <a:xfrm>
              <a:off x="5543549" y="1775939"/>
              <a:ext cx="3295651" cy="468940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lnSpc>
                  <a:spcPct val="150000"/>
                </a:lnSpc>
                <a:spcBef>
                  <a:spcPts val="300"/>
                </a:spcBef>
                <a:spcAft>
                  <a:spcPts val="300"/>
                </a:spcAft>
              </a:pPr>
              <a:endParaRPr lang="en-US" sz="1200" b="1" i="1" dirty="0" smtClean="0">
                <a:solidFill>
                  <a:srgbClr val="333333">
                    <a:lumMod val="50000"/>
                  </a:srgbClr>
                </a:solidFill>
                <a:latin typeface="Georgia" pitchFamily="18" charset="0"/>
              </a:endParaRPr>
            </a:p>
          </p:txBody>
        </p:sp>
        <p:sp>
          <p:nvSpPr>
            <p:cNvPr id="59" name="Round Same Side Corner Rectangle 58"/>
            <p:cNvSpPr/>
            <p:nvPr/>
          </p:nvSpPr>
          <p:spPr>
            <a:xfrm>
              <a:off x="5543549" y="1518107"/>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FFFFFF"/>
                  </a:solidFill>
                </a:rPr>
                <a:t>Criteria Weighting</a:t>
              </a:r>
              <a:endParaRPr lang="en-CA" sz="1400" b="1" dirty="0">
                <a:solidFill>
                  <a:srgbClr val="FFFFFF"/>
                </a:solidFill>
              </a:endParaRPr>
            </a:p>
          </p:txBody>
        </p:sp>
      </p:grpSp>
      <p:sp>
        <p:nvSpPr>
          <p:cNvPr id="2" name="Title 1"/>
          <p:cNvSpPr>
            <a:spLocks noGrp="1"/>
          </p:cNvSpPr>
          <p:nvPr>
            <p:ph type="title"/>
            <p:custDataLst>
              <p:tags r:id="rId4"/>
            </p:custDataLst>
          </p:nvPr>
        </p:nvSpPr>
        <p:spPr/>
        <p:txBody>
          <a:bodyPr/>
          <a:lstStyle/>
          <a:p>
            <a:r>
              <a:rPr lang="en-US" dirty="0" smtClean="0"/>
              <a:t>NAC criteria &amp; weighting factors</a:t>
            </a:r>
            <a:endParaRPr lang="en-US" dirty="0"/>
          </a:p>
        </p:txBody>
      </p:sp>
      <p:graphicFrame>
        <p:nvGraphicFramePr>
          <p:cNvPr id="43" name="Chart 42"/>
          <p:cNvGraphicFramePr/>
          <p:nvPr>
            <p:extLst/>
          </p:nvPr>
        </p:nvGraphicFramePr>
        <p:xfrm>
          <a:off x="5943600" y="1463040"/>
          <a:ext cx="2422525" cy="1824319"/>
        </p:xfrm>
        <a:graphic>
          <a:graphicData uri="http://schemas.openxmlformats.org/drawingml/2006/chart">
            <c:chart xmlns:c="http://schemas.openxmlformats.org/drawingml/2006/chart" xmlns:r="http://schemas.openxmlformats.org/officeDocument/2006/relationships" r:id="rId27"/>
          </a:graphicData>
        </a:graphic>
      </p:graphicFrame>
      <p:graphicFrame>
        <p:nvGraphicFramePr>
          <p:cNvPr id="50" name="Chart 49"/>
          <p:cNvGraphicFramePr/>
          <p:nvPr/>
        </p:nvGraphicFramePr>
        <p:xfrm>
          <a:off x="6263640" y="3063875"/>
          <a:ext cx="1737360" cy="1737360"/>
        </p:xfrm>
        <a:graphic>
          <a:graphicData uri="http://schemas.openxmlformats.org/drawingml/2006/chart">
            <c:chart xmlns:c="http://schemas.openxmlformats.org/drawingml/2006/chart" xmlns:r="http://schemas.openxmlformats.org/officeDocument/2006/relationships" r:id="rId28"/>
          </a:graphicData>
        </a:graphic>
      </p:graphicFrame>
      <p:sp>
        <p:nvSpPr>
          <p:cNvPr id="35" name="Flowchart: Stored Data 20"/>
          <p:cNvSpPr>
            <a:spLocks noChangeArrowheads="1"/>
          </p:cNvSpPr>
          <p:nvPr>
            <p:custDataLst>
              <p:tags r:id="rId5"/>
            </p:custDataLst>
          </p:nvPr>
        </p:nvSpPr>
        <p:spPr bwMode="auto">
          <a:xfrm flipH="1">
            <a:off x="1828800" y="4578293"/>
            <a:ext cx="3474720" cy="45720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Vendor is committed to the space and has a future product and portfolio roadmap.</a:t>
            </a:r>
            <a:endParaRPr lang="en-US" sz="1200" dirty="0">
              <a:solidFill>
                <a:srgbClr val="FFFFFF">
                  <a:lumMod val="10000"/>
                </a:srgbClr>
              </a:solidFill>
              <a:latin typeface="Arial" pitchFamily="34" charset="0"/>
              <a:cs typeface="Arial" pitchFamily="34" charset="0"/>
            </a:endParaRPr>
          </a:p>
        </p:txBody>
      </p:sp>
      <p:sp>
        <p:nvSpPr>
          <p:cNvPr id="36" name="Rectangle 15"/>
          <p:cNvSpPr>
            <a:spLocks noChangeArrowheads="1"/>
          </p:cNvSpPr>
          <p:nvPr>
            <p:custDataLst>
              <p:tags r:id="rId6"/>
            </p:custDataLst>
          </p:nvPr>
        </p:nvSpPr>
        <p:spPr bwMode="auto">
          <a:xfrm flipH="1">
            <a:off x="320040" y="4578293"/>
            <a:ext cx="1463040" cy="45720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Strategy</a:t>
            </a:r>
            <a:endParaRPr lang="en-US" sz="1400" dirty="0">
              <a:solidFill>
                <a:srgbClr val="FFFFFF">
                  <a:lumMod val="10000"/>
                </a:srgbClr>
              </a:solidFill>
              <a:latin typeface="Arial" pitchFamily="34" charset="0"/>
              <a:cs typeface="Arial" pitchFamily="34" charset="0"/>
            </a:endParaRPr>
          </a:p>
        </p:txBody>
      </p:sp>
      <p:sp>
        <p:nvSpPr>
          <p:cNvPr id="38" name="Flowchart: Stored Data 21"/>
          <p:cNvSpPr>
            <a:spLocks noChangeArrowheads="1"/>
          </p:cNvSpPr>
          <p:nvPr>
            <p:custDataLst>
              <p:tags r:id="rId7"/>
            </p:custDataLst>
          </p:nvPr>
        </p:nvSpPr>
        <p:spPr bwMode="auto">
          <a:xfrm flipH="1">
            <a:off x="1828800" y="5081213"/>
            <a:ext cx="3474720" cy="457200"/>
          </a:xfrm>
          <a:prstGeom prst="rect">
            <a:avLst/>
          </a:prstGeom>
          <a:solidFill>
            <a:schemeClr val="accent2">
              <a:lumMod val="40000"/>
              <a:lumOff val="6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Vendor offers global coverage and is able to sell and provide post-sales support. </a:t>
            </a:r>
            <a:endParaRPr lang="en-US" sz="1200" dirty="0">
              <a:solidFill>
                <a:srgbClr val="FFFFFF">
                  <a:lumMod val="10000"/>
                </a:srgbClr>
              </a:solidFill>
              <a:latin typeface="Arial" pitchFamily="34" charset="0"/>
              <a:cs typeface="Arial" pitchFamily="34" charset="0"/>
            </a:endParaRPr>
          </a:p>
        </p:txBody>
      </p:sp>
      <p:sp>
        <p:nvSpPr>
          <p:cNvPr id="39" name="Rectangle 38"/>
          <p:cNvSpPr>
            <a:spLocks noChangeArrowheads="1"/>
          </p:cNvSpPr>
          <p:nvPr>
            <p:custDataLst>
              <p:tags r:id="rId8"/>
            </p:custDataLst>
          </p:nvPr>
        </p:nvSpPr>
        <p:spPr bwMode="auto">
          <a:xfrm flipH="1">
            <a:off x="320040" y="5081213"/>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Reach</a:t>
            </a:r>
            <a:endParaRPr lang="en-US" sz="1400" dirty="0">
              <a:solidFill>
                <a:srgbClr val="FFFFFF">
                  <a:lumMod val="10000"/>
                </a:srgbClr>
              </a:solidFill>
              <a:latin typeface="Arial" pitchFamily="34" charset="0"/>
              <a:cs typeface="Arial" pitchFamily="34" charset="0"/>
            </a:endParaRPr>
          </a:p>
        </p:txBody>
      </p:sp>
      <p:sp>
        <p:nvSpPr>
          <p:cNvPr id="41" name="Flowchart: Stored Data 19"/>
          <p:cNvSpPr>
            <a:spLocks noChangeArrowheads="1"/>
          </p:cNvSpPr>
          <p:nvPr>
            <p:custDataLst>
              <p:tags r:id="rId9"/>
            </p:custDataLst>
          </p:nvPr>
        </p:nvSpPr>
        <p:spPr bwMode="auto">
          <a:xfrm flipH="1">
            <a:off x="1828800" y="4075373"/>
            <a:ext cx="3474720" cy="457200"/>
          </a:xfrm>
          <a:prstGeom prst="rect">
            <a:avLst/>
          </a:prstGeom>
          <a:solidFill>
            <a:schemeClr val="accent2">
              <a:lumMod val="40000"/>
              <a:lumOff val="60000"/>
            </a:schemeClr>
          </a:solidFill>
          <a:ln w="6350">
            <a:noFill/>
            <a:miter lim="800000"/>
            <a:headEnd/>
            <a:tailEnd/>
          </a:ln>
        </p:spPr>
        <p:txBody>
          <a:bodyPr anchor="ctr"/>
          <a:lstStyle/>
          <a:p>
            <a:pPr algn="l"/>
            <a:r>
              <a:rPr lang="en-US" sz="1200" dirty="0" smtClean="0">
                <a:solidFill>
                  <a:srgbClr val="FFFFFF">
                    <a:lumMod val="10000"/>
                  </a:srgbClr>
                </a:solidFill>
                <a:latin typeface="Arial" pitchFamily="34" charset="0"/>
                <a:cs typeface="Arial" pitchFamily="34" charset="0"/>
              </a:rPr>
              <a:t>Vendor is profitable, knowledgeable, and will be around for the long term.</a:t>
            </a:r>
          </a:p>
        </p:txBody>
      </p:sp>
      <p:sp>
        <p:nvSpPr>
          <p:cNvPr id="42" name="Rectangle 15"/>
          <p:cNvSpPr>
            <a:spLocks noChangeArrowheads="1"/>
          </p:cNvSpPr>
          <p:nvPr>
            <p:custDataLst>
              <p:tags r:id="rId10"/>
            </p:custDataLst>
          </p:nvPr>
        </p:nvSpPr>
        <p:spPr bwMode="auto">
          <a:xfrm flipH="1">
            <a:off x="320040" y="4075373"/>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Viability</a:t>
            </a:r>
            <a:endParaRPr lang="en-US" sz="1400" dirty="0">
              <a:solidFill>
                <a:srgbClr val="FFFFFF">
                  <a:lumMod val="10000"/>
                </a:srgbClr>
              </a:solidFill>
              <a:latin typeface="Arial" pitchFamily="34" charset="0"/>
              <a:cs typeface="Arial" pitchFamily="34" charset="0"/>
            </a:endParaRPr>
          </a:p>
        </p:txBody>
      </p:sp>
      <p:sp>
        <p:nvSpPr>
          <p:cNvPr id="48" name="Flowchart: Stored Data 21"/>
          <p:cNvSpPr>
            <a:spLocks noChangeArrowheads="1"/>
          </p:cNvSpPr>
          <p:nvPr>
            <p:custDataLst>
              <p:tags r:id="rId11"/>
            </p:custDataLst>
          </p:nvPr>
        </p:nvSpPr>
        <p:spPr bwMode="auto">
          <a:xfrm flipH="1">
            <a:off x="1828800" y="5584133"/>
            <a:ext cx="3474720" cy="45720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Vendor channel strategy is appropriate and the channels themselves are strong. </a:t>
            </a:r>
            <a:endParaRPr lang="en-US" sz="1200" dirty="0">
              <a:solidFill>
                <a:srgbClr val="FFFFFF">
                  <a:lumMod val="10000"/>
                </a:srgbClr>
              </a:solidFill>
              <a:latin typeface="Arial" pitchFamily="34" charset="0"/>
              <a:cs typeface="Arial" pitchFamily="34" charset="0"/>
            </a:endParaRPr>
          </a:p>
        </p:txBody>
      </p:sp>
      <p:sp>
        <p:nvSpPr>
          <p:cNvPr id="49" name="Rectangle 48"/>
          <p:cNvSpPr>
            <a:spLocks noChangeArrowheads="1"/>
          </p:cNvSpPr>
          <p:nvPr>
            <p:custDataLst>
              <p:tags r:id="rId12"/>
            </p:custDataLst>
          </p:nvPr>
        </p:nvSpPr>
        <p:spPr bwMode="auto">
          <a:xfrm flipH="1">
            <a:off x="320040" y="5584133"/>
            <a:ext cx="1463040" cy="45720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Channel</a:t>
            </a:r>
            <a:endParaRPr lang="en-US" sz="1400" dirty="0">
              <a:solidFill>
                <a:srgbClr val="FFFFFF">
                  <a:lumMod val="10000"/>
                </a:srgbClr>
              </a:solidFill>
              <a:latin typeface="Arial" pitchFamily="34" charset="0"/>
              <a:cs typeface="Arial" pitchFamily="34" charset="0"/>
            </a:endParaRPr>
          </a:p>
        </p:txBody>
      </p:sp>
      <p:sp>
        <p:nvSpPr>
          <p:cNvPr id="22" name="Flowchart: Stored Data 21"/>
          <p:cNvSpPr>
            <a:spLocks noChangeArrowheads="1"/>
          </p:cNvSpPr>
          <p:nvPr>
            <p:custDataLst>
              <p:tags r:id="rId13"/>
            </p:custDataLst>
          </p:nvPr>
        </p:nvSpPr>
        <p:spPr bwMode="auto">
          <a:xfrm flipH="1">
            <a:off x="1828800" y="2612333"/>
            <a:ext cx="3474720" cy="457200"/>
          </a:xfrm>
          <a:prstGeom prst="rect">
            <a:avLst/>
          </a:prstGeom>
          <a:solidFill>
            <a:schemeClr val="accent1">
              <a:lumMod val="40000"/>
              <a:lumOff val="60000"/>
            </a:schemeClr>
          </a:solidFill>
          <a:ln w="6350">
            <a:noFill/>
            <a:miter lim="800000"/>
            <a:headEnd/>
            <a:tailEnd/>
          </a:ln>
          <a:effectLst/>
        </p:spPr>
        <p:txBody>
          <a:bodyPr anchor="ctr"/>
          <a:lstStyle/>
          <a:p>
            <a:pPr algn="l">
              <a:defRPr/>
            </a:pPr>
            <a:r>
              <a:rPr lang="en-CA" sz="1200" dirty="0">
                <a:solidFill>
                  <a:srgbClr val="FFFFFF">
                    <a:lumMod val="10000"/>
                  </a:srgbClr>
                </a:solidFill>
                <a:latin typeface="Arial" pitchFamily="34" charset="0"/>
                <a:cs typeface="Arial" pitchFamily="34" charset="0"/>
              </a:rPr>
              <a:t>Implementing and operating the solution is affordable given the technology.</a:t>
            </a:r>
            <a:endParaRPr lang="en-US" sz="1200" dirty="0">
              <a:solidFill>
                <a:srgbClr val="FFFFFF">
                  <a:lumMod val="10000"/>
                </a:srgbClr>
              </a:solidFill>
              <a:latin typeface="Arial" pitchFamily="34" charset="0"/>
              <a:cs typeface="Arial" pitchFamily="34" charset="0"/>
            </a:endParaRPr>
          </a:p>
        </p:txBody>
      </p:sp>
      <p:sp>
        <p:nvSpPr>
          <p:cNvPr id="23" name="Rectangle 22"/>
          <p:cNvSpPr>
            <a:spLocks noChangeArrowheads="1"/>
          </p:cNvSpPr>
          <p:nvPr>
            <p:custDataLst>
              <p:tags r:id="rId14"/>
            </p:custDataLst>
          </p:nvPr>
        </p:nvSpPr>
        <p:spPr bwMode="auto">
          <a:xfrm flipH="1">
            <a:off x="320040" y="2612333"/>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Affordability</a:t>
            </a:r>
            <a:endParaRPr lang="en-US" sz="1400" dirty="0">
              <a:solidFill>
                <a:srgbClr val="FFFFFF">
                  <a:lumMod val="10000"/>
                </a:srgbClr>
              </a:solidFill>
              <a:latin typeface="Arial" pitchFamily="34" charset="0"/>
              <a:cs typeface="Arial" pitchFamily="34" charset="0"/>
            </a:endParaRPr>
          </a:p>
        </p:txBody>
      </p:sp>
      <p:sp>
        <p:nvSpPr>
          <p:cNvPr id="45" name="Flowchart: Stored Data 21"/>
          <p:cNvSpPr>
            <a:spLocks noChangeArrowheads="1"/>
          </p:cNvSpPr>
          <p:nvPr>
            <p:custDataLst>
              <p:tags r:id="rId15"/>
            </p:custDataLst>
          </p:nvPr>
        </p:nvSpPr>
        <p:spPr bwMode="auto">
          <a:xfrm flipH="1">
            <a:off x="1828800" y="3115253"/>
            <a:ext cx="3474720" cy="457200"/>
          </a:xfrm>
          <a:prstGeom prst="rect">
            <a:avLst/>
          </a:prstGeom>
          <a:solidFill>
            <a:schemeClr val="accent1">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Multiple deployment options and extensive integration capabilities are available.</a:t>
            </a:r>
            <a:endParaRPr lang="en-US" sz="1200" dirty="0">
              <a:solidFill>
                <a:srgbClr val="FFFFFF">
                  <a:lumMod val="10000"/>
                </a:srgbClr>
              </a:solidFill>
              <a:latin typeface="Arial" pitchFamily="34" charset="0"/>
              <a:cs typeface="Arial" pitchFamily="34" charset="0"/>
            </a:endParaRPr>
          </a:p>
        </p:txBody>
      </p:sp>
      <p:sp>
        <p:nvSpPr>
          <p:cNvPr id="46" name="Rectangle 45"/>
          <p:cNvSpPr>
            <a:spLocks noChangeArrowheads="1"/>
          </p:cNvSpPr>
          <p:nvPr>
            <p:custDataLst>
              <p:tags r:id="rId16"/>
            </p:custDataLst>
          </p:nvPr>
        </p:nvSpPr>
        <p:spPr bwMode="auto">
          <a:xfrm flipH="1">
            <a:off x="320040" y="3115253"/>
            <a:ext cx="1463040" cy="457200"/>
          </a:xfrm>
          <a:prstGeom prst="rect">
            <a:avLst/>
          </a:prstGeom>
          <a:solidFill>
            <a:schemeClr val="accent1">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Architecture</a:t>
            </a:r>
            <a:endParaRPr lang="en-US" sz="1400" dirty="0">
              <a:solidFill>
                <a:srgbClr val="FFFFFF">
                  <a:lumMod val="10000"/>
                </a:srgbClr>
              </a:solidFill>
              <a:latin typeface="Arial" pitchFamily="34" charset="0"/>
              <a:cs typeface="Arial" pitchFamily="34" charset="0"/>
            </a:endParaRPr>
          </a:p>
        </p:txBody>
      </p:sp>
      <p:sp>
        <p:nvSpPr>
          <p:cNvPr id="26" name="Flowchart: Stored Data 20"/>
          <p:cNvSpPr>
            <a:spLocks noChangeArrowheads="1"/>
          </p:cNvSpPr>
          <p:nvPr>
            <p:custDataLst>
              <p:tags r:id="rId17"/>
            </p:custDataLst>
          </p:nvPr>
        </p:nvSpPr>
        <p:spPr bwMode="auto">
          <a:xfrm flipH="1">
            <a:off x="1828800" y="2109413"/>
            <a:ext cx="3474720" cy="457200"/>
          </a:xfrm>
          <a:prstGeom prst="rect">
            <a:avLst/>
          </a:prstGeom>
          <a:solidFill>
            <a:schemeClr val="accent1">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The end-user and administrative interfaces are intuitive and offer streamlined workflow.</a:t>
            </a:r>
          </a:p>
        </p:txBody>
      </p:sp>
      <p:sp>
        <p:nvSpPr>
          <p:cNvPr id="78" name="Rectangle 77"/>
          <p:cNvSpPr>
            <a:spLocks noChangeArrowheads="1"/>
          </p:cNvSpPr>
          <p:nvPr>
            <p:custDataLst>
              <p:tags r:id="rId18"/>
            </p:custDataLst>
          </p:nvPr>
        </p:nvSpPr>
        <p:spPr bwMode="auto">
          <a:xfrm flipH="1">
            <a:off x="320040" y="2109413"/>
            <a:ext cx="1463040" cy="457200"/>
          </a:xfrm>
          <a:prstGeom prst="rect">
            <a:avLst/>
          </a:prstGeom>
          <a:solidFill>
            <a:schemeClr val="accent1">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Usability</a:t>
            </a:r>
            <a:endParaRPr lang="en-US" sz="1400" dirty="0">
              <a:solidFill>
                <a:srgbClr val="FFFFFF">
                  <a:lumMod val="10000"/>
                </a:srgbClr>
              </a:solidFill>
              <a:latin typeface="Arial" pitchFamily="34" charset="0"/>
              <a:cs typeface="Arial" pitchFamily="34" charset="0"/>
            </a:endParaRPr>
          </a:p>
        </p:txBody>
      </p:sp>
      <p:sp>
        <p:nvSpPr>
          <p:cNvPr id="24" name="Flowchart: Stored Data 19"/>
          <p:cNvSpPr>
            <a:spLocks noChangeArrowheads="1"/>
          </p:cNvSpPr>
          <p:nvPr>
            <p:custDataLst>
              <p:tags r:id="rId19"/>
            </p:custDataLst>
          </p:nvPr>
        </p:nvSpPr>
        <p:spPr bwMode="auto">
          <a:xfrm flipH="1">
            <a:off x="1828800" y="1605858"/>
            <a:ext cx="3474720" cy="457200"/>
          </a:xfrm>
          <a:prstGeom prst="rect">
            <a:avLst/>
          </a:prstGeom>
          <a:solidFill>
            <a:schemeClr val="accent1">
              <a:lumMod val="40000"/>
              <a:lumOff val="60000"/>
            </a:schemeClr>
          </a:solidFill>
          <a:ln w="6350">
            <a:noFill/>
            <a:miter lim="800000"/>
            <a:headEnd/>
            <a:tailEnd/>
          </a:ln>
        </p:spPr>
        <p:txBody>
          <a:bodyPr anchor="ctr"/>
          <a:lstStyle/>
          <a:p>
            <a:pPr algn="l"/>
            <a:r>
              <a:rPr lang="en-US" sz="1200" dirty="0" smtClean="0">
                <a:solidFill>
                  <a:srgbClr val="FFFFFF">
                    <a:lumMod val="10000"/>
                  </a:srgbClr>
                </a:solidFill>
                <a:latin typeface="Arial" pitchFamily="34" charset="0"/>
                <a:cs typeface="Arial" pitchFamily="34" charset="0"/>
              </a:rPr>
              <a:t>The solution provides basic and advanced feature/functionality.</a:t>
            </a:r>
          </a:p>
        </p:txBody>
      </p:sp>
      <p:sp>
        <p:nvSpPr>
          <p:cNvPr id="79" name="Rectangle 78"/>
          <p:cNvSpPr>
            <a:spLocks noChangeArrowheads="1"/>
          </p:cNvSpPr>
          <p:nvPr>
            <p:custDataLst>
              <p:tags r:id="rId20"/>
            </p:custDataLst>
          </p:nvPr>
        </p:nvSpPr>
        <p:spPr bwMode="auto">
          <a:xfrm flipH="1">
            <a:off x="320040" y="1606493"/>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Features</a:t>
            </a:r>
            <a:endParaRPr lang="en-US" sz="1400" dirty="0">
              <a:solidFill>
                <a:srgbClr val="FFFFFF">
                  <a:lumMod val="10000"/>
                </a:srgbClr>
              </a:solidFill>
              <a:latin typeface="Arial" pitchFamily="34" charset="0"/>
              <a:cs typeface="Arial" pitchFamily="34" charset="0"/>
            </a:endParaRPr>
          </a:p>
        </p:txBody>
      </p:sp>
      <p:graphicFrame>
        <p:nvGraphicFramePr>
          <p:cNvPr id="54" name="Chart 53"/>
          <p:cNvGraphicFramePr/>
          <p:nvPr/>
        </p:nvGraphicFramePr>
        <p:xfrm>
          <a:off x="5943600" y="4668555"/>
          <a:ext cx="2423160" cy="1824319"/>
        </p:xfrm>
        <a:graphic>
          <a:graphicData uri="http://schemas.openxmlformats.org/drawingml/2006/chart">
            <c:chart xmlns:c="http://schemas.openxmlformats.org/drawingml/2006/chart" xmlns:r="http://schemas.openxmlformats.org/officeDocument/2006/relationships" r:id="rId29"/>
          </a:graphicData>
        </a:graphic>
      </p:graphicFrame>
      <p:sp>
        <p:nvSpPr>
          <p:cNvPr id="65" name="TextBox 64"/>
          <p:cNvSpPr txBox="1"/>
          <p:nvPr/>
        </p:nvSpPr>
        <p:spPr>
          <a:xfrm>
            <a:off x="5440679" y="1744357"/>
            <a:ext cx="1005840" cy="276999"/>
          </a:xfrm>
          <a:prstGeom prst="rect">
            <a:avLst/>
          </a:prstGeom>
          <a:noFill/>
        </p:spPr>
        <p:txBody>
          <a:bodyPr wrap="square" rtlCol="0">
            <a:spAutoFit/>
          </a:bodyPr>
          <a:lstStyle/>
          <a:p>
            <a:pPr algn="r"/>
            <a:r>
              <a:rPr lang="en-US" sz="1200" dirty="0" smtClean="0">
                <a:solidFill>
                  <a:srgbClr val="333333"/>
                </a:solidFill>
              </a:rPr>
              <a:t>Features</a:t>
            </a:r>
            <a:endParaRPr lang="en-US" sz="1200" dirty="0">
              <a:solidFill>
                <a:srgbClr val="333333"/>
              </a:solidFill>
            </a:endParaRPr>
          </a:p>
        </p:txBody>
      </p:sp>
      <p:sp>
        <p:nvSpPr>
          <p:cNvPr id="66" name="TextBox 65"/>
          <p:cNvSpPr txBox="1"/>
          <p:nvPr/>
        </p:nvSpPr>
        <p:spPr>
          <a:xfrm>
            <a:off x="7582322" y="1467358"/>
            <a:ext cx="1005840" cy="276999"/>
          </a:xfrm>
          <a:prstGeom prst="rect">
            <a:avLst/>
          </a:prstGeom>
          <a:noFill/>
        </p:spPr>
        <p:txBody>
          <a:bodyPr wrap="square" rtlCol="0">
            <a:spAutoFit/>
          </a:bodyPr>
          <a:lstStyle/>
          <a:p>
            <a:pPr algn="l"/>
            <a:r>
              <a:rPr lang="en-US" sz="1200" dirty="0" smtClean="0">
                <a:solidFill>
                  <a:srgbClr val="333333"/>
                </a:solidFill>
              </a:rPr>
              <a:t>Usability</a:t>
            </a:r>
            <a:endParaRPr lang="en-US" sz="1200" dirty="0">
              <a:solidFill>
                <a:srgbClr val="333333"/>
              </a:solidFill>
            </a:endParaRPr>
          </a:p>
        </p:txBody>
      </p:sp>
      <p:sp>
        <p:nvSpPr>
          <p:cNvPr id="67" name="TextBox 66"/>
          <p:cNvSpPr txBox="1"/>
          <p:nvPr/>
        </p:nvSpPr>
        <p:spPr>
          <a:xfrm>
            <a:off x="7582322" y="2899582"/>
            <a:ext cx="1005105" cy="276999"/>
          </a:xfrm>
          <a:prstGeom prst="rect">
            <a:avLst/>
          </a:prstGeom>
          <a:noFill/>
        </p:spPr>
        <p:txBody>
          <a:bodyPr wrap="square" rtlCol="0">
            <a:spAutoFit/>
          </a:bodyPr>
          <a:lstStyle/>
          <a:p>
            <a:pPr algn="r"/>
            <a:r>
              <a:rPr lang="en-US" sz="1200" dirty="0" smtClean="0">
                <a:solidFill>
                  <a:srgbClr val="333333"/>
                </a:solidFill>
              </a:rPr>
              <a:t>Architecture</a:t>
            </a:r>
          </a:p>
        </p:txBody>
      </p:sp>
      <p:sp>
        <p:nvSpPr>
          <p:cNvPr id="68" name="TextBox 67"/>
          <p:cNvSpPr txBox="1"/>
          <p:nvPr/>
        </p:nvSpPr>
        <p:spPr>
          <a:xfrm>
            <a:off x="7863205" y="2335334"/>
            <a:ext cx="1005840" cy="276999"/>
          </a:xfrm>
          <a:prstGeom prst="rect">
            <a:avLst/>
          </a:prstGeom>
          <a:noFill/>
        </p:spPr>
        <p:txBody>
          <a:bodyPr wrap="square" rtlCol="0">
            <a:spAutoFit/>
          </a:bodyPr>
          <a:lstStyle/>
          <a:p>
            <a:pPr algn="l"/>
            <a:r>
              <a:rPr lang="en-US" sz="1200" dirty="0" smtClean="0">
                <a:solidFill>
                  <a:srgbClr val="333333"/>
                </a:solidFill>
              </a:rPr>
              <a:t>Affordability</a:t>
            </a:r>
            <a:endParaRPr lang="en-US" sz="1200" dirty="0">
              <a:solidFill>
                <a:srgbClr val="333333"/>
              </a:solidFill>
            </a:endParaRPr>
          </a:p>
        </p:txBody>
      </p:sp>
      <p:sp>
        <p:nvSpPr>
          <p:cNvPr id="69" name="TextBox 68"/>
          <p:cNvSpPr txBox="1"/>
          <p:nvPr/>
        </p:nvSpPr>
        <p:spPr>
          <a:xfrm>
            <a:off x="6629718" y="3063875"/>
            <a:ext cx="1005840" cy="276999"/>
          </a:xfrm>
          <a:prstGeom prst="rect">
            <a:avLst/>
          </a:prstGeom>
          <a:noFill/>
        </p:spPr>
        <p:txBody>
          <a:bodyPr wrap="square" rtlCol="0" anchor="ctr">
            <a:spAutoFit/>
          </a:bodyPr>
          <a:lstStyle/>
          <a:p>
            <a:r>
              <a:rPr lang="en-US" sz="1200" b="1" dirty="0" smtClean="0">
                <a:solidFill>
                  <a:srgbClr val="333333"/>
                </a:solidFill>
              </a:rPr>
              <a:t>Product</a:t>
            </a:r>
            <a:endParaRPr lang="en-US" sz="1200" b="1" dirty="0">
              <a:solidFill>
                <a:srgbClr val="333333"/>
              </a:solidFill>
            </a:endParaRPr>
          </a:p>
        </p:txBody>
      </p:sp>
      <p:sp>
        <p:nvSpPr>
          <p:cNvPr id="70" name="TextBox 69"/>
          <p:cNvSpPr txBox="1"/>
          <p:nvPr/>
        </p:nvSpPr>
        <p:spPr>
          <a:xfrm>
            <a:off x="6629718" y="4526280"/>
            <a:ext cx="1005840" cy="274320"/>
          </a:xfrm>
          <a:prstGeom prst="rect">
            <a:avLst/>
          </a:prstGeom>
          <a:noFill/>
        </p:spPr>
        <p:txBody>
          <a:bodyPr wrap="square" rtlCol="0" anchor="ctr">
            <a:spAutoFit/>
          </a:bodyPr>
          <a:lstStyle/>
          <a:p>
            <a:r>
              <a:rPr lang="en-US" sz="1200" b="1" dirty="0" smtClean="0">
                <a:solidFill>
                  <a:srgbClr val="333333"/>
                </a:solidFill>
              </a:rPr>
              <a:t>Vendor</a:t>
            </a:r>
            <a:endParaRPr lang="en-US" sz="1200" b="1" dirty="0">
              <a:solidFill>
                <a:srgbClr val="333333"/>
              </a:solidFill>
            </a:endParaRPr>
          </a:p>
        </p:txBody>
      </p:sp>
      <p:sp>
        <p:nvSpPr>
          <p:cNvPr id="71" name="TextBox 70"/>
          <p:cNvSpPr txBox="1"/>
          <p:nvPr/>
        </p:nvSpPr>
        <p:spPr>
          <a:xfrm>
            <a:off x="5670539" y="4801235"/>
            <a:ext cx="1005840" cy="276999"/>
          </a:xfrm>
          <a:prstGeom prst="rect">
            <a:avLst/>
          </a:prstGeom>
          <a:noFill/>
        </p:spPr>
        <p:txBody>
          <a:bodyPr wrap="square" rtlCol="0">
            <a:spAutoFit/>
          </a:bodyPr>
          <a:lstStyle/>
          <a:p>
            <a:pPr algn="r"/>
            <a:r>
              <a:rPr lang="en-US" sz="1200" dirty="0" smtClean="0">
                <a:solidFill>
                  <a:srgbClr val="333333"/>
                </a:solidFill>
              </a:rPr>
              <a:t>Viability</a:t>
            </a:r>
            <a:endParaRPr lang="en-US" sz="1200" dirty="0">
              <a:solidFill>
                <a:srgbClr val="333333"/>
              </a:solidFill>
            </a:endParaRPr>
          </a:p>
        </p:txBody>
      </p:sp>
      <p:sp>
        <p:nvSpPr>
          <p:cNvPr id="72" name="TextBox 71"/>
          <p:cNvSpPr txBox="1"/>
          <p:nvPr/>
        </p:nvSpPr>
        <p:spPr>
          <a:xfrm>
            <a:off x="7725628" y="4801235"/>
            <a:ext cx="1005840" cy="276999"/>
          </a:xfrm>
          <a:prstGeom prst="rect">
            <a:avLst/>
          </a:prstGeom>
          <a:noFill/>
        </p:spPr>
        <p:txBody>
          <a:bodyPr wrap="square" rtlCol="0">
            <a:spAutoFit/>
          </a:bodyPr>
          <a:lstStyle/>
          <a:p>
            <a:pPr algn="l"/>
            <a:r>
              <a:rPr lang="en-US" sz="1200" dirty="0" smtClean="0">
                <a:solidFill>
                  <a:srgbClr val="333333"/>
                </a:solidFill>
              </a:rPr>
              <a:t>Strategy</a:t>
            </a:r>
            <a:endParaRPr lang="en-US" sz="1200" dirty="0">
              <a:solidFill>
                <a:srgbClr val="333333"/>
              </a:solidFill>
            </a:endParaRPr>
          </a:p>
        </p:txBody>
      </p:sp>
      <p:sp>
        <p:nvSpPr>
          <p:cNvPr id="73" name="TextBox 72"/>
          <p:cNvSpPr txBox="1"/>
          <p:nvPr/>
        </p:nvSpPr>
        <p:spPr>
          <a:xfrm>
            <a:off x="5522097" y="5939264"/>
            <a:ext cx="1005840" cy="276999"/>
          </a:xfrm>
          <a:prstGeom prst="rect">
            <a:avLst/>
          </a:prstGeom>
          <a:noFill/>
        </p:spPr>
        <p:txBody>
          <a:bodyPr wrap="square" rtlCol="0">
            <a:spAutoFit/>
          </a:bodyPr>
          <a:lstStyle/>
          <a:p>
            <a:pPr algn="r"/>
            <a:r>
              <a:rPr lang="en-US" sz="1200" dirty="0" smtClean="0">
                <a:solidFill>
                  <a:srgbClr val="333333"/>
                </a:solidFill>
              </a:rPr>
              <a:t>Channel</a:t>
            </a:r>
            <a:endParaRPr lang="en-US" sz="1200" dirty="0">
              <a:solidFill>
                <a:srgbClr val="333333"/>
              </a:solidFill>
            </a:endParaRPr>
          </a:p>
        </p:txBody>
      </p:sp>
      <p:sp>
        <p:nvSpPr>
          <p:cNvPr id="74" name="TextBox 73"/>
          <p:cNvSpPr txBox="1"/>
          <p:nvPr/>
        </p:nvSpPr>
        <p:spPr>
          <a:xfrm>
            <a:off x="7725628" y="6077764"/>
            <a:ext cx="1005840" cy="276999"/>
          </a:xfrm>
          <a:prstGeom prst="rect">
            <a:avLst/>
          </a:prstGeom>
          <a:noFill/>
        </p:spPr>
        <p:txBody>
          <a:bodyPr wrap="square" rtlCol="0">
            <a:spAutoFit/>
          </a:bodyPr>
          <a:lstStyle/>
          <a:p>
            <a:pPr algn="l"/>
            <a:r>
              <a:rPr lang="en-US" sz="1200" dirty="0" smtClean="0">
                <a:solidFill>
                  <a:srgbClr val="333333"/>
                </a:solidFill>
              </a:rPr>
              <a:t>Reach</a:t>
            </a:r>
          </a:p>
        </p:txBody>
      </p:sp>
      <p:sp>
        <p:nvSpPr>
          <p:cNvPr id="75" name="Flowchart: Stored Data 19"/>
          <p:cNvSpPr>
            <a:spLocks noChangeArrowheads="1"/>
          </p:cNvSpPr>
          <p:nvPr>
            <p:custDataLst>
              <p:tags r:id="rId21"/>
            </p:custDataLst>
          </p:nvPr>
        </p:nvSpPr>
        <p:spPr bwMode="auto">
          <a:xfrm flipH="1">
            <a:off x="320673" y="1194696"/>
            <a:ext cx="4983480" cy="366076"/>
          </a:xfrm>
          <a:prstGeom prst="rect">
            <a:avLst/>
          </a:prstGeom>
          <a:solidFill>
            <a:schemeClr val="accent1"/>
          </a:solidFill>
          <a:ln w="6350">
            <a:noFill/>
            <a:miter lim="800000"/>
            <a:headEnd/>
            <a:tailEnd/>
          </a:ln>
        </p:spPr>
        <p:txBody>
          <a:bodyPr anchor="ctr"/>
          <a:lstStyle/>
          <a:p>
            <a:pPr>
              <a:defRPr/>
            </a:pPr>
            <a:r>
              <a:rPr lang="en-US" sz="1400" b="1" dirty="0" smtClean="0">
                <a:solidFill>
                  <a:srgbClr val="FFFFFF"/>
                </a:solidFill>
                <a:latin typeface="Arial" pitchFamily="34" charset="0"/>
                <a:cs typeface="Arial" pitchFamily="34" charset="0"/>
              </a:rPr>
              <a:t>Product Evaluation Criteria</a:t>
            </a:r>
            <a:endParaRPr lang="en-US" sz="1400" b="1" dirty="0">
              <a:solidFill>
                <a:srgbClr val="FFFFFF"/>
              </a:solidFill>
              <a:latin typeface="Arial" pitchFamily="34" charset="0"/>
              <a:cs typeface="Arial" pitchFamily="34" charset="0"/>
            </a:endParaRPr>
          </a:p>
        </p:txBody>
      </p:sp>
      <p:sp>
        <p:nvSpPr>
          <p:cNvPr id="77" name="Flowchart: Stored Data 19"/>
          <p:cNvSpPr>
            <a:spLocks noChangeArrowheads="1"/>
          </p:cNvSpPr>
          <p:nvPr>
            <p:custDataLst>
              <p:tags r:id="rId22"/>
            </p:custDataLst>
          </p:nvPr>
        </p:nvSpPr>
        <p:spPr bwMode="auto">
          <a:xfrm flipH="1">
            <a:off x="320039" y="3663258"/>
            <a:ext cx="4983480" cy="366076"/>
          </a:xfrm>
          <a:prstGeom prst="rect">
            <a:avLst/>
          </a:prstGeom>
          <a:solidFill>
            <a:schemeClr val="accent2">
              <a:lumMod val="75000"/>
            </a:schemeClr>
          </a:solidFill>
          <a:ln w="6350">
            <a:noFill/>
            <a:miter lim="800000"/>
            <a:headEnd/>
            <a:tailEnd/>
          </a:ln>
        </p:spPr>
        <p:txBody>
          <a:bodyPr anchor="ctr"/>
          <a:lstStyle/>
          <a:p>
            <a:pPr>
              <a:defRPr/>
            </a:pPr>
            <a:r>
              <a:rPr lang="en-US" sz="1400" b="1" dirty="0" smtClean="0">
                <a:solidFill>
                  <a:srgbClr val="FFFFFF"/>
                </a:solidFill>
                <a:latin typeface="Arial" pitchFamily="34" charset="0"/>
                <a:cs typeface="Arial" pitchFamily="34" charset="0"/>
              </a:rPr>
              <a:t>Vendor Evaluation Criteria</a:t>
            </a:r>
            <a:endParaRPr lang="en-US" sz="1400" b="1" dirty="0">
              <a:solidFill>
                <a:srgbClr val="FFFFFF"/>
              </a:solidFill>
              <a:latin typeface="Arial" pitchFamily="34" charset="0"/>
              <a:cs typeface="Arial" pitchFamily="34" charset="0"/>
            </a:endParaRPr>
          </a:p>
        </p:txBody>
      </p:sp>
      <p:grpSp>
        <p:nvGrpSpPr>
          <p:cNvPr id="40" name="Group 39"/>
          <p:cNvGrpSpPr/>
          <p:nvPr/>
        </p:nvGrpSpPr>
        <p:grpSpPr>
          <a:xfrm>
            <a:off x="0" y="6422955"/>
            <a:ext cx="9144000" cy="437555"/>
            <a:chOff x="0" y="6422955"/>
            <a:chExt cx="9144000" cy="437555"/>
          </a:xfrm>
        </p:grpSpPr>
        <p:pic>
          <p:nvPicPr>
            <p:cNvPr id="44" name="Picture 3"/>
            <p:cNvPicPr>
              <a:picLocks noChangeAspect="1" noChangeArrowheads="1"/>
            </p:cNvPicPr>
            <p:nvPr/>
          </p:nvPicPr>
          <p:blipFill>
            <a:blip r:embed="rId30" cstate="print"/>
            <a:srcRect/>
            <a:stretch>
              <a:fillRect/>
            </a:stretch>
          </p:blipFill>
          <p:spPr bwMode="auto">
            <a:xfrm>
              <a:off x="0" y="6422955"/>
              <a:ext cx="9144000" cy="437555"/>
            </a:xfrm>
            <a:prstGeom prst="rect">
              <a:avLst/>
            </a:prstGeom>
            <a:noFill/>
            <a:ln w="9525">
              <a:noFill/>
              <a:miter lim="800000"/>
              <a:headEnd/>
              <a:tailEnd/>
            </a:ln>
          </p:spPr>
        </p:pic>
        <p:pic>
          <p:nvPicPr>
            <p:cNvPr id="47" name="Picture 46" descr="itrg-logo.png"/>
            <p:cNvPicPr>
              <a:picLocks noChangeAspect="1"/>
            </p:cNvPicPr>
            <p:nvPr/>
          </p:nvPicPr>
          <p:blipFill>
            <a:blip r:embed="rId31"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466107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Stakes represent the minimum standard; without these, a product doesn’t even get reviewed</a:t>
            </a:r>
            <a:endParaRPr lang="en-US" dirty="0"/>
          </a:p>
        </p:txBody>
      </p:sp>
      <p:grpSp>
        <p:nvGrpSpPr>
          <p:cNvPr id="3" name="Group 136"/>
          <p:cNvGrpSpPr/>
          <p:nvPr/>
        </p:nvGrpSpPr>
        <p:grpSpPr>
          <a:xfrm>
            <a:off x="326232" y="5409220"/>
            <a:ext cx="8491536" cy="848310"/>
            <a:chOff x="328291" y="3598911"/>
            <a:chExt cx="8491536" cy="848310"/>
          </a:xfrm>
        </p:grpSpPr>
        <p:sp>
          <p:nvSpPr>
            <p:cNvPr id="97" name="Rounded Rectangle 96"/>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438" indent="-11113" algn="l"/>
              <a:r>
                <a:rPr lang="en-US" sz="1200" dirty="0" smtClean="0">
                  <a:solidFill>
                    <a:srgbClr val="333333"/>
                  </a:solidFill>
                </a:rPr>
                <a:t>If Table Stakes are all you need from your NAC solution, the only true differentiator for the organization is price. Otherwise, dig deeper to find the best price to value for your needs.</a:t>
              </a:r>
            </a:p>
          </p:txBody>
        </p:sp>
        <p:pic>
          <p:nvPicPr>
            <p:cNvPr id="98" name="Picture 97" descr="insight.png"/>
            <p:cNvPicPr>
              <a:picLocks noChangeAspect="1"/>
            </p:cNvPicPr>
            <p:nvPr/>
          </p:nvPicPr>
          <p:blipFill>
            <a:blip r:embed="rId14" cstate="print"/>
            <a:stretch>
              <a:fillRect/>
            </a:stretch>
          </p:blipFill>
          <p:spPr>
            <a:xfrm>
              <a:off x="328614" y="3609020"/>
              <a:ext cx="1000207" cy="838201"/>
            </a:xfrm>
            <a:prstGeom prst="rect">
              <a:avLst/>
            </a:prstGeom>
          </p:spPr>
        </p:pic>
      </p:grpSp>
      <p:sp>
        <p:nvSpPr>
          <p:cNvPr id="95" name="Rectangle 94"/>
          <p:cNvSpPr/>
          <p:nvPr/>
        </p:nvSpPr>
        <p:spPr>
          <a:xfrm>
            <a:off x="5486400" y="1537514"/>
            <a:ext cx="3336925" cy="1754326"/>
          </a:xfrm>
          <a:prstGeom prst="rect">
            <a:avLst/>
          </a:prstGeom>
        </p:spPr>
        <p:txBody>
          <a:bodyPr wrap="square">
            <a:spAutoFit/>
          </a:bodyPr>
          <a:lstStyle/>
          <a:p>
            <a:pPr algn="l"/>
            <a:r>
              <a:rPr lang="en-US" sz="1200" dirty="0" smtClean="0">
                <a:solidFill>
                  <a:srgbClr val="333333"/>
                </a:solidFill>
              </a:rPr>
              <a:t>The products assessed in this Vendor Landscape</a:t>
            </a:r>
            <a:r>
              <a:rPr lang="en-US" sz="1200" baseline="30000" dirty="0" smtClean="0">
                <a:solidFill>
                  <a:srgbClr val="333333"/>
                </a:solidFill>
              </a:rPr>
              <a:t>TM</a:t>
            </a:r>
            <a:r>
              <a:rPr lang="en-US" sz="1200" dirty="0" smtClean="0">
                <a:solidFill>
                  <a:srgbClr val="333333"/>
                </a:solidFill>
              </a:rPr>
              <a:t> meet, at the very least, the requirements outlined as Table Stakes. </a:t>
            </a:r>
          </a:p>
          <a:p>
            <a:pPr algn="l"/>
            <a:endParaRPr lang="en-US" sz="1200" dirty="0" smtClean="0">
              <a:solidFill>
                <a:srgbClr val="333333"/>
              </a:solidFill>
            </a:endParaRPr>
          </a:p>
          <a:p>
            <a:pPr algn="l"/>
            <a:r>
              <a:rPr lang="en-US" sz="1200" dirty="0" smtClean="0">
                <a:solidFill>
                  <a:srgbClr val="333333"/>
                </a:solidFill>
              </a:rPr>
              <a:t>Many of the vendors go above and beyond the outlined Table Stakes, some even do so in multiple categories. This section aims to highlight the products’ capabilities </a:t>
            </a:r>
            <a:r>
              <a:rPr lang="en-US" sz="1200" b="1" dirty="0" smtClean="0">
                <a:solidFill>
                  <a:srgbClr val="333333"/>
                </a:solidFill>
              </a:rPr>
              <a:t>in excess </a:t>
            </a:r>
            <a:r>
              <a:rPr lang="en-US" sz="1200" dirty="0" smtClean="0">
                <a:solidFill>
                  <a:srgbClr val="333333"/>
                </a:solidFill>
              </a:rPr>
              <a:t>of the criteria listed here. </a:t>
            </a:r>
            <a:endParaRPr lang="en-US" sz="1200" dirty="0">
              <a:solidFill>
                <a:srgbClr val="333333"/>
              </a:solidFill>
            </a:endParaRPr>
          </a:p>
        </p:txBody>
      </p:sp>
      <p:sp>
        <p:nvSpPr>
          <p:cNvPr id="106" name="Rounded Rectangle 105"/>
          <p:cNvSpPr/>
          <p:nvPr/>
        </p:nvSpPr>
        <p:spPr>
          <a:xfrm>
            <a:off x="320675" y="1188720"/>
            <a:ext cx="497140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b="1" i="1" dirty="0" smtClean="0">
                <a:solidFill>
                  <a:srgbClr val="333333"/>
                </a:solidFill>
              </a:rPr>
              <a:t>The Table Stakes</a:t>
            </a:r>
            <a:endParaRPr lang="en-CA" b="1" i="1" dirty="0">
              <a:solidFill>
                <a:srgbClr val="333333"/>
              </a:solidFill>
            </a:endParaRPr>
          </a:p>
        </p:txBody>
      </p:sp>
      <p:sp>
        <p:nvSpPr>
          <p:cNvPr id="107" name="Rounded Rectangle 106"/>
          <p:cNvSpPr/>
          <p:nvPr/>
        </p:nvSpPr>
        <p:spPr>
          <a:xfrm>
            <a:off x="5486400" y="1188720"/>
            <a:ext cx="333692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b="1" i="1" dirty="0" smtClean="0">
                <a:solidFill>
                  <a:srgbClr val="333333"/>
                </a:solidFill>
              </a:rPr>
              <a:t>What does this mean?</a:t>
            </a:r>
            <a:endParaRPr lang="en-CA" b="1" i="1" dirty="0">
              <a:solidFill>
                <a:srgbClr val="333333"/>
              </a:solidFill>
            </a:endParaRPr>
          </a:p>
        </p:txBody>
      </p:sp>
      <p:sp>
        <p:nvSpPr>
          <p:cNvPr id="10" name="Flowchart: Stored Data 21"/>
          <p:cNvSpPr>
            <a:spLocks noChangeArrowheads="1"/>
          </p:cNvSpPr>
          <p:nvPr>
            <p:custDataLst>
              <p:tags r:id="rId1"/>
            </p:custDataLst>
          </p:nvPr>
        </p:nvSpPr>
        <p:spPr bwMode="auto">
          <a:xfrm flipH="1">
            <a:off x="1828167" y="3108960"/>
            <a:ext cx="3474720" cy="502920"/>
          </a:xfrm>
          <a:prstGeom prst="rect">
            <a:avLst/>
          </a:prstGeom>
          <a:solidFill>
            <a:schemeClr val="bg2">
              <a:lumMod val="85000"/>
            </a:schemeClr>
          </a:solidFill>
          <a:ln w="6350">
            <a:noFill/>
            <a:miter lim="800000"/>
            <a:headEnd/>
            <a:tailEnd/>
          </a:ln>
          <a:effectLst/>
        </p:spPr>
        <p:txBody>
          <a:bodyPr anchor="ctr"/>
          <a:lstStyle/>
          <a:p>
            <a:pPr algn="l"/>
            <a:r>
              <a:rPr lang="en-US" sz="1200" dirty="0"/>
              <a:t>Access control and isolation of guests connecting to the network.</a:t>
            </a:r>
          </a:p>
        </p:txBody>
      </p:sp>
      <p:sp>
        <p:nvSpPr>
          <p:cNvPr id="11" name="Rectangle 10"/>
          <p:cNvSpPr>
            <a:spLocks noChangeArrowheads="1"/>
          </p:cNvSpPr>
          <p:nvPr>
            <p:custDataLst>
              <p:tags r:id="rId2"/>
            </p:custDataLst>
          </p:nvPr>
        </p:nvSpPr>
        <p:spPr bwMode="auto">
          <a:xfrm flipH="1">
            <a:off x="319407" y="3108960"/>
            <a:ext cx="1463040" cy="502920"/>
          </a:xfrm>
          <a:prstGeom prst="rect">
            <a:avLst/>
          </a:prstGeom>
          <a:solidFill>
            <a:schemeClr val="bg2">
              <a:lumMod val="85000"/>
            </a:schemeClr>
          </a:solidFill>
          <a:ln w="25400">
            <a:noFill/>
            <a:miter lim="800000"/>
            <a:headEnd/>
            <a:tailEnd/>
          </a:ln>
          <a:effectLst/>
        </p:spPr>
        <p:txBody>
          <a:bodyPr anchor="ctr"/>
          <a:lstStyle/>
          <a:p>
            <a:pPr algn="l"/>
            <a:r>
              <a:rPr lang="en-CA" sz="1400" dirty="0"/>
              <a:t>Guest Provisioning</a:t>
            </a:r>
          </a:p>
        </p:txBody>
      </p:sp>
      <p:sp>
        <p:nvSpPr>
          <p:cNvPr id="12" name="Flowchart: Stored Data 21"/>
          <p:cNvSpPr>
            <a:spLocks noChangeArrowheads="1"/>
          </p:cNvSpPr>
          <p:nvPr>
            <p:custDataLst>
              <p:tags r:id="rId3"/>
            </p:custDataLst>
          </p:nvPr>
        </p:nvSpPr>
        <p:spPr bwMode="auto">
          <a:xfrm flipH="1">
            <a:off x="1828167" y="3657600"/>
            <a:ext cx="3474720" cy="502920"/>
          </a:xfrm>
          <a:prstGeom prst="rect">
            <a:avLst/>
          </a:prstGeom>
          <a:solidFill>
            <a:schemeClr val="bg2">
              <a:lumMod val="95000"/>
            </a:schemeClr>
          </a:solidFill>
          <a:ln w="6350">
            <a:noFill/>
            <a:miter lim="800000"/>
            <a:headEnd/>
            <a:tailEnd/>
          </a:ln>
          <a:effectLst/>
        </p:spPr>
        <p:txBody>
          <a:bodyPr anchor="ctr"/>
          <a:lstStyle/>
          <a:p>
            <a:pPr algn="l"/>
            <a:r>
              <a:rPr lang="en-US" sz="1200" dirty="0"/>
              <a:t>Configuration and management of access policies.</a:t>
            </a:r>
          </a:p>
        </p:txBody>
      </p:sp>
      <p:sp>
        <p:nvSpPr>
          <p:cNvPr id="13" name="Rectangle 12"/>
          <p:cNvSpPr>
            <a:spLocks noChangeArrowheads="1"/>
          </p:cNvSpPr>
          <p:nvPr>
            <p:custDataLst>
              <p:tags r:id="rId4"/>
            </p:custDataLst>
          </p:nvPr>
        </p:nvSpPr>
        <p:spPr bwMode="auto">
          <a:xfrm flipH="1">
            <a:off x="319407" y="3657600"/>
            <a:ext cx="1463040" cy="502920"/>
          </a:xfrm>
          <a:prstGeom prst="rect">
            <a:avLst/>
          </a:prstGeom>
          <a:solidFill>
            <a:schemeClr val="bg2">
              <a:lumMod val="95000"/>
            </a:schemeClr>
          </a:solidFill>
          <a:ln w="25400">
            <a:noFill/>
            <a:miter lim="800000"/>
            <a:headEnd/>
            <a:tailEnd/>
          </a:ln>
          <a:effectLst/>
        </p:spPr>
        <p:txBody>
          <a:bodyPr anchor="ctr"/>
          <a:lstStyle/>
          <a:p>
            <a:pPr algn="l"/>
            <a:r>
              <a:rPr lang="en-CA" sz="1400" dirty="0"/>
              <a:t>Policy Configuration</a:t>
            </a:r>
          </a:p>
        </p:txBody>
      </p:sp>
      <p:sp>
        <p:nvSpPr>
          <p:cNvPr id="14" name="Flowchart: Stored Data 20"/>
          <p:cNvSpPr>
            <a:spLocks noChangeArrowheads="1"/>
          </p:cNvSpPr>
          <p:nvPr>
            <p:custDataLst>
              <p:tags r:id="rId5"/>
            </p:custDataLst>
          </p:nvPr>
        </p:nvSpPr>
        <p:spPr bwMode="auto">
          <a:xfrm flipH="1">
            <a:off x="1828167" y="2560320"/>
            <a:ext cx="3474720" cy="502920"/>
          </a:xfrm>
          <a:prstGeom prst="rect">
            <a:avLst/>
          </a:prstGeom>
          <a:solidFill>
            <a:schemeClr val="bg2">
              <a:lumMod val="95000"/>
            </a:schemeClr>
          </a:solidFill>
          <a:ln w="6350">
            <a:noFill/>
            <a:miter lim="800000"/>
            <a:headEnd/>
            <a:tailEnd/>
          </a:ln>
          <a:effectLst/>
        </p:spPr>
        <p:txBody>
          <a:bodyPr anchor="ctr"/>
          <a:lstStyle/>
          <a:p>
            <a:pPr algn="l"/>
            <a:r>
              <a:rPr lang="en-US" sz="1200" dirty="0"/>
              <a:t>Integration with LDAP and Active Directory.</a:t>
            </a:r>
          </a:p>
        </p:txBody>
      </p:sp>
      <p:sp>
        <p:nvSpPr>
          <p:cNvPr id="15" name="Rectangle 14"/>
          <p:cNvSpPr>
            <a:spLocks noChangeArrowheads="1"/>
          </p:cNvSpPr>
          <p:nvPr>
            <p:custDataLst>
              <p:tags r:id="rId6"/>
            </p:custDataLst>
          </p:nvPr>
        </p:nvSpPr>
        <p:spPr bwMode="auto">
          <a:xfrm flipH="1">
            <a:off x="319407" y="2560320"/>
            <a:ext cx="1463040" cy="502920"/>
          </a:xfrm>
          <a:prstGeom prst="rect">
            <a:avLst/>
          </a:prstGeom>
          <a:solidFill>
            <a:schemeClr val="bg2">
              <a:lumMod val="95000"/>
            </a:schemeClr>
          </a:solidFill>
          <a:ln w="25400">
            <a:noFill/>
            <a:miter lim="800000"/>
            <a:headEnd/>
            <a:tailEnd/>
          </a:ln>
          <a:effectLst/>
        </p:spPr>
        <p:txBody>
          <a:bodyPr anchor="ctr"/>
          <a:lstStyle/>
          <a:p>
            <a:pPr algn="l"/>
            <a:r>
              <a:rPr lang="en-CA" sz="1400" dirty="0"/>
              <a:t>Directory Integration</a:t>
            </a:r>
          </a:p>
        </p:txBody>
      </p:sp>
      <p:sp>
        <p:nvSpPr>
          <p:cNvPr id="16" name="Flowchart: Stored Data 19"/>
          <p:cNvSpPr>
            <a:spLocks noChangeArrowheads="1"/>
          </p:cNvSpPr>
          <p:nvPr>
            <p:custDataLst>
              <p:tags r:id="rId7"/>
            </p:custDataLst>
          </p:nvPr>
        </p:nvSpPr>
        <p:spPr bwMode="auto">
          <a:xfrm flipH="1">
            <a:off x="1828167" y="2011362"/>
            <a:ext cx="3474720" cy="502920"/>
          </a:xfrm>
          <a:prstGeom prst="rect">
            <a:avLst/>
          </a:prstGeom>
          <a:solidFill>
            <a:schemeClr val="bg2">
              <a:lumMod val="85000"/>
            </a:schemeClr>
          </a:solidFill>
          <a:ln w="6350">
            <a:noFill/>
            <a:miter lim="800000"/>
            <a:headEnd/>
            <a:tailEnd/>
          </a:ln>
        </p:spPr>
        <p:txBody>
          <a:bodyPr anchor="ctr"/>
          <a:lstStyle/>
          <a:p>
            <a:pPr algn="l"/>
            <a:r>
              <a:rPr lang="en-US" sz="1200" dirty="0"/>
              <a:t>Authentication and access control for specific devices.</a:t>
            </a:r>
          </a:p>
        </p:txBody>
      </p:sp>
      <p:sp>
        <p:nvSpPr>
          <p:cNvPr id="17" name="Rectangle 16"/>
          <p:cNvSpPr>
            <a:spLocks noChangeArrowheads="1"/>
          </p:cNvSpPr>
          <p:nvPr>
            <p:custDataLst>
              <p:tags r:id="rId8"/>
            </p:custDataLst>
          </p:nvPr>
        </p:nvSpPr>
        <p:spPr bwMode="auto">
          <a:xfrm flipH="1">
            <a:off x="319407" y="2011997"/>
            <a:ext cx="1463040" cy="502920"/>
          </a:xfrm>
          <a:prstGeom prst="rect">
            <a:avLst/>
          </a:prstGeom>
          <a:solidFill>
            <a:schemeClr val="bg2">
              <a:lumMod val="85000"/>
            </a:schemeClr>
          </a:solidFill>
          <a:ln w="25400">
            <a:noFill/>
            <a:miter lim="800000"/>
            <a:headEnd/>
            <a:tailEnd/>
          </a:ln>
          <a:effectLst/>
        </p:spPr>
        <p:txBody>
          <a:bodyPr anchor="ctr"/>
          <a:lstStyle/>
          <a:p>
            <a:pPr algn="l"/>
            <a:r>
              <a:rPr lang="en-CA" sz="1400" dirty="0"/>
              <a:t>Device Based Authentication</a:t>
            </a:r>
          </a:p>
        </p:txBody>
      </p:sp>
      <p:sp>
        <p:nvSpPr>
          <p:cNvPr id="24" name="Flowchart: Stored Data 19"/>
          <p:cNvSpPr>
            <a:spLocks noChangeArrowheads="1"/>
          </p:cNvSpPr>
          <p:nvPr>
            <p:custDataLst>
              <p:tags r:id="rId9"/>
            </p:custDataLst>
          </p:nvPr>
        </p:nvSpPr>
        <p:spPr bwMode="auto">
          <a:xfrm flipH="1">
            <a:off x="1828800" y="1600200"/>
            <a:ext cx="3474720" cy="365760"/>
          </a:xfrm>
          <a:prstGeom prst="rect">
            <a:avLst/>
          </a:prstGeom>
          <a:solidFill>
            <a:schemeClr val="accent1"/>
          </a:solidFill>
          <a:ln w="6350">
            <a:noFill/>
            <a:miter lim="800000"/>
            <a:headEnd/>
            <a:tailEnd/>
          </a:ln>
        </p:spPr>
        <p:txBody>
          <a:bodyPr anchor="ctr"/>
          <a:lstStyle/>
          <a:p>
            <a:pPr algn="l"/>
            <a:r>
              <a:rPr lang="en-US" sz="1400" b="1" dirty="0" smtClean="0">
                <a:solidFill>
                  <a:srgbClr val="FFFFFF"/>
                </a:solidFill>
                <a:latin typeface="Arial" pitchFamily="34" charset="0"/>
                <a:cs typeface="Arial" pitchFamily="34" charset="0"/>
              </a:rPr>
              <a:t>What it is:</a:t>
            </a:r>
          </a:p>
        </p:txBody>
      </p:sp>
      <p:sp>
        <p:nvSpPr>
          <p:cNvPr id="25" name="Rectangle 24"/>
          <p:cNvSpPr>
            <a:spLocks noChangeArrowheads="1"/>
          </p:cNvSpPr>
          <p:nvPr>
            <p:custDataLst>
              <p:tags r:id="rId10"/>
            </p:custDataLst>
          </p:nvPr>
        </p:nvSpPr>
        <p:spPr bwMode="auto">
          <a:xfrm flipH="1">
            <a:off x="320039" y="1600835"/>
            <a:ext cx="1508127" cy="365760"/>
          </a:xfrm>
          <a:prstGeom prst="rect">
            <a:avLst/>
          </a:prstGeom>
          <a:solidFill>
            <a:schemeClr val="accent1"/>
          </a:solidFill>
          <a:ln w="25400">
            <a:noFill/>
            <a:miter lim="800000"/>
            <a:headEnd/>
            <a:tailEnd/>
          </a:ln>
          <a:effectLst/>
        </p:spPr>
        <p:txBody>
          <a:bodyPr anchor="ctr"/>
          <a:lstStyle/>
          <a:p>
            <a:pPr algn="l">
              <a:defRPr/>
            </a:pPr>
            <a:r>
              <a:rPr lang="en-US" sz="1400" b="1" dirty="0" smtClean="0">
                <a:solidFill>
                  <a:srgbClr val="FFFFFF"/>
                </a:solidFill>
                <a:latin typeface="Arial" pitchFamily="34" charset="0"/>
                <a:cs typeface="Arial" pitchFamily="34" charset="0"/>
              </a:rPr>
              <a:t>Feature</a:t>
            </a:r>
            <a:endParaRPr lang="en-US" sz="1400" b="1" dirty="0">
              <a:solidFill>
                <a:srgbClr val="FFFFFF"/>
              </a:solidFill>
              <a:latin typeface="Arial" pitchFamily="34" charset="0"/>
              <a:cs typeface="Arial" pitchFamily="34" charset="0"/>
            </a:endParaRPr>
          </a:p>
        </p:txBody>
      </p:sp>
      <p:sp>
        <p:nvSpPr>
          <p:cNvPr id="26" name="Rounded Rectangle 25"/>
          <p:cNvSpPr/>
          <p:nvPr>
            <p:custDataLst>
              <p:tags r:id="rId11"/>
            </p:custDataLst>
          </p:nvPr>
        </p:nvSpPr>
        <p:spPr>
          <a:xfrm rot="10800000">
            <a:off x="5486400" y="4892039"/>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a:endParaRPr lang="en-CA" b="1" i="1" dirty="0">
              <a:solidFill>
                <a:srgbClr val="333333"/>
              </a:solidFill>
            </a:endParaRPr>
          </a:p>
        </p:txBody>
      </p:sp>
      <p:grpSp>
        <p:nvGrpSpPr>
          <p:cNvPr id="20" name="Group 19"/>
          <p:cNvGrpSpPr/>
          <p:nvPr/>
        </p:nvGrpSpPr>
        <p:grpSpPr>
          <a:xfrm>
            <a:off x="0" y="6422955"/>
            <a:ext cx="9144000" cy="437555"/>
            <a:chOff x="0" y="6422955"/>
            <a:chExt cx="9144000" cy="437555"/>
          </a:xfrm>
        </p:grpSpPr>
        <p:pic>
          <p:nvPicPr>
            <p:cNvPr id="21" name="Picture 3"/>
            <p:cNvPicPr>
              <a:picLocks noChangeAspect="1" noChangeArrowheads="1"/>
            </p:cNvPicPr>
            <p:nvPr/>
          </p:nvPicPr>
          <p:blipFill>
            <a:blip r:embed="rId15"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1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40675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Advanced Features are the capabilities that allow for granular market differentiation</a:t>
            </a:r>
            <a:endParaRPr lang="en-US" dirty="0"/>
          </a:p>
        </p:txBody>
      </p:sp>
      <p:sp>
        <p:nvSpPr>
          <p:cNvPr id="43" name="Rectangle 42"/>
          <p:cNvSpPr/>
          <p:nvPr/>
        </p:nvSpPr>
        <p:spPr>
          <a:xfrm>
            <a:off x="323410" y="1541085"/>
            <a:ext cx="3334190" cy="1384995"/>
          </a:xfrm>
          <a:prstGeom prst="rect">
            <a:avLst/>
          </a:prstGeom>
        </p:spPr>
        <p:txBody>
          <a:bodyPr wrap="square">
            <a:spAutoFit/>
          </a:bodyPr>
          <a:lstStyle/>
          <a:p>
            <a:pPr algn="l"/>
            <a:r>
              <a:rPr lang="en-US" sz="1200" dirty="0" smtClean="0">
                <a:solidFill>
                  <a:srgbClr val="333333"/>
                </a:solidFill>
              </a:rPr>
              <a:t>Info-Tech scored each vendor’s features offering as a summation of its individual scores across the listed advanced features. Vendors were given one point for each feature the product inherently provided. Some categories were scored on a more granular scale with vendors receiving half points.</a:t>
            </a:r>
          </a:p>
        </p:txBody>
      </p:sp>
      <p:grpSp>
        <p:nvGrpSpPr>
          <p:cNvPr id="29" name="Group 28"/>
          <p:cNvGrpSpPr/>
          <p:nvPr/>
        </p:nvGrpSpPr>
        <p:grpSpPr>
          <a:xfrm>
            <a:off x="3839847" y="2011362"/>
            <a:ext cx="4984113" cy="3455694"/>
            <a:chOff x="3839847" y="2011362"/>
            <a:chExt cx="4984113" cy="2240598"/>
          </a:xfrm>
        </p:grpSpPr>
        <p:sp>
          <p:nvSpPr>
            <p:cNvPr id="7" name="Flowchart: Stored Data 21"/>
            <p:cNvSpPr>
              <a:spLocks noChangeArrowheads="1"/>
            </p:cNvSpPr>
            <p:nvPr>
              <p:custDataLst>
                <p:tags r:id="rId5"/>
              </p:custDataLst>
            </p:nvPr>
          </p:nvSpPr>
          <p:spPr bwMode="auto">
            <a:xfrm flipH="1">
              <a:off x="5348607" y="2926080"/>
              <a:ext cx="3474720" cy="411480"/>
            </a:xfrm>
            <a:prstGeom prst="rect">
              <a:avLst/>
            </a:prstGeom>
            <a:solidFill>
              <a:schemeClr val="bg2">
                <a:lumMod val="85000"/>
              </a:schemeClr>
            </a:solidFill>
            <a:ln w="6350">
              <a:noFill/>
              <a:miter lim="800000"/>
              <a:headEnd/>
              <a:tailEnd/>
            </a:ln>
            <a:effectLst/>
          </p:spPr>
          <p:txBody>
            <a:bodyPr anchor="ctr"/>
            <a:lstStyle/>
            <a:p>
              <a:pPr algn="l"/>
              <a:r>
                <a:rPr lang="en-CA" sz="1200" dirty="0">
                  <a:latin typeface="Arial" pitchFamily="34" charset="0"/>
                  <a:cs typeface="Arial" pitchFamily="34" charset="0"/>
                </a:rPr>
                <a:t>Help desk load reduction through end-user self-support and automatic remediation.</a:t>
              </a:r>
              <a:endParaRPr lang="en-US" sz="1200" dirty="0" smtClean="0">
                <a:latin typeface="Arial" pitchFamily="34" charset="0"/>
                <a:cs typeface="Arial" pitchFamily="34" charset="0"/>
              </a:endParaRPr>
            </a:p>
          </p:txBody>
        </p:sp>
        <p:sp>
          <p:nvSpPr>
            <p:cNvPr id="8" name="Rectangle 7"/>
            <p:cNvSpPr>
              <a:spLocks noChangeArrowheads="1"/>
            </p:cNvSpPr>
            <p:nvPr>
              <p:custDataLst>
                <p:tags r:id="rId6"/>
              </p:custDataLst>
            </p:nvPr>
          </p:nvSpPr>
          <p:spPr bwMode="auto">
            <a:xfrm flipH="1">
              <a:off x="3839847" y="2926080"/>
              <a:ext cx="1463040" cy="411480"/>
            </a:xfrm>
            <a:prstGeom prst="rect">
              <a:avLst/>
            </a:prstGeom>
            <a:solidFill>
              <a:schemeClr val="bg2">
                <a:lumMod val="85000"/>
              </a:schemeClr>
            </a:solidFill>
            <a:ln w="25400">
              <a:noFill/>
              <a:miter lim="800000"/>
              <a:headEnd/>
              <a:tailEnd/>
            </a:ln>
            <a:effectLst/>
          </p:spPr>
          <p:txBody>
            <a:bodyPr anchor="ctr"/>
            <a:lstStyle/>
            <a:p>
              <a:pPr algn="l">
                <a:defRPr/>
              </a:pPr>
              <a:r>
                <a:rPr lang="en-US" sz="1400" dirty="0">
                  <a:latin typeface="Arial" pitchFamily="34" charset="0"/>
                  <a:cs typeface="Arial" pitchFamily="34" charset="0"/>
                </a:rPr>
                <a:t>Help </a:t>
              </a:r>
              <a:r>
                <a:rPr lang="en-US" sz="1400" dirty="0" smtClean="0">
                  <a:latin typeface="Arial" pitchFamily="34" charset="0"/>
                  <a:cs typeface="Arial" pitchFamily="34" charset="0"/>
                </a:rPr>
                <a:t>Desk </a:t>
              </a:r>
              <a:r>
                <a:rPr lang="en-US" sz="1400" dirty="0">
                  <a:latin typeface="Arial" pitchFamily="34" charset="0"/>
                  <a:cs typeface="Arial" pitchFamily="34" charset="0"/>
                </a:rPr>
                <a:t>&amp; </a:t>
              </a:r>
              <a:r>
                <a:rPr lang="en-US" sz="1400" dirty="0" smtClean="0">
                  <a:latin typeface="Arial" pitchFamily="34" charset="0"/>
                  <a:cs typeface="Arial" pitchFamily="34" charset="0"/>
                </a:rPr>
                <a:t>Self-Service </a:t>
              </a:r>
              <a:r>
                <a:rPr lang="en-US" sz="1400" dirty="0">
                  <a:latin typeface="Arial" pitchFamily="34" charset="0"/>
                  <a:cs typeface="Arial" pitchFamily="34" charset="0"/>
                </a:rPr>
                <a:t>R</a:t>
              </a:r>
              <a:r>
                <a:rPr lang="en-US" sz="1400" dirty="0" smtClean="0">
                  <a:latin typeface="Arial" pitchFamily="34" charset="0"/>
                  <a:cs typeface="Arial" pitchFamily="34" charset="0"/>
                </a:rPr>
                <a:t>emediation </a:t>
              </a:r>
              <a:endParaRPr lang="en-US" sz="1400" dirty="0">
                <a:latin typeface="Arial" pitchFamily="34" charset="0"/>
                <a:cs typeface="Arial" pitchFamily="34" charset="0"/>
              </a:endParaRPr>
            </a:p>
          </p:txBody>
        </p:sp>
        <p:sp>
          <p:nvSpPr>
            <p:cNvPr id="9" name="Flowchart: Stored Data 21"/>
            <p:cNvSpPr>
              <a:spLocks noChangeArrowheads="1"/>
            </p:cNvSpPr>
            <p:nvPr>
              <p:custDataLst>
                <p:tags r:id="rId7"/>
              </p:custDataLst>
            </p:nvPr>
          </p:nvSpPr>
          <p:spPr bwMode="auto">
            <a:xfrm flipH="1">
              <a:off x="5348607" y="3383280"/>
              <a:ext cx="3474720" cy="411480"/>
            </a:xfrm>
            <a:prstGeom prst="rect">
              <a:avLst/>
            </a:prstGeom>
            <a:solidFill>
              <a:schemeClr val="bg2">
                <a:lumMod val="95000"/>
              </a:schemeClr>
            </a:solidFill>
            <a:ln w="6350">
              <a:noFill/>
              <a:miter lim="800000"/>
              <a:headEnd/>
              <a:tailEnd/>
            </a:ln>
            <a:effectLst/>
          </p:spPr>
          <p:txBody>
            <a:bodyPr anchor="ctr"/>
            <a:lstStyle/>
            <a:p>
              <a:pPr algn="l"/>
              <a:r>
                <a:rPr lang="en-CA" sz="1200" dirty="0">
                  <a:latin typeface="Arial" pitchFamily="34" charset="0"/>
                  <a:cs typeface="Arial" pitchFamily="34" charset="0"/>
                </a:rPr>
                <a:t>Mobile-specific features, such as native agents, self-service apps, and mobile interfaces.</a:t>
              </a:r>
              <a:endParaRPr lang="en-US" sz="1200" dirty="0" smtClean="0">
                <a:latin typeface="Arial" pitchFamily="34" charset="0"/>
                <a:cs typeface="Arial" pitchFamily="34" charset="0"/>
              </a:endParaRPr>
            </a:p>
          </p:txBody>
        </p:sp>
        <p:sp>
          <p:nvSpPr>
            <p:cNvPr id="10" name="Rectangle 9"/>
            <p:cNvSpPr>
              <a:spLocks noChangeArrowheads="1"/>
            </p:cNvSpPr>
            <p:nvPr>
              <p:custDataLst>
                <p:tags r:id="rId8"/>
              </p:custDataLst>
            </p:nvPr>
          </p:nvSpPr>
          <p:spPr bwMode="auto">
            <a:xfrm flipH="1">
              <a:off x="3839847" y="3383280"/>
              <a:ext cx="1463040" cy="411480"/>
            </a:xfrm>
            <a:prstGeom prst="rect">
              <a:avLst/>
            </a:prstGeom>
            <a:solidFill>
              <a:schemeClr val="bg2">
                <a:lumMod val="95000"/>
              </a:schemeClr>
            </a:solidFill>
            <a:ln w="25400">
              <a:noFill/>
              <a:miter lim="800000"/>
              <a:headEnd/>
              <a:tailEnd/>
            </a:ln>
            <a:effectLst/>
          </p:spPr>
          <p:txBody>
            <a:bodyPr anchor="ctr"/>
            <a:lstStyle/>
            <a:p>
              <a:pPr algn="l">
                <a:defRPr/>
              </a:pPr>
              <a:r>
                <a:rPr lang="en-US" sz="1400" dirty="0">
                  <a:latin typeface="Arial" pitchFamily="34" charset="0"/>
                  <a:cs typeface="Arial" pitchFamily="34" charset="0"/>
                </a:rPr>
                <a:t>Mobile </a:t>
              </a:r>
              <a:r>
                <a:rPr lang="en-US" sz="1400" dirty="0" smtClean="0">
                  <a:latin typeface="Arial" pitchFamily="34" charset="0"/>
                  <a:cs typeface="Arial" pitchFamily="34" charset="0"/>
                </a:rPr>
                <a:t>Centric Controls</a:t>
              </a:r>
              <a:endParaRPr lang="en-US" sz="1400" dirty="0">
                <a:latin typeface="Arial" pitchFamily="34" charset="0"/>
                <a:cs typeface="Arial" pitchFamily="34" charset="0"/>
              </a:endParaRPr>
            </a:p>
          </p:txBody>
        </p:sp>
        <p:sp>
          <p:nvSpPr>
            <p:cNvPr id="11" name="Flowchart: Stored Data 20"/>
            <p:cNvSpPr>
              <a:spLocks noChangeArrowheads="1"/>
            </p:cNvSpPr>
            <p:nvPr>
              <p:custDataLst>
                <p:tags r:id="rId9"/>
              </p:custDataLst>
            </p:nvPr>
          </p:nvSpPr>
          <p:spPr bwMode="auto">
            <a:xfrm flipH="1">
              <a:off x="5348607" y="2468880"/>
              <a:ext cx="3474720" cy="411480"/>
            </a:xfrm>
            <a:prstGeom prst="rect">
              <a:avLst/>
            </a:prstGeom>
            <a:solidFill>
              <a:schemeClr val="bg2">
                <a:lumMod val="95000"/>
              </a:schemeClr>
            </a:solidFill>
            <a:ln w="6350">
              <a:noFill/>
              <a:miter lim="800000"/>
              <a:headEnd/>
              <a:tailEnd/>
            </a:ln>
            <a:effectLst/>
          </p:spPr>
          <p:txBody>
            <a:bodyPr anchor="ctr"/>
            <a:lstStyle/>
            <a:p>
              <a:pPr algn="l"/>
              <a:r>
                <a:rPr lang="en-CA" sz="1200" dirty="0" smtClean="0">
                  <a:latin typeface="Arial" pitchFamily="34" charset="0"/>
                  <a:cs typeface="Arial" pitchFamily="34" charset="0"/>
                </a:rPr>
                <a:t>Determining </a:t>
              </a:r>
              <a:r>
                <a:rPr lang="en-CA" sz="1200" dirty="0">
                  <a:latin typeface="Arial" pitchFamily="34" charset="0"/>
                  <a:cs typeface="Arial" pitchFamily="34" charset="0"/>
                </a:rPr>
                <a:t>status of a large variety of endpoint devices. </a:t>
              </a:r>
              <a:endParaRPr lang="en-US" sz="1200" dirty="0" smtClean="0">
                <a:latin typeface="Arial" pitchFamily="34" charset="0"/>
                <a:cs typeface="Arial" pitchFamily="34" charset="0"/>
              </a:endParaRPr>
            </a:p>
          </p:txBody>
        </p:sp>
        <p:sp>
          <p:nvSpPr>
            <p:cNvPr id="12" name="Rectangle 11"/>
            <p:cNvSpPr>
              <a:spLocks noChangeArrowheads="1"/>
            </p:cNvSpPr>
            <p:nvPr>
              <p:custDataLst>
                <p:tags r:id="rId10"/>
              </p:custDataLst>
            </p:nvPr>
          </p:nvSpPr>
          <p:spPr bwMode="auto">
            <a:xfrm flipH="1">
              <a:off x="3839847" y="2468880"/>
              <a:ext cx="1463040" cy="411480"/>
            </a:xfrm>
            <a:prstGeom prst="rect">
              <a:avLst/>
            </a:prstGeom>
            <a:solidFill>
              <a:schemeClr val="bg2">
                <a:lumMod val="95000"/>
              </a:schemeClr>
            </a:solidFill>
            <a:ln w="25400">
              <a:noFill/>
              <a:miter lim="800000"/>
              <a:headEnd/>
              <a:tailEnd/>
            </a:ln>
            <a:effectLst/>
          </p:spPr>
          <p:txBody>
            <a:bodyPr anchor="ctr"/>
            <a:lstStyle/>
            <a:p>
              <a:pPr algn="l">
                <a:defRPr/>
              </a:pPr>
              <a:r>
                <a:rPr lang="en-US" sz="1400" dirty="0" smtClean="0">
                  <a:latin typeface="Arial" pitchFamily="34" charset="0"/>
                  <a:cs typeface="Arial" pitchFamily="34" charset="0"/>
                </a:rPr>
                <a:t>Advanced Endpoint </a:t>
              </a:r>
              <a:r>
                <a:rPr lang="en-US" sz="1400" dirty="0">
                  <a:latin typeface="Arial" pitchFamily="34" charset="0"/>
                  <a:cs typeface="Arial" pitchFamily="34" charset="0"/>
                </a:rPr>
                <a:t>Baselining</a:t>
              </a:r>
            </a:p>
          </p:txBody>
        </p:sp>
        <p:sp>
          <p:nvSpPr>
            <p:cNvPr id="13" name="Flowchart: Stored Data 19"/>
            <p:cNvSpPr>
              <a:spLocks noChangeArrowheads="1"/>
            </p:cNvSpPr>
            <p:nvPr>
              <p:custDataLst>
                <p:tags r:id="rId11"/>
              </p:custDataLst>
            </p:nvPr>
          </p:nvSpPr>
          <p:spPr bwMode="auto">
            <a:xfrm flipH="1">
              <a:off x="5348607" y="2011362"/>
              <a:ext cx="3474720" cy="411480"/>
            </a:xfrm>
            <a:prstGeom prst="rect">
              <a:avLst/>
            </a:prstGeom>
            <a:solidFill>
              <a:schemeClr val="bg2">
                <a:lumMod val="85000"/>
              </a:schemeClr>
            </a:solidFill>
            <a:ln w="6350">
              <a:noFill/>
              <a:miter lim="800000"/>
              <a:headEnd/>
              <a:tailEnd/>
            </a:ln>
          </p:spPr>
          <p:txBody>
            <a:bodyPr anchor="ctr"/>
            <a:lstStyle/>
            <a:p>
              <a:pPr algn="l"/>
              <a:r>
                <a:rPr lang="en-CA" sz="1200" dirty="0" smtClean="0">
                  <a:latin typeface="Arial" pitchFamily="34" charset="0"/>
                  <a:cs typeface="Arial" pitchFamily="34" charset="0"/>
                </a:rPr>
                <a:t>Identifying </a:t>
              </a:r>
              <a:r>
                <a:rPr lang="en-CA" sz="1200" dirty="0">
                  <a:latin typeface="Arial" pitchFamily="34" charset="0"/>
                  <a:cs typeface="Arial" pitchFamily="34" charset="0"/>
                </a:rPr>
                <a:t>devices beyond desktop computers.</a:t>
              </a:r>
              <a:endParaRPr lang="en-US" sz="1200" dirty="0" smtClean="0">
                <a:latin typeface="Arial" pitchFamily="34" charset="0"/>
                <a:cs typeface="Arial" pitchFamily="34" charset="0"/>
              </a:endParaRPr>
            </a:p>
          </p:txBody>
        </p:sp>
        <p:sp>
          <p:nvSpPr>
            <p:cNvPr id="14" name="Rectangle 13"/>
            <p:cNvSpPr>
              <a:spLocks noChangeArrowheads="1"/>
            </p:cNvSpPr>
            <p:nvPr>
              <p:custDataLst>
                <p:tags r:id="rId12"/>
              </p:custDataLst>
            </p:nvPr>
          </p:nvSpPr>
          <p:spPr bwMode="auto">
            <a:xfrm flipH="1">
              <a:off x="3839847" y="2011997"/>
              <a:ext cx="1463040" cy="411480"/>
            </a:xfrm>
            <a:prstGeom prst="rect">
              <a:avLst/>
            </a:prstGeom>
            <a:solidFill>
              <a:schemeClr val="bg2">
                <a:lumMod val="85000"/>
              </a:schemeClr>
            </a:solidFill>
            <a:ln w="25400">
              <a:noFill/>
              <a:miter lim="800000"/>
              <a:headEnd/>
              <a:tailEnd/>
            </a:ln>
            <a:effectLst/>
          </p:spPr>
          <p:txBody>
            <a:bodyPr anchor="ctr"/>
            <a:lstStyle/>
            <a:p>
              <a:pPr algn="l">
                <a:defRPr/>
              </a:pPr>
              <a:r>
                <a:rPr lang="en-US" sz="1400" dirty="0" smtClean="0">
                  <a:latin typeface="Arial" pitchFamily="34" charset="0"/>
                  <a:cs typeface="Arial" pitchFamily="34" charset="0"/>
                </a:rPr>
                <a:t>Advanced </a:t>
              </a:r>
              <a:r>
                <a:rPr lang="en-US" sz="1400" dirty="0">
                  <a:latin typeface="Arial" pitchFamily="34" charset="0"/>
                  <a:cs typeface="Arial" pitchFamily="34" charset="0"/>
                </a:rPr>
                <a:t>Endpoint Profiling</a:t>
              </a:r>
            </a:p>
          </p:txBody>
        </p:sp>
        <p:sp>
          <p:nvSpPr>
            <p:cNvPr id="16" name="Flowchart: Stored Data 21"/>
            <p:cNvSpPr>
              <a:spLocks noChangeArrowheads="1"/>
            </p:cNvSpPr>
            <p:nvPr>
              <p:custDataLst>
                <p:tags r:id="rId13"/>
              </p:custDataLst>
            </p:nvPr>
          </p:nvSpPr>
          <p:spPr bwMode="auto">
            <a:xfrm flipH="1">
              <a:off x="5349240" y="3840480"/>
              <a:ext cx="3474720" cy="411480"/>
            </a:xfrm>
            <a:prstGeom prst="rect">
              <a:avLst/>
            </a:prstGeom>
            <a:solidFill>
              <a:schemeClr val="bg2">
                <a:lumMod val="85000"/>
              </a:schemeClr>
            </a:solidFill>
            <a:ln w="6350">
              <a:noFill/>
              <a:miter lim="800000"/>
              <a:headEnd/>
              <a:tailEnd/>
            </a:ln>
            <a:effectLst/>
          </p:spPr>
          <p:txBody>
            <a:bodyPr anchor="ctr"/>
            <a:lstStyle/>
            <a:p>
              <a:pPr algn="l"/>
              <a:r>
                <a:rPr lang="en-CA" sz="1200" dirty="0">
                  <a:latin typeface="Arial" pitchFamily="34" charset="0"/>
                  <a:cs typeface="Arial" pitchFamily="34" charset="0"/>
                </a:rPr>
                <a:t>Advanced reporting engine, audit trailing, and data export.</a:t>
              </a:r>
              <a:endParaRPr lang="en-US" sz="1200" dirty="0" smtClean="0">
                <a:latin typeface="Arial" pitchFamily="34" charset="0"/>
                <a:cs typeface="Arial" pitchFamily="34" charset="0"/>
              </a:endParaRPr>
            </a:p>
          </p:txBody>
        </p:sp>
        <p:sp>
          <p:nvSpPr>
            <p:cNvPr id="17" name="Rectangle 16"/>
            <p:cNvSpPr>
              <a:spLocks noChangeArrowheads="1"/>
            </p:cNvSpPr>
            <p:nvPr>
              <p:custDataLst>
                <p:tags r:id="rId14"/>
              </p:custDataLst>
            </p:nvPr>
          </p:nvSpPr>
          <p:spPr bwMode="auto">
            <a:xfrm flipH="1">
              <a:off x="3840480" y="3840480"/>
              <a:ext cx="1463040" cy="411480"/>
            </a:xfrm>
            <a:prstGeom prst="rect">
              <a:avLst/>
            </a:prstGeom>
            <a:solidFill>
              <a:schemeClr val="bg2">
                <a:lumMod val="85000"/>
              </a:schemeClr>
            </a:solidFill>
            <a:ln w="25400">
              <a:noFill/>
              <a:miter lim="800000"/>
              <a:headEnd/>
              <a:tailEnd/>
            </a:ln>
            <a:effectLst/>
          </p:spPr>
          <p:txBody>
            <a:bodyPr anchor="ctr"/>
            <a:lstStyle/>
            <a:p>
              <a:pPr algn="l">
                <a:defRPr/>
              </a:pPr>
              <a:r>
                <a:rPr lang="en-US" sz="1400" dirty="0" smtClean="0">
                  <a:latin typeface="Arial" pitchFamily="34" charset="0"/>
                  <a:cs typeface="Arial" pitchFamily="34" charset="0"/>
                </a:rPr>
                <a:t>Advanced Reporting</a:t>
              </a:r>
              <a:endParaRPr lang="en-US" sz="1400" dirty="0">
                <a:latin typeface="Arial" pitchFamily="34" charset="0"/>
                <a:cs typeface="Arial" pitchFamily="34" charset="0"/>
              </a:endParaRPr>
            </a:p>
          </p:txBody>
        </p:sp>
      </p:grpSp>
      <p:sp>
        <p:nvSpPr>
          <p:cNvPr id="30" name="Flowchart: Stored Data 19"/>
          <p:cNvSpPr>
            <a:spLocks noChangeArrowheads="1"/>
          </p:cNvSpPr>
          <p:nvPr>
            <p:custDataLst>
              <p:tags r:id="rId1"/>
            </p:custDataLst>
          </p:nvPr>
        </p:nvSpPr>
        <p:spPr bwMode="auto">
          <a:xfrm flipH="1">
            <a:off x="5349240" y="1600200"/>
            <a:ext cx="3474720" cy="365760"/>
          </a:xfrm>
          <a:prstGeom prst="rect">
            <a:avLst/>
          </a:prstGeom>
          <a:solidFill>
            <a:schemeClr val="accent1"/>
          </a:solidFill>
          <a:ln w="6350">
            <a:noFill/>
            <a:miter lim="800000"/>
            <a:headEnd/>
            <a:tailEnd/>
          </a:ln>
        </p:spPr>
        <p:txBody>
          <a:bodyPr anchor="ctr"/>
          <a:lstStyle/>
          <a:p>
            <a:pPr algn="l"/>
            <a:r>
              <a:rPr lang="en-US" sz="1400" b="1" dirty="0" smtClean="0">
                <a:solidFill>
                  <a:srgbClr val="FFFFFF"/>
                </a:solidFill>
                <a:latin typeface="Arial" pitchFamily="34" charset="0"/>
                <a:cs typeface="Arial" pitchFamily="34" charset="0"/>
              </a:rPr>
              <a:t>What we looked for:</a:t>
            </a:r>
          </a:p>
        </p:txBody>
      </p:sp>
      <p:sp>
        <p:nvSpPr>
          <p:cNvPr id="31" name="Rectangle 30"/>
          <p:cNvSpPr>
            <a:spLocks noChangeArrowheads="1"/>
          </p:cNvSpPr>
          <p:nvPr>
            <p:custDataLst>
              <p:tags r:id="rId2"/>
            </p:custDataLst>
          </p:nvPr>
        </p:nvSpPr>
        <p:spPr bwMode="auto">
          <a:xfrm flipH="1">
            <a:off x="3840479" y="1600835"/>
            <a:ext cx="1508127" cy="365760"/>
          </a:xfrm>
          <a:prstGeom prst="rect">
            <a:avLst/>
          </a:prstGeom>
          <a:solidFill>
            <a:schemeClr val="accent1"/>
          </a:solidFill>
          <a:ln w="25400">
            <a:noFill/>
            <a:miter lim="800000"/>
            <a:headEnd/>
            <a:tailEnd/>
          </a:ln>
          <a:effectLst/>
        </p:spPr>
        <p:txBody>
          <a:bodyPr anchor="ctr"/>
          <a:lstStyle/>
          <a:p>
            <a:pPr algn="l">
              <a:defRPr/>
            </a:pPr>
            <a:r>
              <a:rPr lang="en-US" sz="1400" b="1" dirty="0" smtClean="0">
                <a:solidFill>
                  <a:srgbClr val="FFFFFF"/>
                </a:solidFill>
                <a:latin typeface="Arial" pitchFamily="34" charset="0"/>
                <a:cs typeface="Arial" pitchFamily="34" charset="0"/>
              </a:rPr>
              <a:t>Feature</a:t>
            </a:r>
            <a:endParaRPr lang="en-US" sz="1400" b="1" dirty="0">
              <a:solidFill>
                <a:srgbClr val="FFFFFF"/>
              </a:solidFill>
              <a:latin typeface="Arial" pitchFamily="34" charset="0"/>
              <a:cs typeface="Arial" pitchFamily="34" charset="0"/>
            </a:endParaRPr>
          </a:p>
        </p:txBody>
      </p:sp>
      <p:sp>
        <p:nvSpPr>
          <p:cNvPr id="32" name="Rounded Rectangle 31"/>
          <p:cNvSpPr/>
          <p:nvPr>
            <p:custDataLst>
              <p:tags r:id="rId3"/>
            </p:custDataLst>
          </p:nvPr>
        </p:nvSpPr>
        <p:spPr>
          <a:xfrm rot="10800000">
            <a:off x="320040" y="5166360"/>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a:endParaRPr lang="en-CA" b="1" i="1" dirty="0">
              <a:solidFill>
                <a:srgbClr val="333333"/>
              </a:solidFill>
            </a:endParaRPr>
          </a:p>
        </p:txBody>
      </p:sp>
      <p:sp>
        <p:nvSpPr>
          <p:cNvPr id="28" name="Rounded Rectangle 27"/>
          <p:cNvSpPr/>
          <p:nvPr/>
        </p:nvSpPr>
        <p:spPr>
          <a:xfrm>
            <a:off x="3836622" y="1182688"/>
            <a:ext cx="4986703"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b="1" i="1" dirty="0" smtClean="0">
                <a:solidFill>
                  <a:srgbClr val="333333"/>
                </a:solidFill>
              </a:rPr>
              <a:t>Advanced Features</a:t>
            </a:r>
            <a:endParaRPr lang="en-CA" b="1" i="1" dirty="0">
              <a:solidFill>
                <a:srgbClr val="333333"/>
              </a:solidFill>
            </a:endParaRPr>
          </a:p>
        </p:txBody>
      </p:sp>
      <p:sp>
        <p:nvSpPr>
          <p:cNvPr id="33" name="Rounded Rectangle 32"/>
          <p:cNvSpPr/>
          <p:nvPr/>
        </p:nvSpPr>
        <p:spPr>
          <a:xfrm>
            <a:off x="323411" y="1182687"/>
            <a:ext cx="333419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b="1" i="1" dirty="0" smtClean="0">
                <a:solidFill>
                  <a:srgbClr val="333333"/>
                </a:solidFill>
              </a:rPr>
              <a:t>Scoring Methodology</a:t>
            </a:r>
            <a:endParaRPr lang="en-CA" b="1" i="1" dirty="0">
              <a:solidFill>
                <a:srgbClr val="333333"/>
              </a:solidFill>
            </a:endParaRPr>
          </a:p>
        </p:txBody>
      </p:sp>
      <p:sp>
        <p:nvSpPr>
          <p:cNvPr id="23" name="TextBox 22"/>
          <p:cNvSpPr txBox="1"/>
          <p:nvPr>
            <p:custDataLst>
              <p:tags r:id="rId4"/>
            </p:custDataLst>
          </p:nvPr>
        </p:nvSpPr>
        <p:spPr>
          <a:xfrm>
            <a:off x="1" y="6246654"/>
            <a:ext cx="9143999" cy="246221"/>
          </a:xfrm>
          <a:prstGeom prst="rect">
            <a:avLst/>
          </a:prstGeom>
          <a:noFill/>
        </p:spPr>
        <p:txBody>
          <a:bodyPr wrap="square" rtlCol="0">
            <a:spAutoFit/>
          </a:bodyPr>
          <a:lstStyle/>
          <a:p>
            <a:r>
              <a:rPr lang="en-US" sz="1000" dirty="0" smtClean="0">
                <a:solidFill>
                  <a:srgbClr val="333333"/>
                </a:solidFill>
                <a:latin typeface="Arial"/>
              </a:rPr>
              <a:t>For an explanation of how Advanced Features are determined, see </a:t>
            </a:r>
            <a:r>
              <a:rPr lang="en-US" sz="1000" dirty="0" smtClean="0">
                <a:solidFill>
                  <a:srgbClr val="333333"/>
                </a:solidFill>
                <a:hlinkClick r:id="" action="ppaction://noaction"/>
              </a:rPr>
              <a:t>Information Presentation – Feature Ranks (Stoplights)</a:t>
            </a:r>
            <a:r>
              <a:rPr lang="en-US" sz="1000" dirty="0" smtClean="0">
                <a:solidFill>
                  <a:srgbClr val="333333"/>
                </a:solidFill>
              </a:rPr>
              <a:t> in the Appendix</a:t>
            </a:r>
            <a:r>
              <a:rPr lang="en-US" sz="1000" dirty="0" smtClean="0">
                <a:solidFill>
                  <a:srgbClr val="333333"/>
                </a:solidFill>
                <a:latin typeface="Arial"/>
              </a:rPr>
              <a:t>.</a:t>
            </a:r>
          </a:p>
        </p:txBody>
      </p:sp>
      <p:grpSp>
        <p:nvGrpSpPr>
          <p:cNvPr id="21" name="Group 20"/>
          <p:cNvGrpSpPr/>
          <p:nvPr/>
        </p:nvGrpSpPr>
        <p:grpSpPr>
          <a:xfrm>
            <a:off x="0" y="6422955"/>
            <a:ext cx="9144000" cy="437555"/>
            <a:chOff x="0" y="6422955"/>
            <a:chExt cx="9144000" cy="437555"/>
          </a:xfrm>
        </p:grpSpPr>
        <p:pic>
          <p:nvPicPr>
            <p:cNvPr id="22" name="Picture 3"/>
            <p:cNvPicPr>
              <a:picLocks noChangeAspect="1" noChangeArrowheads="1"/>
            </p:cNvPicPr>
            <p:nvPr/>
          </p:nvPicPr>
          <p:blipFill>
            <a:blip r:embed="rId17" cstate="print"/>
            <a:srcRect/>
            <a:stretch>
              <a:fillRect/>
            </a:stretch>
          </p:blipFill>
          <p:spPr bwMode="auto">
            <a:xfrm>
              <a:off x="0" y="6422955"/>
              <a:ext cx="9144000" cy="437555"/>
            </a:xfrm>
            <a:prstGeom prst="rect">
              <a:avLst/>
            </a:prstGeom>
            <a:noFill/>
            <a:ln w="9525">
              <a:noFill/>
              <a:miter lim="800000"/>
              <a:headEnd/>
              <a:tailEnd/>
            </a:ln>
          </p:spPr>
        </p:pic>
        <p:pic>
          <p:nvPicPr>
            <p:cNvPr id="25" name="Picture 24" descr="itrg-logo.png"/>
            <p:cNvPicPr>
              <a:picLocks noChangeAspect="1"/>
            </p:cNvPicPr>
            <p:nvPr/>
          </p:nvPicPr>
          <p:blipFill>
            <a:blip r:embed="rId1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0571585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ef342a41fefcdd8a78a3cf873e1121f9f975e0"/>
  <p:tag name="ISPRING_RESOURCE_PATHS_HASH_PRESENTER" val="471bc9d0477d5232d0aad4f5b12c9aef7231a2"/>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g8iKZnCSV0Of5GB4Q0ME6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RcL3MjiJ0WWlUjLnB2Ba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hUXwKMf.UGT770YWD.Pn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LnSPTs3P8EuG7ErO8LmH3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iirRFeCkiU265r1mcB5Kv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LnSPTs3P8EuG7ErO8LmH3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4ypwNA3q7Eieyrrs0alir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tTYd8BNbhEu1JwXivR6kl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GFIgv1KgIEmGs6o1y6asG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1833</Words>
  <Application>Microsoft Office PowerPoint</Application>
  <PresentationFormat>On-screen Show (4:3)</PresentationFormat>
  <Paragraphs>168</Paragraphs>
  <Slides>11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Georgia</vt:lpstr>
      <vt:lpstr>Helvetica</vt:lpstr>
      <vt:lpstr>Wingdings</vt:lpstr>
      <vt:lpstr>Office Theme</vt:lpstr>
      <vt:lpstr>think-cell Slide</vt:lpstr>
      <vt:lpstr>PowerPoint Presentation</vt:lpstr>
      <vt:lpstr>Introduction</vt:lpstr>
      <vt:lpstr>Executive summary</vt:lpstr>
      <vt:lpstr>Book a free guided implementation today!</vt:lpstr>
      <vt:lpstr>Guided Implementation points in the NAC Vendor Landscape</vt:lpstr>
      <vt:lpstr>Market overview</vt:lpstr>
      <vt:lpstr>NAC criteria &amp; weighting factors</vt:lpstr>
      <vt:lpstr>Table Stakes represent the minimum standard; without these, a product doesn’t even get reviewed</vt:lpstr>
      <vt:lpstr>Advanced Features are the capabilities that allow for granular market differentiation</vt:lpstr>
      <vt:lpstr>Advanced Features are the capabilities that allow for granular market differentiation</vt:lpstr>
      <vt:lpstr>Info-Tech Research Group Helps IT Professionals 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2014-06-24T15:09:26Z</dcterms:created>
  <dcterms:modified xsi:type="dcterms:W3CDTF">2014-06-24T15:09:29Z</dcterms:modified>
</cp:coreProperties>
</file>