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Default Extension="xlsx" ContentType="application/vnd.openxmlformats-officedocument.spreadsheetml.sheet"/>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Default Extension="emf" ContentType="image/x-emf"/>
  <Override PartName="/ppt/tags/tag39.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tags/tag17.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24.xml" ContentType="application/vnd.openxmlformats-officedocument.presentationml.tags+xml"/>
  <Override PartName="/ppt/notesSlides/notesSlide8.xml" ContentType="application/vnd.openxmlformats-officedocument.presentationml.notesSlide+xml"/>
  <Override PartName="/ppt/slideLayouts/slideLayout99.xml" ContentType="application/vnd.openxmlformats-officedocument.presentationml.slideLayout+xml"/>
  <Override PartName="/ppt/tags/tag13.xml" ContentType="application/vnd.openxmlformats-officedocument.presentationml.tags+xml"/>
  <Override PartName="/ppt/tags/tag31.xml" ContentType="application/vnd.openxmlformats-officedocument.presentationml.tags+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tags/tag29.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slideLayouts/slideLayout89.xml" ContentType="application/vnd.openxmlformats-officedocument.presentationml.slideLayout+xml"/>
  <Override PartName="/ppt/tags/tag32.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charts/chart1.xml" ContentType="application/vnd.openxmlformats-officedocument.drawingml.char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tags/tag3.xml" ContentType="application/vnd.openxmlformats-officedocument.presentationml.tags+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tags/tag26.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tags/tag11.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 id="2147483714" r:id="rId2"/>
    <p:sldMasterId id="2147483780" r:id="rId3"/>
  </p:sldMasterIdLst>
  <p:notesMasterIdLst>
    <p:notesMasterId r:id="rId16"/>
  </p:notesMasterIdLst>
  <p:handoutMasterIdLst>
    <p:handoutMasterId r:id="rId17"/>
  </p:handoutMasterIdLst>
  <p:sldIdLst>
    <p:sldId id="580" r:id="rId4"/>
    <p:sldId id="289" r:id="rId5"/>
    <p:sldId id="292" r:id="rId6"/>
    <p:sldId id="578" r:id="rId7"/>
    <p:sldId id="554" r:id="rId8"/>
    <p:sldId id="348" r:id="rId9"/>
    <p:sldId id="479" r:id="rId10"/>
    <p:sldId id="337" r:id="rId11"/>
    <p:sldId id="357" r:id="rId12"/>
    <p:sldId id="500" r:id="rId13"/>
    <p:sldId id="478" r:id="rId14"/>
    <p:sldId id="579" r:id="rId15"/>
  </p:sldIdLst>
  <p:sldSz cx="9144000" cy="6858000" type="screen4x3"/>
  <p:notesSz cx="6950075" cy="9236075"/>
  <p:custDataLst>
    <p:tags r:id="rId18"/>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C77709"/>
    <a:srgbClr val="E4EDF4"/>
    <a:srgbClr val="7FAC85"/>
    <a:srgbClr val="3E6C92"/>
    <a:srgbClr val="294861"/>
    <a:srgbClr val="F4F8FA"/>
    <a:srgbClr val="D9E6EF"/>
    <a:srgbClr val="243F54"/>
    <a:srgbClr val="CECEC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320" autoAdjust="0"/>
    <p:restoredTop sz="97458" autoAdjust="0"/>
  </p:normalViewPr>
  <p:slideViewPr>
    <p:cSldViewPr snapToObjects="1">
      <p:cViewPr>
        <p:scale>
          <a:sx n="100" d="100"/>
          <a:sy n="100" d="100"/>
        </p:scale>
        <p:origin x="-810" y="-312"/>
      </p:cViewPr>
      <p:guideLst>
        <p:guide orient="horz" pos="5"/>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9" d="100"/>
          <a:sy n="69" d="100"/>
        </p:scale>
        <p:origin x="-2484" y="-114"/>
      </p:cViewPr>
      <p:guideLst>
        <p:guide orient="horz" pos="2909"/>
        <p:guide pos="2189"/>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500"/>
            </a:pPr>
            <a:r>
              <a:rPr lang="en-US" sz="1400" dirty="0" smtClean="0"/>
              <a:t>Advance knowledge</a:t>
            </a:r>
            <a:r>
              <a:rPr lang="en-US" sz="1400" baseline="0" dirty="0" smtClean="0"/>
              <a:t> of the need to redeploy</a:t>
            </a:r>
          </a:p>
          <a:p>
            <a:pPr>
              <a:defRPr sz="1500"/>
            </a:pPr>
            <a:r>
              <a:rPr lang="en-US" sz="1400" baseline="0" dirty="0" smtClean="0"/>
              <a:t>increases success</a:t>
            </a:r>
            <a:endParaRPr lang="en-US" sz="1400" dirty="0"/>
          </a:p>
        </c:rich>
      </c:tx>
      <c:layout>
        <c:manualLayout>
          <c:xMode val="edge"/>
          <c:yMode val="edge"/>
          <c:x val="0.21898773814053146"/>
          <c:y val="1.8763490876068118E-2"/>
        </c:manualLayout>
      </c:layout>
    </c:title>
    <c:plotArea>
      <c:layout/>
      <c:barChart>
        <c:barDir val="col"/>
        <c:grouping val="clustered"/>
        <c:ser>
          <c:idx val="0"/>
          <c:order val="0"/>
          <c:tx>
            <c:strRef>
              <c:f>Sheet1!$B$1</c:f>
              <c:strCache>
                <c:ptCount val="1"/>
                <c:pt idx="0">
                  <c:v>Series 1</c:v>
                </c:pt>
              </c:strCache>
            </c:strRef>
          </c:tx>
          <c:dLbls>
            <c:numFmt formatCode="0%" sourceLinked="0"/>
            <c:txPr>
              <a:bodyPr/>
              <a:lstStyle/>
              <a:p>
                <a:pPr>
                  <a:defRPr sz="1400">
                    <a:solidFill>
                      <a:schemeClr val="bg1"/>
                    </a:solidFill>
                  </a:defRPr>
                </a:pPr>
                <a:endParaRPr lang="en-US"/>
              </a:p>
            </c:txPr>
            <c:dLblPos val="ctr"/>
            <c:showVal val="1"/>
          </c:dLbls>
          <c:cat>
            <c:strRef>
              <c:f>Sheet1!$A$2:$A$3</c:f>
              <c:strCache>
                <c:ptCount val="2"/>
                <c:pt idx="0">
                  <c:v>Did not know</c:v>
                </c:pt>
                <c:pt idx="1">
                  <c:v>Knew in advance</c:v>
                </c:pt>
              </c:strCache>
            </c:strRef>
          </c:cat>
          <c:val>
            <c:numRef>
              <c:f>Sheet1!$B$2:$B$3</c:f>
              <c:numCache>
                <c:formatCode>General</c:formatCode>
                <c:ptCount val="2"/>
                <c:pt idx="0">
                  <c:v>0.45945945945945948</c:v>
                </c:pt>
                <c:pt idx="1">
                  <c:v>0.7567567567567568</c:v>
                </c:pt>
              </c:numCache>
            </c:numRef>
          </c:val>
        </c:ser>
        <c:axId val="37056896"/>
        <c:axId val="37058432"/>
      </c:barChart>
      <c:catAx>
        <c:axId val="37056896"/>
        <c:scaling>
          <c:orientation val="minMax"/>
        </c:scaling>
        <c:axPos val="b"/>
        <c:tickLblPos val="nextTo"/>
        <c:txPr>
          <a:bodyPr/>
          <a:lstStyle/>
          <a:p>
            <a:pPr>
              <a:defRPr sz="1200"/>
            </a:pPr>
            <a:endParaRPr lang="en-US"/>
          </a:p>
        </c:txPr>
        <c:crossAx val="37058432"/>
        <c:crosses val="autoZero"/>
        <c:auto val="1"/>
        <c:lblAlgn val="ctr"/>
        <c:lblOffset val="100"/>
      </c:catAx>
      <c:valAx>
        <c:axId val="37058432"/>
        <c:scaling>
          <c:orientation val="minMax"/>
          <c:max val="1"/>
          <c:min val="0"/>
        </c:scaling>
        <c:axPos val="l"/>
        <c:title>
          <c:tx>
            <c:rich>
              <a:bodyPr rot="-5400000" vert="horz"/>
              <a:lstStyle/>
              <a:p>
                <a:pPr>
                  <a:defRPr sz="1200" b="0"/>
                </a:pPr>
                <a:r>
                  <a:rPr lang="en-US" sz="1200" b="0" dirty="0" smtClean="0"/>
                  <a:t>% achieved redeployment success*</a:t>
                </a:r>
                <a:endParaRPr lang="en-US" sz="1200" b="0" dirty="0"/>
              </a:p>
            </c:rich>
          </c:tx>
          <c:layout/>
        </c:title>
        <c:numFmt formatCode="0%" sourceLinked="0"/>
        <c:tickLblPos val="nextTo"/>
        <c:txPr>
          <a:bodyPr/>
          <a:lstStyle/>
          <a:p>
            <a:pPr>
              <a:defRPr sz="1400"/>
            </a:pPr>
            <a:endParaRPr lang="en-US"/>
          </a:p>
        </c:txPr>
        <c:crossAx val="37056896"/>
        <c:crosses val="autoZero"/>
        <c:crossBetween val="between"/>
        <c:majorUnit val="0.5"/>
      </c:valAx>
    </c:plotArea>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17/04/2012</a:t>
            </a:fld>
            <a:endParaRPr lang="en-CA"/>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7</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916">
              <a:defRPr/>
            </a:pPr>
            <a:endParaRPr lang="en-CA" b="0" dirty="0" smtClean="0">
              <a:solidFill>
                <a:srgbClr val="333333">
                  <a:lumMod val="50000"/>
                </a:srgbClr>
              </a:solidFill>
            </a:endParaRPr>
          </a:p>
        </p:txBody>
      </p:sp>
      <p:sp>
        <p:nvSpPr>
          <p:cNvPr id="4" name="Slide Number Placeholder 3"/>
          <p:cNvSpPr>
            <a:spLocks noGrp="1"/>
          </p:cNvSpPr>
          <p:nvPr>
            <p:ph type="sldNum" sz="quarter" idx="10"/>
          </p:nvPr>
        </p:nvSpPr>
        <p:spPr/>
        <p:txBody>
          <a:bodyPr/>
          <a:lstStyle/>
          <a:p>
            <a:pPr>
              <a:defRPr/>
            </a:pPr>
            <a:fld id="{44C65BAA-4C92-45F9-B685-78236DC3BAD1}" type="slidenum">
              <a:rPr lang="en-US">
                <a:solidFill>
                  <a:prstClr val="black"/>
                </a:solidFill>
              </a:rPr>
              <a:pPr>
                <a:defRPr/>
              </a:pPr>
              <a:t>9</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4048135"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20"/>
          </p:nvPr>
        </p:nvSpPr>
        <p:spPr>
          <a:xfrm>
            <a:off x="257175" y="2038350"/>
            <a:ext cx="5419725" cy="3257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190046" y="4114815"/>
            <a:ext cx="415293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3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grpSp>
        <p:nvGrpSpPr>
          <p:cNvPr id="2"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a:solidFill>
                  <a:srgbClr val="333333"/>
                </a:solidFill>
                <a:latin typeface="Aria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a:solidFill>
                  <a:srgbClr val="333333"/>
                </a:solidFill>
                <a:latin typeface="Arial"/>
              </a:rPr>
              <a:t>Sections:</a:t>
            </a: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4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grpSp>
        <p:nvGrpSpPr>
          <p:cNvPr id="2"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a:solidFill>
                  <a:srgbClr val="333333"/>
                </a:solidFill>
                <a:latin typeface="Aria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a:solidFill>
                  <a:srgbClr val="333333"/>
                </a:solidFill>
                <a:latin typeface="Arial"/>
              </a:rPr>
              <a:t>Sections:</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9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grpSp>
        <p:nvGrpSpPr>
          <p:cNvPr id="2"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a:solidFill>
                  <a:srgbClr val="333333"/>
                </a:solidFill>
                <a:latin typeface="Aria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a:solidFill>
                  <a:srgbClr val="333333"/>
                </a:solidFill>
                <a:latin typeface="Arial"/>
              </a:rPr>
              <a:t>Sections: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24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grpSp>
        <p:nvGrpSpPr>
          <p:cNvPr id="2"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dirty="0">
                <a:solidFill>
                  <a:srgbClr val="FFFFFF"/>
                </a:solidFill>
              </a:endParaRPr>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a:solidFill>
                  <a:srgbClr val="333333"/>
                </a:solidFill>
                <a:latin typeface="Aria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a:solidFill>
                  <a:srgbClr val="333333"/>
                </a:solidFill>
                <a:latin typeface="Arial"/>
              </a:rPr>
              <a:t>Sections:</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395288" y="6381750"/>
            <a:ext cx="3313112" cy="365125"/>
          </a:xfrm>
          <a:prstGeom prst="rect">
            <a:avLst/>
          </a:prstGeom>
        </p:spPr>
        <p:txBody>
          <a:bodyPr/>
          <a:lstStyle>
            <a:lvl1pPr>
              <a:defRPr/>
            </a:lvl1pPr>
          </a:lstStyle>
          <a:p>
            <a:pPr>
              <a:defRPr/>
            </a:pPr>
            <a:r>
              <a:rPr lang="en-CA">
                <a:solidFill>
                  <a:srgbClr val="333333"/>
                </a:solidFill>
                <a:latin typeface="Arial"/>
              </a:rPr>
              <a:t>Info-Tech Research Group</a:t>
            </a:r>
            <a:endParaRPr lang="en-CA" dirty="0">
              <a:solidFill>
                <a:srgbClr val="333333"/>
              </a:solidFill>
              <a:latin typeface="Arial"/>
            </a:endParaRPr>
          </a:p>
        </p:txBody>
      </p:sp>
      <p:sp>
        <p:nvSpPr>
          <p:cNvPr id="3" name="Slide Number Placeholder 5"/>
          <p:cNvSpPr>
            <a:spLocks noGrp="1"/>
          </p:cNvSpPr>
          <p:nvPr>
            <p:ph type="sldNum" sz="quarter" idx="11"/>
          </p:nvPr>
        </p:nvSpPr>
        <p:spPr>
          <a:xfrm>
            <a:off x="6588125" y="6381750"/>
            <a:ext cx="2133600" cy="365125"/>
          </a:xfrm>
          <a:prstGeom prst="rect">
            <a:avLst/>
          </a:prstGeom>
        </p:spPr>
        <p:txBody>
          <a:bodyPr/>
          <a:lstStyle>
            <a:lvl1pPr>
              <a:defRPr/>
            </a:lvl1pPr>
          </a:lstStyle>
          <a:p>
            <a:pPr>
              <a:defRPr/>
            </a:pPr>
            <a:fld id="{1CE87075-E02C-492F-9DDD-C49EBBD7B7A1}" type="slidenum">
              <a:rPr lang="en-CA">
                <a:solidFill>
                  <a:srgbClr val="333333"/>
                </a:solidFill>
                <a:latin typeface="Arial"/>
              </a:rPr>
              <a:pPr>
                <a:defRPr/>
              </a:pPr>
              <a:t>‹#›</a:t>
            </a:fld>
            <a:endParaRPr lang="en-CA" dirty="0">
              <a:solidFill>
                <a:srgbClr val="333333"/>
              </a:solidFill>
              <a:latin typeface="Aria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spTree>
    <p:extLst>
      <p:ext uri="{BB962C8B-B14F-4D97-AF65-F5344CB8AC3E}">
        <p14:creationId xmlns="" xmlns:p14="http://schemas.microsoft.com/office/powerpoint/2010/main" val="428531619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2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4048135"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20"/>
          </p:nvPr>
        </p:nvSpPr>
        <p:spPr>
          <a:xfrm>
            <a:off x="257175" y="2038350"/>
            <a:ext cx="5419725" cy="3257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2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190046" y="4114815"/>
            <a:ext cx="415293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3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324217" y="4114815"/>
            <a:ext cx="415293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9" name="Group 8"/>
          <p:cNvGrpSpPr/>
          <p:nvPr userDrawn="1"/>
        </p:nvGrpSpPr>
        <p:grpSpPr>
          <a:xfrm>
            <a:off x="0" y="0"/>
            <a:ext cx="9144000" cy="6876000"/>
            <a:chOff x="0" y="0"/>
            <a:chExt cx="9144000" cy="6876000"/>
          </a:xfrm>
        </p:grpSpPr>
        <p:sp>
          <p:nvSpPr>
            <p:cNvPr id="10" name="Rectangle 9"/>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5" name="Rectangle 1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userDrawn="1">
  <p:cSld name="13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solidFill>
                  <a:srgbClr val="333333"/>
                </a:solidFill>
              </a:rPr>
              <a:t>Sections:</a:t>
            </a:r>
            <a:endParaRPr lang="en-CA" sz="1400" b="1" dirty="0">
              <a:solidFill>
                <a:srgbClr val="333333"/>
              </a:solidFil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userDrawn="1">
  <p:cSld name="14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solidFill>
                  <a:srgbClr val="333333"/>
                </a:solidFill>
              </a:rPr>
              <a:t>Sections:</a:t>
            </a:r>
            <a:endParaRPr lang="en-CA" sz="1400" b="1" dirty="0">
              <a:solidFill>
                <a:srgbClr val="333333"/>
              </a:solidFil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userDrawn="1">
  <p:cSld name="19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solidFill>
                  <a:srgbClr val="333333"/>
                </a:solidFill>
              </a:rPr>
              <a:t>Sections:</a:t>
            </a:r>
            <a:endParaRPr lang="en-CA" sz="1400" b="1" dirty="0">
              <a:solidFill>
                <a:srgbClr val="333333"/>
              </a:solidFill>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userDrawn="1">
  <p:cSld name="24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solidFill>
                  <a:srgbClr val="333333"/>
                </a:solidFill>
              </a:rPr>
              <a:t>Sections:</a:t>
            </a:r>
            <a:endParaRPr lang="en-CA" sz="1400" b="1" dirty="0">
              <a:solidFill>
                <a:srgbClr val="333333"/>
              </a:solidFil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userDrawn="1">
  <p:cSld name="1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34" Type="http://schemas.openxmlformats.org/officeDocument/2006/relationships/slideLayout" Target="../slideLayouts/slideLayout60.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33" Type="http://schemas.openxmlformats.org/officeDocument/2006/relationships/slideLayout" Target="../slideLayouts/slideLayout59.xml"/><Relationship Id="rId38" Type="http://schemas.openxmlformats.org/officeDocument/2006/relationships/theme" Target="../theme/theme2.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29" Type="http://schemas.openxmlformats.org/officeDocument/2006/relationships/slideLayout" Target="../slideLayouts/slideLayout55.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32" Type="http://schemas.openxmlformats.org/officeDocument/2006/relationships/slideLayout" Target="../slideLayouts/slideLayout58.xml"/><Relationship Id="rId37" Type="http://schemas.openxmlformats.org/officeDocument/2006/relationships/slideLayout" Target="../slideLayouts/slideLayout63.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slideLayout" Target="../slideLayouts/slideLayout54.xml"/><Relationship Id="rId36" Type="http://schemas.openxmlformats.org/officeDocument/2006/relationships/slideLayout" Target="../slideLayouts/slideLayout62.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31" Type="http://schemas.openxmlformats.org/officeDocument/2006/relationships/slideLayout" Target="../slideLayouts/slideLayout57.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slideLayout" Target="../slideLayouts/slideLayout53.xml"/><Relationship Id="rId30" Type="http://schemas.openxmlformats.org/officeDocument/2006/relationships/slideLayout" Target="../slideLayouts/slideLayout56.xml"/><Relationship Id="rId35" Type="http://schemas.openxmlformats.org/officeDocument/2006/relationships/slideLayout" Target="../slideLayouts/slideLayout6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18" Type="http://schemas.openxmlformats.org/officeDocument/2006/relationships/slideLayout" Target="../slideLayouts/slideLayout81.xml"/><Relationship Id="rId26" Type="http://schemas.openxmlformats.org/officeDocument/2006/relationships/slideLayout" Target="../slideLayouts/slideLayout89.xml"/><Relationship Id="rId3" Type="http://schemas.openxmlformats.org/officeDocument/2006/relationships/slideLayout" Target="../slideLayouts/slideLayout66.xml"/><Relationship Id="rId21" Type="http://schemas.openxmlformats.org/officeDocument/2006/relationships/slideLayout" Target="../slideLayouts/slideLayout84.xml"/><Relationship Id="rId34" Type="http://schemas.openxmlformats.org/officeDocument/2006/relationships/slideLayout" Target="../slideLayouts/slideLayout97.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17" Type="http://schemas.openxmlformats.org/officeDocument/2006/relationships/slideLayout" Target="../slideLayouts/slideLayout80.xml"/><Relationship Id="rId25" Type="http://schemas.openxmlformats.org/officeDocument/2006/relationships/slideLayout" Target="../slideLayouts/slideLayout88.xml"/><Relationship Id="rId33" Type="http://schemas.openxmlformats.org/officeDocument/2006/relationships/slideLayout" Target="../slideLayouts/slideLayout96.xml"/><Relationship Id="rId2" Type="http://schemas.openxmlformats.org/officeDocument/2006/relationships/slideLayout" Target="../slideLayouts/slideLayout65.xml"/><Relationship Id="rId16" Type="http://schemas.openxmlformats.org/officeDocument/2006/relationships/slideLayout" Target="../slideLayouts/slideLayout79.xml"/><Relationship Id="rId20" Type="http://schemas.openxmlformats.org/officeDocument/2006/relationships/slideLayout" Target="../slideLayouts/slideLayout83.xml"/><Relationship Id="rId29" Type="http://schemas.openxmlformats.org/officeDocument/2006/relationships/slideLayout" Target="../slideLayouts/slideLayout92.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24" Type="http://schemas.openxmlformats.org/officeDocument/2006/relationships/slideLayout" Target="../slideLayouts/slideLayout87.xml"/><Relationship Id="rId32" Type="http://schemas.openxmlformats.org/officeDocument/2006/relationships/slideLayout" Target="../slideLayouts/slideLayout95.xml"/><Relationship Id="rId37" Type="http://schemas.openxmlformats.org/officeDocument/2006/relationships/theme" Target="../theme/theme3.xml"/><Relationship Id="rId5" Type="http://schemas.openxmlformats.org/officeDocument/2006/relationships/slideLayout" Target="../slideLayouts/slideLayout68.xml"/><Relationship Id="rId15" Type="http://schemas.openxmlformats.org/officeDocument/2006/relationships/slideLayout" Target="../slideLayouts/slideLayout78.xml"/><Relationship Id="rId23" Type="http://schemas.openxmlformats.org/officeDocument/2006/relationships/slideLayout" Target="../slideLayouts/slideLayout86.xml"/><Relationship Id="rId28" Type="http://schemas.openxmlformats.org/officeDocument/2006/relationships/slideLayout" Target="../slideLayouts/slideLayout91.xml"/><Relationship Id="rId36" Type="http://schemas.openxmlformats.org/officeDocument/2006/relationships/slideLayout" Target="../slideLayouts/slideLayout99.xml"/><Relationship Id="rId10" Type="http://schemas.openxmlformats.org/officeDocument/2006/relationships/slideLayout" Target="../slideLayouts/slideLayout73.xml"/><Relationship Id="rId19" Type="http://schemas.openxmlformats.org/officeDocument/2006/relationships/slideLayout" Target="../slideLayouts/slideLayout82.xml"/><Relationship Id="rId31" Type="http://schemas.openxmlformats.org/officeDocument/2006/relationships/slideLayout" Target="../slideLayouts/slideLayout94.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slideLayout" Target="../slideLayouts/slideLayout77.xml"/><Relationship Id="rId22" Type="http://schemas.openxmlformats.org/officeDocument/2006/relationships/slideLayout" Target="../slideLayouts/slideLayout85.xml"/><Relationship Id="rId27" Type="http://schemas.openxmlformats.org/officeDocument/2006/relationships/slideLayout" Target="../slideLayouts/slideLayout90.xml"/><Relationship Id="rId30" Type="http://schemas.openxmlformats.org/officeDocument/2006/relationships/slideLayout" Target="../slideLayouts/slideLayout93.xml"/><Relationship Id="rId35"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694" r:id="rId15"/>
    <p:sldLayoutId id="2147483702"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algn="l"/>
            <a:fld id="{FF20F8B6-5AB9-41C4-A82C-4155E8A92B2C}" type="slidenum">
              <a:rPr lang="en-CA" sz="1000">
                <a:solidFill>
                  <a:srgbClr val="FFFFFF"/>
                </a:solidFill>
              </a:rPr>
              <a:pPr marL="2151063" algn="l"/>
              <a:t>‹#›</a:t>
            </a:fld>
            <a:endParaRPr lang="en-CA" sz="1000" dirty="0">
              <a:solidFill>
                <a:srgbClr val="FFFFFF"/>
              </a:solidFill>
            </a:endParaRPr>
          </a:p>
        </p:txBody>
      </p:sp>
      <p:sp>
        <p:nvSpPr>
          <p:cNvPr id="9" name="Rectangle 8"/>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a:r>
              <a:rPr lang="en-CA" sz="1000" dirty="0">
                <a:solidFill>
                  <a:srgbClr val="FFFFFF"/>
                </a:solidFill>
              </a:rPr>
              <a:t>Info-Tech Research Group</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 id="2147483733" r:id="rId19"/>
    <p:sldLayoutId id="2147483734" r:id="rId20"/>
    <p:sldLayoutId id="2147483735" r:id="rId21"/>
    <p:sldLayoutId id="2147483736" r:id="rId22"/>
    <p:sldLayoutId id="2147483737" r:id="rId23"/>
    <p:sldLayoutId id="2147483738" r:id="rId24"/>
    <p:sldLayoutId id="2147483739" r:id="rId25"/>
    <p:sldLayoutId id="2147483740" r:id="rId26"/>
    <p:sldLayoutId id="2147483741" r:id="rId27"/>
    <p:sldLayoutId id="2147483742" r:id="rId28"/>
    <p:sldLayoutId id="2147483743" r:id="rId29"/>
    <p:sldLayoutId id="2147483744" r:id="rId30"/>
    <p:sldLayoutId id="2147483745" r:id="rId31"/>
    <p:sldLayoutId id="2147483746" r:id="rId32"/>
    <p:sldLayoutId id="2147483747" r:id="rId33"/>
    <p:sldLayoutId id="2147483748" r:id="rId34"/>
    <p:sldLayoutId id="2147483749" r:id="rId35"/>
    <p:sldLayoutId id="2147483750" r:id="rId36"/>
    <p:sldLayoutId id="2147483778" r:id="rId3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algn="l"/>
            <a:fld id="{FF20F8B6-5AB9-41C4-A82C-4155E8A92B2C}" type="slidenum">
              <a:rPr lang="en-CA" sz="1000" smtClean="0">
                <a:solidFill>
                  <a:srgbClr val="FFFFFF"/>
                </a:solidFill>
              </a:rPr>
              <a:pPr marL="2151063" algn="l"/>
              <a:t>‹#›</a:t>
            </a:fld>
            <a:endParaRPr lang="en-CA" sz="1000" dirty="0">
              <a:solidFill>
                <a:srgbClr val="FFFFFF"/>
              </a:solidFill>
            </a:endParaRPr>
          </a:p>
        </p:txBody>
      </p:sp>
      <p:sp>
        <p:nvSpPr>
          <p:cNvPr id="9" name="Rectangle 8"/>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a:r>
              <a:rPr lang="en-CA" sz="1000" dirty="0" smtClean="0">
                <a:solidFill>
                  <a:srgbClr val="FFFFFF"/>
                </a:solidFill>
              </a:rPr>
              <a:t>Info-Tech Research Group</a:t>
            </a:r>
            <a:endParaRPr lang="en-CA" sz="10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 id="2147483798" r:id="rId18"/>
    <p:sldLayoutId id="2147483799" r:id="rId19"/>
    <p:sldLayoutId id="2147483800" r:id="rId20"/>
    <p:sldLayoutId id="2147483801" r:id="rId21"/>
    <p:sldLayoutId id="2147483802" r:id="rId22"/>
    <p:sldLayoutId id="2147483803" r:id="rId23"/>
    <p:sldLayoutId id="2147483804" r:id="rId24"/>
    <p:sldLayoutId id="2147483805" r:id="rId25"/>
    <p:sldLayoutId id="2147483806" r:id="rId26"/>
    <p:sldLayoutId id="2147483807" r:id="rId27"/>
    <p:sldLayoutId id="2147483808" r:id="rId28"/>
    <p:sldLayoutId id="2147483809" r:id="rId29"/>
    <p:sldLayoutId id="2147483810" r:id="rId30"/>
    <p:sldLayoutId id="2147483811" r:id="rId31"/>
    <p:sldLayoutId id="2147483812" r:id="rId32"/>
    <p:sldLayoutId id="2147483813" r:id="rId33"/>
    <p:sldLayoutId id="2147483814" r:id="rId34"/>
    <p:sldLayoutId id="2147483815" r:id="rId35"/>
    <p:sldLayoutId id="2147483847" r:id="rId36"/>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infotech.com/research/ss/it-redeploy-it-staff-to-fill-changing-demands/it-storyboard-redeploy-it-staff-to-fill-changing-demands?utm_source=SS_Sample&amp;utm_medium=Collateral&amp;utm_campaign=Collatera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4.gif"/><Relationship Id="rId4" Type="http://schemas.openxmlformats.org/officeDocument/2006/relationships/hyperlink" Target="http://www.infotech.com/research/ss/it-redeploy-it-staff-to-fill-changing-demands/it-storyboard-redeploy-it-staff-to-fill-changing-demands?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99.xml"/><Relationship Id="rId5" Type="http://schemas.openxmlformats.org/officeDocument/2006/relationships/image" Target="../media/image4.gif"/><Relationship Id="rId4" Type="http://schemas.openxmlformats.org/officeDocument/2006/relationships/hyperlink" Target="http://www.infotech.com/research/ss/it-redeploy-it-staff-to-fill-changing-demands/it-storyboard-redeploy-it-staff-to-fill-changing-demands?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it-redeploy-it-staff-to-fill-changing-demands/it-storyboard-redeploy-it-staff-to-fill-changing-demands?utm_source=SS_Sample&amp;utm_medium=Collateral&amp;utm_campaign=Collateral" TargetMode="External"/><Relationship Id="rId2" Type="http://schemas.openxmlformats.org/officeDocument/2006/relationships/hyperlink" Target="http://www.infotech.com/" TargetMode="External"/><Relationship Id="rId1" Type="http://schemas.openxmlformats.org/officeDocument/2006/relationships/slideLayout" Target="../slideLayouts/slideLayout67.xml"/><Relationship Id="rId6" Type="http://schemas.openxmlformats.org/officeDocument/2006/relationships/image" Target="../media/image18.png"/><Relationship Id="rId5" Type="http://schemas.openxmlformats.org/officeDocument/2006/relationships/image" Target="../media/image4.gif"/><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redeploy-it-staff-to-fill-changing-demands/it-storyboard-redeploy-it-staff-to-fill-changing-demand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redeploy-it-staff-to-fill-changing-demands/it-storyboard-redeploy-it-staff-to-fill-changing-demand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notesSlide" Target="../notesSlides/notesSlide3.xml"/><Relationship Id="rId18" Type="http://schemas.openxmlformats.org/officeDocument/2006/relationships/hyperlink" Target="http://www.infotech.com/research/ss/it-redeploy-it-staff-to-fill-changing-demands/it-storyboard-redeploy-it-staff-to-fill-changing-demands?utm_source=SS_Sample&amp;utm_medium=Collateral&amp;utm_campaign=Collateral" TargetMode="Externa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Layout" Target="../slideLayouts/slideLayout6.xml"/><Relationship Id="rId17" Type="http://schemas.openxmlformats.org/officeDocument/2006/relationships/image" Target="../media/image8.wmf"/><Relationship Id="rId2" Type="http://schemas.openxmlformats.org/officeDocument/2006/relationships/tags" Target="../tags/tag2.xml"/><Relationship Id="rId16" Type="http://schemas.openxmlformats.org/officeDocument/2006/relationships/image" Target="../media/image7.wmf"/><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image" Target="../media/image6.png"/><Relationship Id="rId10" Type="http://schemas.openxmlformats.org/officeDocument/2006/relationships/tags" Target="../tags/tag10.xml"/><Relationship Id="rId19" Type="http://schemas.openxmlformats.org/officeDocument/2006/relationships/image" Target="../media/image4.gif"/><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hyperlink" Target="http://www.infotech.com/research/ss/downsize-it-staff-for-future-gain-with-minimal-pain"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hyperlink" Target="http://www.infotech.com/research/ss/it-redeploy-it-staff-to-fill-changing-demands/it-storyboard-redeploy-it-staff-to-fill-changing-demands?utm_source=SS_Sample&amp;utm_medium=Collateral&amp;utm_campaign=Collateral" TargetMode="External"/><Relationship Id="rId4" Type="http://schemas.openxmlformats.org/officeDocument/2006/relationships/hyperlink" Target="http://www.infotech.com/research/ss/deliver-maximum-value-with-limited-staf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3.xml"/><Relationship Id="rId5" Type="http://schemas.openxmlformats.org/officeDocument/2006/relationships/image" Target="../media/image4.gif"/><Relationship Id="rId4" Type="http://schemas.openxmlformats.org/officeDocument/2006/relationships/hyperlink" Target="http://www.infotech.com/research/ss/it-redeploy-it-staff-to-fill-changing-demands/it-storyboard-redeploy-it-staff-to-fill-changing-demands?utm_source=SS_Sample&amp;utm_medium=Collateral&amp;utm_campaign=Collateral" TargetMode="External"/></Relationships>
</file>

<file path=ppt/slides/_rels/slide7.xml.rels><?xml version="1.0" encoding="UTF-8" standalone="yes"?>
<Relationships xmlns="http://schemas.openxmlformats.org/package/2006/relationships"><Relationship Id="rId8" Type="http://schemas.openxmlformats.org/officeDocument/2006/relationships/tags" Target="../tags/tag18.xml"/><Relationship Id="rId13" Type="http://schemas.openxmlformats.org/officeDocument/2006/relationships/tags" Target="../tags/tag23.xml"/><Relationship Id="rId18" Type="http://schemas.openxmlformats.org/officeDocument/2006/relationships/tags" Target="../tags/tag28.xml"/><Relationship Id="rId26" Type="http://schemas.openxmlformats.org/officeDocument/2006/relationships/notesSlide" Target="../notesSlides/notesSlide6.xml"/><Relationship Id="rId3" Type="http://schemas.openxmlformats.org/officeDocument/2006/relationships/tags" Target="../tags/tag13.xml"/><Relationship Id="rId21" Type="http://schemas.openxmlformats.org/officeDocument/2006/relationships/tags" Target="../tags/tag31.xml"/><Relationship Id="rId34" Type="http://schemas.openxmlformats.org/officeDocument/2006/relationships/image" Target="../media/image4.gif"/><Relationship Id="rId7" Type="http://schemas.openxmlformats.org/officeDocument/2006/relationships/tags" Target="../tags/tag17.xml"/><Relationship Id="rId12" Type="http://schemas.openxmlformats.org/officeDocument/2006/relationships/tags" Target="../tags/tag22.xml"/><Relationship Id="rId17" Type="http://schemas.openxmlformats.org/officeDocument/2006/relationships/tags" Target="../tags/tag27.xml"/><Relationship Id="rId25" Type="http://schemas.openxmlformats.org/officeDocument/2006/relationships/slideLayout" Target="../slideLayouts/slideLayout32.xml"/><Relationship Id="rId33" Type="http://schemas.openxmlformats.org/officeDocument/2006/relationships/hyperlink" Target="http://www.infotech.com/research/ss/it-redeploy-it-staff-to-fill-changing-demands/it-storyboard-redeploy-it-staff-to-fill-changing-demands?utm_source=SS_Sample&amp;utm_medium=Collateral&amp;utm_campaign=Collateral" TargetMode="External"/><Relationship Id="rId2" Type="http://schemas.openxmlformats.org/officeDocument/2006/relationships/tags" Target="../tags/tag12.xml"/><Relationship Id="rId16" Type="http://schemas.openxmlformats.org/officeDocument/2006/relationships/tags" Target="../tags/tag26.xml"/><Relationship Id="rId20" Type="http://schemas.openxmlformats.org/officeDocument/2006/relationships/tags" Target="../tags/tag30.xml"/><Relationship Id="rId29" Type="http://schemas.openxmlformats.org/officeDocument/2006/relationships/image" Target="../media/image12.jpeg"/><Relationship Id="rId1" Type="http://schemas.openxmlformats.org/officeDocument/2006/relationships/vmlDrawing" Target="../drawings/vmlDrawing2.vml"/><Relationship Id="rId6" Type="http://schemas.openxmlformats.org/officeDocument/2006/relationships/tags" Target="../tags/tag16.xml"/><Relationship Id="rId11" Type="http://schemas.openxmlformats.org/officeDocument/2006/relationships/tags" Target="../tags/tag21.xml"/><Relationship Id="rId24" Type="http://schemas.openxmlformats.org/officeDocument/2006/relationships/tags" Target="../tags/tag34.xml"/><Relationship Id="rId32" Type="http://schemas.openxmlformats.org/officeDocument/2006/relationships/image" Target="../media/image15.jpeg"/><Relationship Id="rId5" Type="http://schemas.openxmlformats.org/officeDocument/2006/relationships/tags" Target="../tags/tag15.xml"/><Relationship Id="rId15" Type="http://schemas.openxmlformats.org/officeDocument/2006/relationships/tags" Target="../tags/tag25.xml"/><Relationship Id="rId23" Type="http://schemas.openxmlformats.org/officeDocument/2006/relationships/tags" Target="../tags/tag33.xml"/><Relationship Id="rId28" Type="http://schemas.openxmlformats.org/officeDocument/2006/relationships/image" Target="../media/image11.jpeg"/><Relationship Id="rId10" Type="http://schemas.openxmlformats.org/officeDocument/2006/relationships/tags" Target="../tags/tag20.xml"/><Relationship Id="rId19" Type="http://schemas.openxmlformats.org/officeDocument/2006/relationships/tags" Target="../tags/tag29.xml"/><Relationship Id="rId31" Type="http://schemas.openxmlformats.org/officeDocument/2006/relationships/image" Target="../media/image14.jpeg"/><Relationship Id="rId4" Type="http://schemas.openxmlformats.org/officeDocument/2006/relationships/tags" Target="../tags/tag14.xml"/><Relationship Id="rId9" Type="http://schemas.openxmlformats.org/officeDocument/2006/relationships/tags" Target="../tags/tag19.xml"/><Relationship Id="rId14" Type="http://schemas.openxmlformats.org/officeDocument/2006/relationships/tags" Target="../tags/tag24.xml"/><Relationship Id="rId22" Type="http://schemas.openxmlformats.org/officeDocument/2006/relationships/tags" Target="../tags/tag32.xml"/><Relationship Id="rId27" Type="http://schemas.openxmlformats.org/officeDocument/2006/relationships/oleObject" Target="../embeddings/oleObject2.bin"/><Relationship Id="rId30" Type="http://schemas.openxmlformats.org/officeDocument/2006/relationships/image" Target="../media/image13.jpeg"/></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36.xml"/><Relationship Id="rId7" Type="http://schemas.openxmlformats.org/officeDocument/2006/relationships/notesSlide" Target="../notesSlides/notesSlide7.xml"/><Relationship Id="rId12" Type="http://schemas.openxmlformats.org/officeDocument/2006/relationships/image" Target="../media/image4.gif"/><Relationship Id="rId2" Type="http://schemas.openxmlformats.org/officeDocument/2006/relationships/tags" Target="../tags/tag35.xml"/><Relationship Id="rId1" Type="http://schemas.openxmlformats.org/officeDocument/2006/relationships/vmlDrawing" Target="../drawings/vmlDrawing3.vml"/><Relationship Id="rId6" Type="http://schemas.openxmlformats.org/officeDocument/2006/relationships/slideLayout" Target="../slideLayouts/slideLayout6.xml"/><Relationship Id="rId11" Type="http://schemas.openxmlformats.org/officeDocument/2006/relationships/hyperlink" Target="http://www.infotech.com/research/ss/it-redeploy-it-staff-to-fill-changing-demands/it-storyboard-redeploy-it-staff-to-fill-changing-demands?utm_source=SS_Sample&amp;utm_medium=Collateral&amp;utm_campaign=Collateral" TargetMode="External"/><Relationship Id="rId5" Type="http://schemas.openxmlformats.org/officeDocument/2006/relationships/tags" Target="../tags/tag38.xml"/><Relationship Id="rId10" Type="http://schemas.openxmlformats.org/officeDocument/2006/relationships/image" Target="../media/image16.jpeg"/><Relationship Id="rId4" Type="http://schemas.openxmlformats.org/officeDocument/2006/relationships/tags" Target="../tags/tag37.xml"/><Relationship Id="rId9" Type="http://schemas.openxmlformats.org/officeDocument/2006/relationships/hyperlink" Target="http://www.infotech.com/research/ss/it-develop-a-strategic-workforce-plan-for-it"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infotech.com/research/ss/it-redeploy-it-staff-to-fill-changing-demands/it-storyboard-redeploy-it-staff-to-fill-changing-demands?utm_source=SS_Sample&amp;utm_medium=Collateral&amp;utm_campaign=Collateral" TargetMode="External"/><Relationship Id="rId3" Type="http://schemas.openxmlformats.org/officeDocument/2006/relationships/tags" Target="../tags/tag41.xml"/><Relationship Id="rId7" Type="http://schemas.openxmlformats.org/officeDocument/2006/relationships/image" Target="../media/image8.wmf"/><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7.wmf"/><Relationship Id="rId5" Type="http://schemas.openxmlformats.org/officeDocument/2006/relationships/notesSlide" Target="../notesSlides/notesSlide8.xml"/><Relationship Id="rId4" Type="http://schemas.openxmlformats.org/officeDocument/2006/relationships/slideLayout" Target="../slideLayouts/slideLayout69.xml"/><Relationship Id="rId9"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US" dirty="0" smtClean="0"/>
              <a:t>Redeploy IT Staff to Fill Changing Demands</a:t>
            </a:r>
          </a:p>
        </p:txBody>
      </p:sp>
      <p:sp>
        <p:nvSpPr>
          <p:cNvPr id="8" name="Text Placeholder 7"/>
          <p:cNvSpPr>
            <a:spLocks noGrp="1"/>
          </p:cNvSpPr>
          <p:nvPr>
            <p:ph type="body" sz="quarter" idx="16"/>
          </p:nvPr>
        </p:nvSpPr>
        <p:spPr/>
        <p:txBody>
          <a:bodyPr/>
          <a:lstStyle/>
          <a:p>
            <a:r>
              <a:rPr lang="en-CA" dirty="0"/>
              <a:t>Locate new areas of demand, select the right employee, retrain, and redeploy.</a:t>
            </a:r>
          </a:p>
          <a:p>
            <a:endParaRPr lang="en-CA" dirty="0"/>
          </a:p>
        </p:txBody>
      </p:sp>
      <p:pic>
        <p:nvPicPr>
          <p:cNvPr id="4" name="Picture 3" descr="sample-titlebar-itrgNEW.gif">
            <a:hlinkClick r:id="rId2"/>
          </p:cNvPr>
          <p:cNvPicPr>
            <a:picLocks noChangeAspect="1"/>
          </p:cNvPicPr>
          <p:nvPr/>
        </p:nvPicPr>
        <p:blipFill>
          <a:blip r:embed="rId3"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using redeployment for addressing urgent staffing needs</a:t>
            </a:r>
            <a:endParaRPr lang="en-US" dirty="0"/>
          </a:p>
        </p:txBody>
      </p:sp>
      <p:graphicFrame>
        <p:nvGraphicFramePr>
          <p:cNvPr id="4" name="Chart 3"/>
          <p:cNvGraphicFramePr/>
          <p:nvPr/>
        </p:nvGraphicFramePr>
        <p:xfrm>
          <a:off x="4863312" y="1399922"/>
          <a:ext cx="3417100" cy="406107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ular Callout 4"/>
          <p:cNvSpPr/>
          <p:nvPr/>
        </p:nvSpPr>
        <p:spPr>
          <a:xfrm>
            <a:off x="4644008" y="5460999"/>
            <a:ext cx="2880320" cy="646331"/>
          </a:xfrm>
          <a:prstGeom prst="wedgeRectCallout">
            <a:avLst>
              <a:gd name="adj1" fmla="val 19330"/>
              <a:gd name="adj2" fmla="val -96054"/>
            </a:avLst>
          </a:prstGeom>
          <a:solidFill>
            <a:srgbClr val="C7770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Successful redeployment requires advance preparation including attributes assessment and retraining.</a:t>
            </a:r>
            <a:endParaRPr lang="en-US" sz="1200" dirty="0"/>
          </a:p>
        </p:txBody>
      </p:sp>
      <p:sp>
        <p:nvSpPr>
          <p:cNvPr id="6" name="TextBox 5"/>
          <p:cNvSpPr txBox="1"/>
          <p:nvPr/>
        </p:nvSpPr>
        <p:spPr>
          <a:xfrm>
            <a:off x="467544" y="1268760"/>
            <a:ext cx="4176464" cy="954107"/>
          </a:xfrm>
          <a:prstGeom prst="rect">
            <a:avLst/>
          </a:prstGeom>
          <a:noFill/>
        </p:spPr>
        <p:txBody>
          <a:bodyPr wrap="square" rtlCol="0">
            <a:spAutoFit/>
          </a:bodyPr>
          <a:lstStyle/>
          <a:p>
            <a:pPr algn="l"/>
            <a:r>
              <a:rPr lang="en-US" sz="1400" b="1" dirty="0" smtClean="0">
                <a:solidFill>
                  <a:schemeClr val="accent2"/>
                </a:solidFill>
              </a:rPr>
              <a:t>Successful redeployment requires preparation:</a:t>
            </a:r>
          </a:p>
          <a:p>
            <a:pPr marL="115888" indent="-115888" algn="l">
              <a:buFont typeface="Arial" pitchFamily="34" charset="0"/>
              <a:buChar char="•"/>
            </a:pPr>
            <a:r>
              <a:rPr lang="en-US" sz="1400" dirty="0" smtClean="0"/>
              <a:t>Attributes assessment and job assignment.</a:t>
            </a:r>
          </a:p>
          <a:p>
            <a:pPr marL="115888" indent="-115888" algn="l">
              <a:buFont typeface="Arial" pitchFamily="34" charset="0"/>
              <a:buChar char="•"/>
            </a:pPr>
            <a:r>
              <a:rPr lang="en-US" sz="1400" dirty="0" smtClean="0"/>
              <a:t>Retraining, informal mentoring, and gradual adjustment of responsibilities.</a:t>
            </a:r>
          </a:p>
        </p:txBody>
      </p:sp>
      <p:sp>
        <p:nvSpPr>
          <p:cNvPr id="7" name="TextBox 6"/>
          <p:cNvSpPr txBox="1"/>
          <p:nvPr/>
        </p:nvSpPr>
        <p:spPr>
          <a:xfrm>
            <a:off x="5448312" y="6146067"/>
            <a:ext cx="3027345" cy="276999"/>
          </a:xfrm>
          <a:prstGeom prst="rect">
            <a:avLst/>
          </a:prstGeom>
          <a:noFill/>
        </p:spPr>
        <p:txBody>
          <a:bodyPr wrap="square" rtlCol="0">
            <a:spAutoFit/>
          </a:bodyPr>
          <a:lstStyle/>
          <a:p>
            <a:pPr algn="l"/>
            <a:r>
              <a:rPr lang="en-US" sz="1200" dirty="0" smtClean="0"/>
              <a:t>Source: Info-Tech Research Group; </a:t>
            </a:r>
            <a:r>
              <a:rPr lang="en-US" sz="1200" i="1" dirty="0" smtClean="0"/>
              <a:t>N=74</a:t>
            </a:r>
            <a:endParaRPr lang="en-US" sz="1200" i="1" dirty="0"/>
          </a:p>
        </p:txBody>
      </p:sp>
      <p:sp>
        <p:nvSpPr>
          <p:cNvPr id="9" name="TextBox 8"/>
          <p:cNvSpPr txBox="1"/>
          <p:nvPr/>
        </p:nvSpPr>
        <p:spPr>
          <a:xfrm>
            <a:off x="467544" y="2276872"/>
            <a:ext cx="4176464" cy="2677656"/>
          </a:xfrm>
          <a:prstGeom prst="rect">
            <a:avLst/>
          </a:prstGeom>
          <a:noFill/>
        </p:spPr>
        <p:txBody>
          <a:bodyPr wrap="square" rtlCol="0">
            <a:spAutoFit/>
          </a:bodyPr>
          <a:lstStyle/>
          <a:p>
            <a:pPr algn="l"/>
            <a:r>
              <a:rPr lang="en-US" sz="1400" b="1" dirty="0" smtClean="0">
                <a:solidFill>
                  <a:schemeClr val="accent2"/>
                </a:solidFill>
              </a:rPr>
              <a:t>Avoid using redeployments for:</a:t>
            </a:r>
          </a:p>
          <a:p>
            <a:pPr marL="117475" indent="-117475" algn="l">
              <a:buFont typeface="Arial" pitchFamily="34" charset="0"/>
              <a:buChar char="•"/>
            </a:pPr>
            <a:r>
              <a:rPr lang="en-US" sz="1400" b="1" dirty="0" smtClean="0"/>
              <a:t>Pilot programs.</a:t>
            </a:r>
            <a:r>
              <a:rPr lang="en-US" sz="1400" dirty="0" smtClean="0"/>
              <a:t> A hastily arranged pilot program may require specialized skills that would require extensive retraining. Avoid using existing resources for these roles.</a:t>
            </a:r>
          </a:p>
          <a:p>
            <a:pPr marL="117475" indent="-117475" algn="l">
              <a:buFont typeface="Arial" pitchFamily="34" charset="0"/>
              <a:buChar char="•"/>
            </a:pPr>
            <a:r>
              <a:rPr lang="en-US" sz="1400" b="1" dirty="0" smtClean="0"/>
              <a:t>Frequently changing or experimental roles.</a:t>
            </a:r>
            <a:r>
              <a:rPr lang="en-US" sz="1400" dirty="0" smtClean="0"/>
              <a:t> If your organization has undergone frequent changes in strategy, use contractors to fill temporary or experimental roles. </a:t>
            </a:r>
          </a:p>
          <a:p>
            <a:pPr marL="233363" indent="-117475" algn="l">
              <a:buFont typeface="Arial" pitchFamily="34" charset="0"/>
              <a:buChar char="•"/>
            </a:pPr>
            <a:endParaRPr lang="en-US" sz="1400" dirty="0" smtClean="0"/>
          </a:p>
          <a:p>
            <a:pPr algn="l"/>
            <a:endParaRPr lang="en-US" sz="1400" dirty="0" smtClean="0"/>
          </a:p>
          <a:p>
            <a:endParaRPr lang="en-US" sz="1400" dirty="0"/>
          </a:p>
        </p:txBody>
      </p:sp>
      <p:sp>
        <p:nvSpPr>
          <p:cNvPr id="12" name="TextBox 11"/>
          <p:cNvSpPr txBox="1"/>
          <p:nvPr/>
        </p:nvSpPr>
        <p:spPr>
          <a:xfrm>
            <a:off x="470729" y="4335470"/>
            <a:ext cx="4176464" cy="738664"/>
          </a:xfrm>
          <a:prstGeom prst="rect">
            <a:avLst/>
          </a:prstGeom>
          <a:noFill/>
        </p:spPr>
        <p:txBody>
          <a:bodyPr wrap="square" rtlCol="0">
            <a:spAutoFit/>
          </a:bodyPr>
          <a:lstStyle/>
          <a:p>
            <a:pPr algn="l"/>
            <a:r>
              <a:rPr lang="en-US" sz="1400" b="1" dirty="0" smtClean="0">
                <a:solidFill>
                  <a:schemeClr val="accent2"/>
                </a:solidFill>
              </a:rPr>
              <a:t>A hastily arranged redeployment risks:</a:t>
            </a:r>
          </a:p>
          <a:p>
            <a:pPr marL="115888" indent="-115888" algn="l">
              <a:buFont typeface="Arial" pitchFamily="34" charset="0"/>
              <a:buChar char="•"/>
            </a:pPr>
            <a:r>
              <a:rPr lang="en-US" sz="1400" dirty="0" smtClean="0"/>
              <a:t>Poor performance of the redeployed resource.</a:t>
            </a:r>
          </a:p>
          <a:p>
            <a:pPr marL="115888" indent="-115888" algn="l">
              <a:buFont typeface="Arial" pitchFamily="34" charset="0"/>
              <a:buChar char="•"/>
            </a:pPr>
            <a:r>
              <a:rPr lang="en-US" sz="1400" dirty="0" smtClean="0"/>
              <a:t>Reduced employee job satisfaction.</a:t>
            </a:r>
            <a:endParaRPr lang="en-US" sz="1400" dirty="0"/>
          </a:p>
        </p:txBody>
      </p:sp>
      <p:sp>
        <p:nvSpPr>
          <p:cNvPr id="13" name="TextBox 12"/>
          <p:cNvSpPr txBox="1"/>
          <p:nvPr/>
        </p:nvSpPr>
        <p:spPr>
          <a:xfrm>
            <a:off x="407432" y="5985284"/>
            <a:ext cx="3799438" cy="276999"/>
          </a:xfrm>
          <a:prstGeom prst="rect">
            <a:avLst/>
          </a:prstGeom>
          <a:noFill/>
        </p:spPr>
        <p:txBody>
          <a:bodyPr wrap="none" rtlCol="0">
            <a:spAutoFit/>
          </a:bodyPr>
          <a:lstStyle/>
          <a:p>
            <a:pPr algn="l"/>
            <a:r>
              <a:rPr lang="en-US" sz="1200" dirty="0" smtClean="0"/>
              <a:t>*See appendix for definition of redeployment success</a:t>
            </a:r>
            <a:endParaRPr lang="en-US" sz="1200" dirty="0"/>
          </a:p>
        </p:txBody>
      </p:sp>
      <p:sp>
        <p:nvSpPr>
          <p:cNvPr id="10" name="Rectangle 9"/>
          <p:cNvSpPr/>
          <p:nvPr/>
        </p:nvSpPr>
        <p:spPr>
          <a:xfrm>
            <a:off x="470729" y="5229200"/>
            <a:ext cx="3813239" cy="576064"/>
          </a:xfrm>
          <a:prstGeom prst="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400" dirty="0" smtClean="0"/>
              <a:t>In an urgent situation, contractors are probably your best bet. </a:t>
            </a:r>
            <a:endParaRPr lang="en-US" sz="1400" dirty="0"/>
          </a:p>
        </p:txBody>
      </p:sp>
      <p:pic>
        <p:nvPicPr>
          <p:cNvPr id="11" name="Picture 10"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697718"/>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CA" dirty="0" smtClean="0"/>
              <a:t>Define New Roles and Responsibilities</a:t>
            </a:r>
            <a:endParaRPr lang="en-CA" dirty="0"/>
          </a:p>
        </p:txBody>
      </p:sp>
      <p:sp>
        <p:nvSpPr>
          <p:cNvPr id="19" name="Text Placeholder 18"/>
          <p:cNvSpPr>
            <a:spLocks noGrp="1"/>
          </p:cNvSpPr>
          <p:nvPr>
            <p:ph type="body" sz="quarter" idx="18"/>
          </p:nvPr>
        </p:nvSpPr>
        <p:spPr/>
        <p:txBody>
          <a:bodyPr/>
          <a:lstStyle/>
          <a:p>
            <a:r>
              <a:rPr lang="en-CA" dirty="0" smtClean="0"/>
              <a:t>Understand Redeployment</a:t>
            </a:r>
          </a:p>
          <a:p>
            <a:r>
              <a:rPr lang="en-CA" b="1" dirty="0" smtClean="0"/>
              <a:t>Define New Roles &amp; Responsibilities</a:t>
            </a:r>
          </a:p>
          <a:p>
            <a:r>
              <a:rPr lang="en-CA" dirty="0" smtClean="0"/>
              <a:t>Build the Shortlist</a:t>
            </a:r>
          </a:p>
          <a:p>
            <a:r>
              <a:rPr lang="en-CA" dirty="0" smtClean="0"/>
              <a:t>New Roles for Five Trends</a:t>
            </a:r>
          </a:p>
          <a:p>
            <a:r>
              <a:rPr lang="en-CA" dirty="0" smtClean="0"/>
              <a:t>Assess the Value</a:t>
            </a:r>
          </a:p>
          <a:p>
            <a:r>
              <a:rPr lang="en-CA" dirty="0" smtClean="0"/>
              <a:t>Post-Redeployment Success</a:t>
            </a:r>
          </a:p>
        </p:txBody>
      </p:sp>
      <p:sp>
        <p:nvSpPr>
          <p:cNvPr id="20" name="Text Placeholder 19"/>
          <p:cNvSpPr>
            <a:spLocks noGrp="1"/>
          </p:cNvSpPr>
          <p:nvPr>
            <p:ph type="body" sz="quarter" idx="21"/>
          </p:nvPr>
        </p:nvSpPr>
        <p:spPr/>
        <p:txBody>
          <a:bodyPr/>
          <a:lstStyle/>
          <a:p>
            <a:r>
              <a:rPr lang="en-CA" dirty="0" smtClean="0"/>
              <a:t>Define responsibilities that will increase in importance as IT changes.</a:t>
            </a:r>
          </a:p>
          <a:p>
            <a:r>
              <a:rPr lang="en-CA" dirty="0" smtClean="0"/>
              <a:t>Find responsibilities that will be de-emphasized.</a:t>
            </a:r>
          </a:p>
          <a:p>
            <a:r>
              <a:rPr lang="en-CA" dirty="0" smtClean="0"/>
              <a:t>Build the list of redeployable employees and the list of target roles.</a:t>
            </a:r>
            <a:endParaRPr lang="en-CA" dirty="0"/>
          </a:p>
        </p:txBody>
      </p:sp>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3"/>
          </p:cNvPr>
          <p:cNvPicPr>
            <a:picLocks noChangeAspect="1"/>
          </p:cNvPicPr>
          <p:nvPr/>
        </p:nvPicPr>
        <p:blipFill>
          <a:blip r:embed="rId5"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6"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p:txBody>
          <a:bodyPr/>
          <a:lstStyle/>
          <a:p>
            <a:r>
              <a:rPr lang="en-CA" dirty="0" smtClean="0"/>
              <a:t>Redeployment provides the easiest and most affordable way for IT departments to gain new skills and take on new responsibilities.</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625714"/>
            <a:ext cx="4034665" cy="3676615"/>
          </a:xfrm>
        </p:spPr>
        <p:txBody>
          <a:bodyPr/>
          <a:lstStyle/>
          <a:p>
            <a:r>
              <a:rPr lang="en-CA" dirty="0" smtClean="0"/>
              <a:t>CIOs, IT leaders, and high level executives who are in charge of the organizational redesign or IT staffing restructure.</a:t>
            </a:r>
          </a:p>
          <a:p>
            <a:endParaRPr lang="en-CA" dirty="0" smtClean="0"/>
          </a:p>
          <a:p>
            <a:r>
              <a:rPr lang="en-CA" dirty="0" smtClean="0"/>
              <a:t>IT leaders who need to know how fundamental shifts in business technology affect human capital staffing requirements.</a:t>
            </a:r>
          </a:p>
          <a:p>
            <a:endParaRPr lang="en-CA" dirty="0" smtClean="0"/>
          </a:p>
          <a:p>
            <a:r>
              <a:rPr lang="en-CA" dirty="0" smtClean="0"/>
              <a:t>IT leaders who need to extend their organization’s capabilities without increasing headcount.</a:t>
            </a:r>
          </a:p>
        </p:txBody>
      </p:sp>
      <p:sp>
        <p:nvSpPr>
          <p:cNvPr id="12" name="Text Placeholder 11"/>
          <p:cNvSpPr>
            <a:spLocks noGrp="1"/>
          </p:cNvSpPr>
          <p:nvPr>
            <p:ph type="body" sz="quarter" idx="23"/>
          </p:nvPr>
        </p:nvSpPr>
        <p:spPr>
          <a:xfrm>
            <a:off x="4860032" y="2636911"/>
            <a:ext cx="4032448" cy="3676616"/>
          </a:xfrm>
        </p:spPr>
        <p:txBody>
          <a:bodyPr/>
          <a:lstStyle/>
          <a:p>
            <a:r>
              <a:rPr lang="en-CA" dirty="0" smtClean="0"/>
              <a:t>Evaluate redeployment as a means to achieve the IT department’s capability requirements.</a:t>
            </a:r>
          </a:p>
          <a:p>
            <a:endParaRPr lang="en-CA" dirty="0" smtClean="0"/>
          </a:p>
          <a:p>
            <a:r>
              <a:rPr lang="en-CA" dirty="0" smtClean="0"/>
              <a:t>Assess which employees are </a:t>
            </a:r>
            <a:r>
              <a:rPr lang="en-CA" i="1" dirty="0" smtClean="0"/>
              <a:t>best</a:t>
            </a:r>
            <a:r>
              <a:rPr lang="en-CA" dirty="0" smtClean="0"/>
              <a:t> suited for redeployment and retraining.</a:t>
            </a:r>
          </a:p>
          <a:p>
            <a:endParaRPr lang="en-CA" dirty="0" smtClean="0"/>
          </a:p>
          <a:p>
            <a:r>
              <a:rPr lang="en-US" dirty="0" smtClean="0"/>
              <a:t>Determine if and when to use other skills acquisition methods.</a:t>
            </a:r>
            <a:endParaRPr lang="en-CA" dirty="0" smtClean="0"/>
          </a:p>
          <a:p>
            <a:endParaRPr lang="en-CA" dirty="0" smtClean="0"/>
          </a:p>
          <a:p>
            <a:r>
              <a:rPr lang="en-CA" dirty="0" smtClean="0"/>
              <a:t>Consider redeployment in the context of current changes to IT requirements.</a:t>
            </a:r>
          </a:p>
          <a:p>
            <a:pPr>
              <a:buNone/>
            </a:pPr>
            <a:endParaRPr lang="en-CA" dirty="0" smtClean="0"/>
          </a:p>
        </p:txBody>
      </p:sp>
      <p:sp>
        <p:nvSpPr>
          <p:cNvPr id="8" name="TextBox 7"/>
          <p:cNvSpPr txBox="1"/>
          <p:nvPr/>
        </p:nvSpPr>
        <p:spPr>
          <a:xfrm>
            <a:off x="249302" y="2312876"/>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312876"/>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pic>
        <p:nvPicPr>
          <p:cNvPr id="13" name="Picture 1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p:txBody>
          <a:bodyPr/>
          <a:lstStyle/>
          <a:p>
            <a:pPr>
              <a:buNone/>
            </a:pPr>
            <a:r>
              <a:rPr lang="en-CA" b="1" dirty="0" smtClean="0"/>
              <a:t>Situation</a:t>
            </a:r>
          </a:p>
          <a:p>
            <a:r>
              <a:rPr lang="en-US" dirty="0" smtClean="0"/>
              <a:t>The IT landscape is changing due to rapid advancements in mobile, cloud, big data, social media, and security. These trends will have a significant impact on IT staffing over the next 2 to 3 years.</a:t>
            </a:r>
            <a:endParaRPr lang="en-CA" dirty="0" smtClean="0"/>
          </a:p>
          <a:p>
            <a:pPr>
              <a:buNone/>
            </a:pPr>
            <a:endParaRPr lang="en-CA" b="1" dirty="0" smtClean="0"/>
          </a:p>
          <a:p>
            <a:pPr>
              <a:buNone/>
            </a:pPr>
            <a:r>
              <a:rPr lang="en-CA" b="1" dirty="0" smtClean="0"/>
              <a:t>Challenge</a:t>
            </a:r>
          </a:p>
          <a:p>
            <a:r>
              <a:rPr lang="en-CA" dirty="0" smtClean="0"/>
              <a:t>The IT group faces a potential loss of capability if IT leadership does not address skill gaps now.</a:t>
            </a:r>
          </a:p>
          <a:p>
            <a:r>
              <a:rPr lang="en-CA" dirty="0" smtClean="0"/>
              <a:t>Organizations expect the IT department to adapt to shifting technology without an increase in headcount.</a:t>
            </a:r>
          </a:p>
          <a:p>
            <a:r>
              <a:rPr lang="en-CA" dirty="0" smtClean="0"/>
              <a:t>IT departments fear a loss of headcount if they terminate existing employees, leading to permanent headcount loss.</a:t>
            </a:r>
          </a:p>
          <a:p>
            <a:endParaRPr lang="en-CA" dirty="0" smtClean="0"/>
          </a:p>
          <a:p>
            <a:pPr>
              <a:buNone/>
            </a:pPr>
            <a:r>
              <a:rPr lang="en-CA" b="1" dirty="0" smtClean="0"/>
              <a:t>Recommendation</a:t>
            </a:r>
          </a:p>
          <a:p>
            <a:r>
              <a:rPr lang="en-CA" dirty="0" smtClean="0"/>
              <a:t>Redeployment of existing resources to new roles offers a low-cost, low-risk way to introduce new skills into the IT department.</a:t>
            </a:r>
          </a:p>
          <a:p>
            <a:r>
              <a:rPr lang="en-CA" dirty="0" smtClean="0"/>
              <a:t>Shortlist your candidates for redeployment by looking for solid performers with existing abilities that match the new job responsibilities.</a:t>
            </a:r>
          </a:p>
          <a:p>
            <a:r>
              <a:rPr lang="en-CA" dirty="0" smtClean="0"/>
              <a:t>Evaluate redeployment by examining:</a:t>
            </a:r>
          </a:p>
          <a:p>
            <a:pPr lvl="1"/>
            <a:r>
              <a:rPr lang="en-CA" dirty="0" smtClean="0"/>
              <a:t>Benefits offered by the redeployed resource</a:t>
            </a:r>
          </a:p>
          <a:p>
            <a:pPr lvl="1"/>
            <a:r>
              <a:rPr lang="en-CA" dirty="0" smtClean="0"/>
              <a:t>The costs of transition</a:t>
            </a:r>
          </a:p>
          <a:p>
            <a:pPr lvl="1"/>
            <a:r>
              <a:rPr lang="en-CA" dirty="0" smtClean="0"/>
              <a:t>Alternatives to redeployment</a:t>
            </a:r>
          </a:p>
          <a:p>
            <a:r>
              <a:rPr lang="en-CA" dirty="0" smtClean="0"/>
              <a:t>On the basis of the value calculation, determine which employees (if any) you should redeploy.</a:t>
            </a: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nvGraphicFramePr>
        <p:xfrm>
          <a:off x="0" y="0"/>
          <a:ext cx="158750" cy="158750"/>
        </p:xfrm>
        <a:graphic>
          <a:graphicData uri="http://schemas.openxmlformats.org/presentationml/2006/ole">
            <p:oleObj spid="_x0000_s2700290" name="think-cell Slide" r:id="rId14" imgW="360" imgH="360" progId="">
              <p:embed/>
            </p:oleObj>
          </a:graphicData>
        </a:graphic>
      </p:graphicFrame>
      <p:sp>
        <p:nvSpPr>
          <p:cNvPr id="22" name="Text Placeholder 29"/>
          <p:cNvSpPr txBox="1">
            <a:spLocks/>
          </p:cNvSpPr>
          <p:nvPr>
            <p:custDataLst>
              <p:tags r:id="rId2"/>
            </p:custDataLst>
          </p:nvPr>
        </p:nvSpPr>
        <p:spPr>
          <a:xfrm>
            <a:off x="5471455" y="2843903"/>
            <a:ext cx="3156682" cy="1791351"/>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kumimoji="0" lang="en-US" sz="1600" b="0" u="none" strike="noStrike" kern="1200" cap="none" spc="0" normalizeH="0" baseline="0" noProof="0" dirty="0" smtClean="0">
                <a:ln>
                  <a:noFill/>
                </a:ln>
                <a:solidFill>
                  <a:schemeClr val="tx1"/>
                </a:solidFill>
                <a:effectLst/>
                <a:uLnTx/>
                <a:uFillTx/>
                <a:latin typeface="+mj-lt"/>
                <a:ea typeface="+mn-ea"/>
                <a:cs typeface="+mn-cs"/>
              </a:rPr>
              <a:t>The first day in any job is probably your</a:t>
            </a:r>
            <a:r>
              <a:rPr lang="en-US" sz="1600" dirty="0" smtClean="0">
                <a:latin typeface="+mj-lt"/>
              </a:rPr>
              <a:t> least productive day… it’s always disruptive to bring people in to rebuild teams.</a:t>
            </a:r>
            <a:endParaRPr kumimoji="0" lang="en-US" sz="1600" b="0" u="none" strike="noStrike" kern="1200" cap="none" spc="0" normalizeH="0" baseline="0" noProof="0" dirty="0" smtClean="0">
              <a:ln>
                <a:noFill/>
              </a:ln>
              <a:solidFill>
                <a:schemeClr val="tx1"/>
              </a:solidFill>
              <a:effectLst/>
              <a:uLnTx/>
              <a:uFillTx/>
              <a:latin typeface="+mj-lt"/>
              <a:ea typeface="+mn-ea"/>
              <a:cs typeface="+mn-cs"/>
            </a:endParaRPr>
          </a:p>
          <a:p>
            <a:pPr marL="796925" marR="0" lvl="0" algn="l" defTabSz="914400" rtl="0" eaLnBrk="0" fontAlgn="base" latinLnBrk="0" hangingPunct="0">
              <a:lnSpc>
                <a:spcPct val="100000"/>
              </a:lnSpc>
              <a:spcBef>
                <a:spcPct val="20000"/>
              </a:spcBef>
              <a:spcAft>
                <a:spcPct val="0"/>
              </a:spcAft>
              <a:buClr>
                <a:schemeClr val="tx1"/>
              </a:buClr>
              <a:buSzPct val="120000"/>
              <a:tabLst/>
              <a:defRPr/>
            </a:pP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796925" marR="0" lvl="0" algn="l" defTabSz="914400" rtl="0" eaLnBrk="0" fontAlgn="base" latinLnBrk="0" hangingPunct="0">
              <a:lnSpc>
                <a:spcPct val="100000"/>
              </a:lnSpc>
              <a:spcBef>
                <a:spcPct val="20000"/>
              </a:spcBef>
              <a:spcAft>
                <a:spcPct val="0"/>
              </a:spcAft>
              <a:buClr>
                <a:schemeClr val="tx1"/>
              </a:buClr>
              <a:buSzPct val="120000"/>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 Ken </a:t>
            </a: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Woghiren</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 </a:t>
            </a:r>
            <a:r>
              <a:rPr kumimoji="0" lang="en-CA" sz="1200" b="0" i="0" u="none" strike="noStrike" kern="1200" cap="none" spc="0" normalizeH="0" baseline="0" noProof="0" dirty="0" err="1" smtClean="0">
                <a:ln>
                  <a:noFill/>
                </a:ln>
                <a:solidFill>
                  <a:schemeClr val="tx1"/>
                </a:solidFill>
                <a:effectLst/>
                <a:uLnTx/>
                <a:uFillTx/>
                <a:latin typeface="+mn-lt"/>
                <a:ea typeface="+mn-ea"/>
                <a:cs typeface="+mn-cs"/>
              </a:rPr>
              <a:t>Hea</a:t>
            </a:r>
            <a:r>
              <a:rPr lang="en-CA" sz="1200" dirty="0" err="1" smtClean="0">
                <a:latin typeface="+mn-lt"/>
              </a:rPr>
              <a:t>d</a:t>
            </a:r>
            <a:r>
              <a:rPr lang="en-CA" sz="1200" dirty="0" smtClean="0">
                <a:latin typeface="+mn-lt"/>
              </a:rPr>
              <a:t> of Strategy and Architecture, BBC</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5" name="Text Placeholder 2"/>
          <p:cNvSpPr txBox="1">
            <a:spLocks/>
          </p:cNvSpPr>
          <p:nvPr>
            <p:custDataLst>
              <p:tags r:id="rId3"/>
            </p:custDataLst>
          </p:nvPr>
        </p:nvSpPr>
        <p:spPr bwMode="auto">
          <a:xfrm>
            <a:off x="575555" y="3392996"/>
            <a:ext cx="8244271" cy="10663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ts val="500"/>
              </a:spcBef>
              <a:spcAft>
                <a:spcPct val="0"/>
              </a:spcAft>
              <a:buClr>
                <a:schemeClr val="tx1"/>
              </a:buClr>
              <a:buSzPct val="120000"/>
              <a:buFont typeface="Arial" pitchFamily="34" charset="0"/>
              <a:buNone/>
              <a:tabLst/>
              <a:defRPr/>
            </a:pPr>
            <a:endParaRPr kumimoji="0" lang="en-CA" sz="1200" b="1" u="none" strike="noStrike" kern="1200" cap="none" spc="0" normalizeH="0" baseline="0" noProof="0" dirty="0" smtClean="0">
              <a:ln>
                <a:noFill/>
              </a:ln>
              <a:solidFill>
                <a:srgbClr val="C77709"/>
              </a:solidFill>
              <a:effectLst/>
              <a:uLnTx/>
              <a:uFillTx/>
              <a:latin typeface="+mn-lt"/>
              <a:ea typeface="+mn-ea"/>
              <a:cs typeface="+mn-cs"/>
            </a:endParaRPr>
          </a:p>
        </p:txBody>
      </p:sp>
      <p:sp>
        <p:nvSpPr>
          <p:cNvPr id="11" name="Text Placeholder 2"/>
          <p:cNvSpPr txBox="1">
            <a:spLocks/>
          </p:cNvSpPr>
          <p:nvPr>
            <p:custDataLst>
              <p:tags r:id="rId4"/>
            </p:custDataLst>
          </p:nvPr>
        </p:nvSpPr>
        <p:spPr bwMode="auto">
          <a:xfrm>
            <a:off x="611560" y="2844792"/>
            <a:ext cx="4284476" cy="2038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15888" marR="0" lvl="0" indent="-115888"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kumimoji="0" lang="en-CA" sz="1200" i="1" u="none" strike="noStrike" kern="1200" cap="none" spc="0" normalizeH="0" noProof="0" dirty="0" smtClean="0">
                <a:ln>
                  <a:noFill/>
                </a:ln>
                <a:effectLst/>
                <a:uLnTx/>
                <a:uFillTx/>
                <a:latin typeface="+mn-lt"/>
                <a:ea typeface="+mn-ea"/>
                <a:cs typeface="+mn-cs"/>
              </a:rPr>
              <a:t>Budget risk</a:t>
            </a:r>
            <a:r>
              <a:rPr kumimoji="0" lang="en-CA" sz="1200" u="none" strike="noStrike" kern="1200" cap="none" spc="0" normalizeH="0" noProof="0" dirty="0" smtClean="0">
                <a:ln>
                  <a:noFill/>
                </a:ln>
                <a:effectLst/>
                <a:uLnTx/>
                <a:uFillTx/>
                <a:latin typeface="+mn-lt"/>
                <a:ea typeface="+mn-ea"/>
                <a:cs typeface="+mn-cs"/>
              </a:rPr>
              <a:t>:</a:t>
            </a:r>
            <a:r>
              <a:rPr kumimoji="0" lang="en-CA" sz="1200" b="1" i="0" u="none" strike="noStrike" kern="1200" cap="none" spc="0" normalizeH="0" baseline="0" noProof="0" dirty="0" smtClean="0">
                <a:ln>
                  <a:noFill/>
                </a:ln>
                <a:effectLst/>
                <a:uLnTx/>
                <a:uFillTx/>
                <a:latin typeface="+mn-lt"/>
                <a:ea typeface="+mn-ea"/>
                <a:cs typeface="+mn-cs"/>
              </a:rPr>
              <a:t>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Removing headcount, even</a:t>
            </a:r>
            <a:r>
              <a:rPr kumimoji="0" lang="en-CA" sz="1200" b="0" i="0" u="none" strike="noStrike" kern="1200" cap="none" spc="0" normalizeH="0" noProof="0" dirty="0" smtClean="0">
                <a:ln>
                  <a:noFill/>
                </a:ln>
                <a:solidFill>
                  <a:schemeClr val="tx1"/>
                </a:solidFill>
                <a:effectLst/>
                <a:uLnTx/>
                <a:uFillTx/>
                <a:latin typeface="+mn-lt"/>
                <a:ea typeface="+mn-ea"/>
                <a:cs typeface="+mn-cs"/>
              </a:rPr>
              <a:t> temporarily, carries the risk of a permanent reduction in IT headcount.</a:t>
            </a:r>
          </a:p>
          <a:p>
            <a:pPr marL="115888" indent="-115888" algn="l" eaLnBrk="0" hangingPunct="0">
              <a:spcBef>
                <a:spcPts val="500"/>
              </a:spcBef>
              <a:buClr>
                <a:schemeClr val="tx1"/>
              </a:buClr>
              <a:buSzPct val="120000"/>
              <a:buFont typeface="Arial" pitchFamily="34" charset="0"/>
              <a:buChar char="•"/>
              <a:defRPr/>
            </a:pPr>
            <a:r>
              <a:rPr lang="en-CA" sz="1200" i="1" dirty="0" smtClean="0"/>
              <a:t>Firm-specific knowledge</a:t>
            </a:r>
            <a:r>
              <a:rPr lang="en-CA" sz="1200" dirty="0" smtClean="0"/>
              <a:t>:</a:t>
            </a:r>
            <a:r>
              <a:rPr lang="en-CA" sz="1200" b="1" dirty="0" smtClean="0">
                <a:solidFill>
                  <a:srgbClr val="C77709"/>
                </a:solidFill>
              </a:rPr>
              <a:t> </a:t>
            </a:r>
            <a:r>
              <a:rPr lang="en-CA" sz="1200" dirty="0" smtClean="0"/>
              <a:t>Employees accumulate knowledge of the firm, such as business processes, system design, and awareness of the firm’s culture and work habits. When you lose an employee, you lose that knowledge.</a:t>
            </a:r>
            <a:endParaRPr lang="en-CA" sz="1200" b="1" dirty="0" smtClean="0">
              <a:solidFill>
                <a:srgbClr val="C77709"/>
              </a:solidFill>
            </a:endParaRPr>
          </a:p>
          <a:p>
            <a:pPr marL="115888" indent="-115888" algn="l" eaLnBrk="0" hangingPunct="0">
              <a:spcBef>
                <a:spcPts val="500"/>
              </a:spcBef>
              <a:buClr>
                <a:schemeClr val="tx1"/>
              </a:buClr>
              <a:buSzPct val="120000"/>
              <a:buFont typeface="Arial" pitchFamily="34" charset="0"/>
              <a:buChar char="•"/>
              <a:defRPr/>
            </a:pPr>
            <a:r>
              <a:rPr lang="en-CA" sz="1200" i="1" dirty="0" smtClean="0"/>
              <a:t>Morale</a:t>
            </a:r>
            <a:r>
              <a:rPr lang="en-CA" sz="1200" dirty="0" smtClean="0"/>
              <a:t>:</a:t>
            </a:r>
            <a:r>
              <a:rPr lang="en-CA" sz="1200" b="1" dirty="0" smtClean="0">
                <a:solidFill>
                  <a:srgbClr val="C77709"/>
                </a:solidFill>
              </a:rPr>
              <a:t> </a:t>
            </a:r>
            <a:r>
              <a:rPr lang="en-CA" sz="1200" dirty="0" smtClean="0"/>
              <a:t>Employees want to see their company investing in them through new opportunities, rather than removing them whenever it becomes convenient.</a:t>
            </a:r>
            <a:endParaRPr lang="en-CA" sz="1200" b="1" dirty="0" smtClean="0">
              <a:solidFill>
                <a:srgbClr val="C77709"/>
              </a:solidFill>
            </a:endParaRPr>
          </a:p>
        </p:txBody>
      </p:sp>
      <p:sp>
        <p:nvSpPr>
          <p:cNvPr id="2" name="Title 1"/>
          <p:cNvSpPr>
            <a:spLocks noGrp="1"/>
          </p:cNvSpPr>
          <p:nvPr>
            <p:ph type="title"/>
            <p:custDataLst>
              <p:tags r:id="rId5"/>
            </p:custDataLst>
          </p:nvPr>
        </p:nvSpPr>
        <p:spPr/>
        <p:txBody>
          <a:bodyPr/>
          <a:lstStyle/>
          <a:p>
            <a:r>
              <a:rPr lang="en-CA" dirty="0" smtClean="0"/>
              <a:t>Redeployment offers a low investment option with the potential for high ROI</a:t>
            </a:r>
            <a:endParaRPr lang="en-CA" dirty="0"/>
          </a:p>
        </p:txBody>
      </p:sp>
      <p:sp>
        <p:nvSpPr>
          <p:cNvPr id="3" name="Text Placeholder 2"/>
          <p:cNvSpPr>
            <a:spLocks noGrp="1"/>
          </p:cNvSpPr>
          <p:nvPr>
            <p:ph type="body" sz="quarter" idx="16"/>
            <p:custDataLst>
              <p:tags r:id="rId6"/>
            </p:custDataLst>
          </p:nvPr>
        </p:nvSpPr>
        <p:spPr>
          <a:xfrm>
            <a:off x="249302" y="1931966"/>
            <a:ext cx="4646734" cy="911937"/>
          </a:xfrm>
        </p:spPr>
        <p:txBody>
          <a:bodyPr/>
          <a:lstStyle/>
          <a:p>
            <a:pPr marL="115888" indent="-115888"/>
            <a:r>
              <a:rPr lang="en-CA" dirty="0" smtClean="0"/>
              <a:t>Costs of search, </a:t>
            </a:r>
            <a:r>
              <a:rPr lang="en-CA" dirty="0" err="1" smtClean="0"/>
              <a:t>onboarding</a:t>
            </a:r>
            <a:r>
              <a:rPr lang="en-CA" dirty="0" smtClean="0"/>
              <a:t>, and training will all factor into the cost of hiring an external resource who has the skills you need. </a:t>
            </a:r>
          </a:p>
          <a:p>
            <a:pPr marL="115888" indent="-115888"/>
            <a:r>
              <a:rPr lang="en-CA" dirty="0" smtClean="0"/>
              <a:t>Without additional budget, hiring a new employee requires the termination of another one, and that carries other costs:</a:t>
            </a:r>
            <a:endParaRPr lang="en-CA" b="1" dirty="0" smtClean="0">
              <a:solidFill>
                <a:srgbClr val="C77709"/>
              </a:solidFill>
            </a:endParaRPr>
          </a:p>
        </p:txBody>
      </p:sp>
      <p:sp>
        <p:nvSpPr>
          <p:cNvPr id="14" name="Text Placeholder 2"/>
          <p:cNvSpPr txBox="1">
            <a:spLocks/>
          </p:cNvSpPr>
          <p:nvPr>
            <p:custDataLst>
              <p:tags r:id="rId7"/>
            </p:custDataLst>
          </p:nvPr>
        </p:nvSpPr>
        <p:spPr bwMode="auto">
          <a:xfrm>
            <a:off x="525627" y="4041068"/>
            <a:ext cx="5162497" cy="5941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ts val="500"/>
              </a:spcBef>
              <a:spcAft>
                <a:spcPct val="0"/>
              </a:spcAft>
              <a:buClr>
                <a:schemeClr val="tx1"/>
              </a:buClr>
              <a:buSzPct val="120000"/>
              <a:buFont typeface="Arial" pitchFamily="34" charset="0"/>
              <a:buNone/>
              <a:tabLst/>
              <a:defRPr/>
            </a:pPr>
            <a:endParaRPr kumimoji="0" lang="en-CA" sz="1200" b="1" i="0" u="none" strike="noStrike" kern="1200" cap="none" spc="0" normalizeH="0" baseline="0" noProof="0" dirty="0" smtClean="0">
              <a:ln>
                <a:noFill/>
              </a:ln>
              <a:solidFill>
                <a:srgbClr val="C77709"/>
              </a:solidFill>
              <a:effectLst/>
              <a:uLnTx/>
              <a:uFillTx/>
              <a:latin typeface="+mn-lt"/>
              <a:ea typeface="+mn-ea"/>
              <a:cs typeface="+mn-cs"/>
            </a:endParaRPr>
          </a:p>
        </p:txBody>
      </p:sp>
      <p:sp>
        <p:nvSpPr>
          <p:cNvPr id="16" name="Text Placeholder 15"/>
          <p:cNvSpPr txBox="1">
            <a:spLocks/>
          </p:cNvSpPr>
          <p:nvPr>
            <p:custDataLst>
              <p:tags r:id="rId8"/>
            </p:custDataLst>
          </p:nvPr>
        </p:nvSpPr>
        <p:spPr>
          <a:xfrm>
            <a:off x="257176" y="1165194"/>
            <a:ext cx="8620124" cy="657225"/>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lang="en-CA" b="1" dirty="0" smtClean="0">
                <a:latin typeface="+mn-lt"/>
              </a:rPr>
              <a:t>Redeployment avoids costs of hiring and termination and reduces your risk. Always evaluate redeployment first before hiring new staff.</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4" name="Group 136"/>
          <p:cNvGrpSpPr/>
          <p:nvPr>
            <p:custDataLst>
              <p:tags r:id="rId9"/>
            </p:custDataLst>
          </p:nvPr>
        </p:nvGrpSpPr>
        <p:grpSpPr>
          <a:xfrm>
            <a:off x="328291" y="5437215"/>
            <a:ext cx="8491536" cy="848310"/>
            <a:chOff x="328291" y="3598911"/>
            <a:chExt cx="8491536" cy="848310"/>
          </a:xfrm>
        </p:grpSpPr>
        <p:sp>
          <p:nvSpPr>
            <p:cNvPr id="18" name="Rounded Rectangle 17"/>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2200" indent="-15875" algn="l"/>
              <a:r>
                <a:rPr lang="en-CA" sz="1200" dirty="0" smtClean="0">
                  <a:solidFill>
                    <a:schemeClr val="tx1"/>
                  </a:solidFill>
                </a:rPr>
                <a:t>Redeployment should be the first and last option you consider. Consider it first as the easiest way to develop new skills and consider it again if you exhaust all other options.</a:t>
              </a:r>
            </a:p>
          </p:txBody>
        </p:sp>
        <p:pic>
          <p:nvPicPr>
            <p:cNvPr id="19" name="Picture 18" descr="insight.png"/>
            <p:cNvPicPr>
              <a:picLocks noChangeAspect="1"/>
            </p:cNvPicPr>
            <p:nvPr/>
          </p:nvPicPr>
          <p:blipFill>
            <a:blip r:embed="rId15" cstate="print"/>
            <a:stretch>
              <a:fillRect/>
            </a:stretch>
          </p:blipFill>
          <p:spPr>
            <a:xfrm>
              <a:off x="328614" y="3609020"/>
              <a:ext cx="1000207" cy="838201"/>
            </a:xfrm>
            <a:prstGeom prst="rect">
              <a:avLst/>
            </a:prstGeom>
          </p:spPr>
        </p:pic>
      </p:grpSp>
      <p:pic>
        <p:nvPicPr>
          <p:cNvPr id="20" name="Picture 19" descr="quote2.wmf"/>
          <p:cNvPicPr>
            <a:picLocks noChangeAspect="1"/>
          </p:cNvPicPr>
          <p:nvPr>
            <p:custDataLst>
              <p:tags r:id="rId10"/>
            </p:custDataLst>
          </p:nvPr>
        </p:nvPicPr>
        <p:blipFill>
          <a:blip r:embed="rId16" cstate="print"/>
          <a:stretch>
            <a:fillRect/>
          </a:stretch>
        </p:blipFill>
        <p:spPr>
          <a:xfrm>
            <a:off x="8532440" y="3656551"/>
            <a:ext cx="336701" cy="240501"/>
          </a:xfrm>
          <a:prstGeom prst="rect">
            <a:avLst/>
          </a:prstGeom>
        </p:spPr>
      </p:pic>
      <p:pic>
        <p:nvPicPr>
          <p:cNvPr id="21" name="Picture 20" descr="quote1.wmf"/>
          <p:cNvPicPr>
            <a:picLocks noChangeAspect="1"/>
          </p:cNvPicPr>
          <p:nvPr>
            <p:custDataLst>
              <p:tags r:id="rId11"/>
            </p:custDataLst>
          </p:nvPr>
        </p:nvPicPr>
        <p:blipFill>
          <a:blip r:embed="rId17" cstate="print"/>
          <a:stretch>
            <a:fillRect/>
          </a:stretch>
        </p:blipFill>
        <p:spPr>
          <a:xfrm>
            <a:off x="5134754" y="2805405"/>
            <a:ext cx="336701" cy="240501"/>
          </a:xfrm>
          <a:prstGeom prst="rect">
            <a:avLst/>
          </a:prstGeom>
        </p:spPr>
      </p:pic>
      <p:pic>
        <p:nvPicPr>
          <p:cNvPr id="17" name="Picture 16" descr="sample_linkbar-itrgNEW.gif">
            <a:hlinkClick r:id="rId18"/>
          </p:cNvPr>
          <p:cNvPicPr>
            <a:picLocks noChangeAspect="1"/>
          </p:cNvPicPr>
          <p:nvPr/>
        </p:nvPicPr>
        <p:blipFill>
          <a:blip r:embed="rId19"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57176" y="1360800"/>
            <a:ext cx="8620124" cy="657225"/>
          </a:xfrm>
        </p:spPr>
        <p:txBody>
          <a:bodyPr/>
          <a:lstStyle/>
          <a:p>
            <a:r>
              <a:rPr lang="en-CA" dirty="0" smtClean="0"/>
              <a:t>Redeployment should be your </a:t>
            </a:r>
            <a:r>
              <a:rPr lang="en-CA" i="1" dirty="0" smtClean="0"/>
              <a:t>first</a:t>
            </a:r>
            <a:r>
              <a:rPr lang="en-CA" dirty="0" smtClean="0"/>
              <a:t> option, but it isn’t your </a:t>
            </a:r>
            <a:r>
              <a:rPr lang="en-CA" i="1" dirty="0" smtClean="0"/>
              <a:t>only</a:t>
            </a:r>
            <a:r>
              <a:rPr lang="en-CA" dirty="0" smtClean="0"/>
              <a:t> option.</a:t>
            </a:r>
            <a:endParaRPr lang="en-CA" dirty="0"/>
          </a:p>
        </p:txBody>
      </p:sp>
      <p:sp>
        <p:nvSpPr>
          <p:cNvPr id="3" name="Title 2"/>
          <p:cNvSpPr>
            <a:spLocks noGrp="1"/>
          </p:cNvSpPr>
          <p:nvPr>
            <p:ph type="title"/>
          </p:nvPr>
        </p:nvSpPr>
        <p:spPr/>
        <p:txBody>
          <a:bodyPr/>
          <a:lstStyle/>
          <a:p>
            <a:r>
              <a:rPr lang="en-CA" dirty="0" smtClean="0"/>
              <a:t>Redeployment belongs to a range of options for implementing workforce planning</a:t>
            </a:r>
            <a:endParaRPr lang="en-CA" dirty="0"/>
          </a:p>
        </p:txBody>
      </p:sp>
      <p:sp>
        <p:nvSpPr>
          <p:cNvPr id="5" name="Rounded Rectangle 4"/>
          <p:cNvSpPr/>
          <p:nvPr/>
        </p:nvSpPr>
        <p:spPr>
          <a:xfrm>
            <a:off x="276231" y="2270835"/>
            <a:ext cx="5318736" cy="7200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CA" sz="1400" dirty="0" smtClean="0">
                <a:solidFill>
                  <a:schemeClr val="tx1"/>
                </a:solidFill>
              </a:rPr>
              <a:t>Strategic Workforce Planning Essentials</a:t>
            </a:r>
            <a:endParaRPr lang="en-CA" sz="1400" dirty="0">
              <a:solidFill>
                <a:schemeClr val="tx1"/>
              </a:solidFill>
            </a:endParaRPr>
          </a:p>
        </p:txBody>
      </p:sp>
      <p:sp>
        <p:nvSpPr>
          <p:cNvPr id="6" name="Rounded Rectangle 5"/>
          <p:cNvSpPr/>
          <p:nvPr/>
        </p:nvSpPr>
        <p:spPr>
          <a:xfrm>
            <a:off x="276229" y="3147156"/>
            <a:ext cx="2520000" cy="720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CA" sz="1400" b="1" dirty="0" smtClean="0"/>
              <a:t>1. Redeploy IT Resources</a:t>
            </a:r>
            <a:endParaRPr lang="en-CA" sz="1400" b="1" dirty="0"/>
          </a:p>
        </p:txBody>
      </p:sp>
      <p:sp>
        <p:nvSpPr>
          <p:cNvPr id="7" name="Rounded Rectangle 6"/>
          <p:cNvSpPr/>
          <p:nvPr/>
        </p:nvSpPr>
        <p:spPr>
          <a:xfrm>
            <a:off x="276229" y="4023468"/>
            <a:ext cx="2520000" cy="7200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n-CA" sz="1400" dirty="0" smtClean="0">
                <a:solidFill>
                  <a:schemeClr val="tx1"/>
                </a:solidFill>
              </a:rPr>
              <a:t>2. Acquire New IT Skills</a:t>
            </a:r>
            <a:endParaRPr lang="en-CA" sz="1400" dirty="0">
              <a:solidFill>
                <a:schemeClr val="tx1"/>
              </a:solidFill>
            </a:endParaRPr>
          </a:p>
        </p:txBody>
      </p:sp>
      <p:sp>
        <p:nvSpPr>
          <p:cNvPr id="8" name="Rounded Rectangle 7"/>
          <p:cNvSpPr/>
          <p:nvPr/>
        </p:nvSpPr>
        <p:spPr>
          <a:xfrm>
            <a:off x="276229" y="4899780"/>
            <a:ext cx="2520000" cy="720000"/>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r>
              <a:rPr lang="en-CA" sz="1400" dirty="0" smtClean="0">
                <a:solidFill>
                  <a:schemeClr val="tx1"/>
                </a:solidFill>
              </a:rPr>
              <a:t>3. Develop IT Staff Capabilities</a:t>
            </a:r>
            <a:endParaRPr lang="en-CA" sz="1400" dirty="0">
              <a:solidFill>
                <a:schemeClr val="tx1"/>
              </a:solidFill>
            </a:endParaRPr>
          </a:p>
        </p:txBody>
      </p:sp>
      <p:sp>
        <p:nvSpPr>
          <p:cNvPr id="9" name="Rounded Rectangle 8"/>
          <p:cNvSpPr/>
          <p:nvPr/>
        </p:nvSpPr>
        <p:spPr>
          <a:xfrm>
            <a:off x="3074967" y="3147156"/>
            <a:ext cx="2520000" cy="720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CA" sz="1400" dirty="0" smtClean="0">
                <a:solidFill>
                  <a:schemeClr val="tx1"/>
                </a:solidFill>
              </a:rPr>
              <a:t>Downsize IT Staff for Future Gain with Minimal Pain</a:t>
            </a:r>
            <a:endParaRPr lang="en-CA" sz="1400" dirty="0">
              <a:solidFill>
                <a:schemeClr val="tx1"/>
              </a:solidFill>
            </a:endParaRPr>
          </a:p>
        </p:txBody>
      </p:sp>
      <p:sp>
        <p:nvSpPr>
          <p:cNvPr id="10" name="Rounded Rectangle 9"/>
          <p:cNvSpPr/>
          <p:nvPr/>
        </p:nvSpPr>
        <p:spPr>
          <a:xfrm>
            <a:off x="3074967" y="4023468"/>
            <a:ext cx="2520000" cy="720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CA" sz="1400" dirty="0" smtClean="0">
                <a:solidFill>
                  <a:schemeClr val="tx1"/>
                </a:solidFill>
              </a:rPr>
              <a:t>Deliver Maximum Value with Limited Staff</a:t>
            </a:r>
            <a:endParaRPr lang="en-CA" sz="1400" dirty="0">
              <a:solidFill>
                <a:schemeClr val="tx1"/>
              </a:solidFill>
            </a:endParaRPr>
          </a:p>
        </p:txBody>
      </p:sp>
      <p:sp>
        <p:nvSpPr>
          <p:cNvPr id="12" name="TextBox 11"/>
          <p:cNvSpPr txBox="1"/>
          <p:nvPr/>
        </p:nvSpPr>
        <p:spPr>
          <a:xfrm>
            <a:off x="5594967" y="2270835"/>
            <a:ext cx="3282333" cy="3924151"/>
          </a:xfrm>
          <a:prstGeom prst="rect">
            <a:avLst/>
          </a:prstGeom>
          <a:noFill/>
        </p:spPr>
        <p:txBody>
          <a:bodyPr wrap="square" rtlCol="0">
            <a:spAutoFit/>
          </a:bodyPr>
          <a:lstStyle/>
          <a:p>
            <a:pPr algn="l">
              <a:spcAft>
                <a:spcPts val="600"/>
              </a:spcAft>
            </a:pPr>
            <a:r>
              <a:rPr lang="en-CA" sz="1200" dirty="0" smtClean="0"/>
              <a:t>When there is a need for new skills in IT, the CIO or IT manager has three options:</a:t>
            </a:r>
          </a:p>
          <a:p>
            <a:pPr algn="l">
              <a:spcAft>
                <a:spcPts val="600"/>
              </a:spcAft>
            </a:pPr>
            <a:endParaRPr lang="en-CA" sz="1200" dirty="0" smtClean="0"/>
          </a:p>
          <a:p>
            <a:pPr marL="228600" indent="-228600" algn="l">
              <a:spcAft>
                <a:spcPts val="600"/>
              </a:spcAft>
              <a:buAutoNum type="arabicPeriod"/>
            </a:pPr>
            <a:r>
              <a:rPr lang="en-CA" sz="1200" dirty="0" smtClean="0"/>
              <a:t>Redeploy or reallocate internal resources whose skill and ability sets are adequate to meet the new need.</a:t>
            </a:r>
          </a:p>
          <a:p>
            <a:pPr marL="228600" indent="-228600" algn="l">
              <a:spcAft>
                <a:spcPts val="600"/>
              </a:spcAft>
              <a:buAutoNum type="arabicPeriod"/>
            </a:pPr>
            <a:r>
              <a:rPr lang="en-CA" sz="1200" dirty="0" smtClean="0"/>
              <a:t>Bring new skills and abilities into the organization from an outside source, either by hiring, contracting, or outsourcing. </a:t>
            </a:r>
          </a:p>
          <a:p>
            <a:pPr marL="228600" indent="-228600" algn="l">
              <a:spcAft>
                <a:spcPts val="600"/>
              </a:spcAft>
              <a:buAutoNum type="arabicPeriod"/>
            </a:pPr>
            <a:r>
              <a:rPr lang="en-CA" sz="1200" dirty="0" smtClean="0"/>
              <a:t>Train internal resources to fill the skills gap.</a:t>
            </a:r>
          </a:p>
          <a:p>
            <a:pPr algn="l">
              <a:spcAft>
                <a:spcPts val="1200"/>
              </a:spcAft>
            </a:pPr>
            <a:r>
              <a:rPr lang="en-CA" sz="1200" dirty="0" smtClean="0"/>
              <a:t>The two sets in the right-hand column deal with downsizing:</a:t>
            </a:r>
          </a:p>
          <a:p>
            <a:pPr marL="228600" indent="-228600" algn="l">
              <a:spcAft>
                <a:spcPts val="1200"/>
              </a:spcAft>
              <a:buFont typeface="Arial" pitchFamily="34" charset="0"/>
              <a:buChar char="•"/>
            </a:pPr>
            <a:r>
              <a:rPr lang="en-CA" sz="1200" i="1" dirty="0" smtClean="0">
                <a:hlinkClick r:id="rId3"/>
              </a:rPr>
              <a:t>Downsize IT Staff for Future Gain with Minimal Pain</a:t>
            </a:r>
            <a:endParaRPr lang="en-CA" sz="1200" i="1" dirty="0" smtClean="0"/>
          </a:p>
          <a:p>
            <a:pPr marL="228600" indent="-228600" algn="l">
              <a:spcAft>
                <a:spcPts val="1200"/>
              </a:spcAft>
              <a:buFont typeface="Arial" pitchFamily="34" charset="0"/>
              <a:buChar char="•"/>
            </a:pPr>
            <a:r>
              <a:rPr lang="en-CA" sz="1200" i="1" dirty="0" smtClean="0">
                <a:hlinkClick r:id="rId4"/>
              </a:rPr>
              <a:t>Deliver Maximum Value with Limited Staff</a:t>
            </a:r>
            <a:endParaRPr lang="en-CA" sz="1200" dirty="0" smtClean="0"/>
          </a:p>
        </p:txBody>
      </p:sp>
      <p:cxnSp>
        <p:nvCxnSpPr>
          <p:cNvPr id="14" name="Straight Connector 13"/>
          <p:cNvCxnSpPr>
            <a:stCxn id="5" idx="2"/>
            <a:endCxn id="6" idx="0"/>
          </p:cNvCxnSpPr>
          <p:nvPr/>
        </p:nvCxnSpPr>
        <p:spPr>
          <a:xfrm rot="5400000">
            <a:off x="2157754" y="2369310"/>
            <a:ext cx="156321" cy="1399370"/>
          </a:xfrm>
          <a:prstGeom prst="line">
            <a:avLst/>
          </a:prstGeom>
        </p:spPr>
        <p:style>
          <a:lnRef idx="1">
            <a:schemeClr val="accent4"/>
          </a:lnRef>
          <a:fillRef idx="3">
            <a:schemeClr val="accent4"/>
          </a:fillRef>
          <a:effectRef idx="2">
            <a:schemeClr val="accent4"/>
          </a:effectRef>
          <a:fontRef idx="minor">
            <a:schemeClr val="lt1"/>
          </a:fontRef>
        </p:style>
      </p:cxnSp>
      <p:cxnSp>
        <p:nvCxnSpPr>
          <p:cNvPr id="15" name="Straight Connector 14"/>
          <p:cNvCxnSpPr>
            <a:stCxn id="5" idx="2"/>
            <a:endCxn id="9" idx="0"/>
          </p:cNvCxnSpPr>
          <p:nvPr/>
        </p:nvCxnSpPr>
        <p:spPr>
          <a:xfrm rot="16200000" flipH="1">
            <a:off x="3557123" y="2369311"/>
            <a:ext cx="156321" cy="1399368"/>
          </a:xfrm>
          <a:prstGeom prst="line">
            <a:avLst/>
          </a:prstGeom>
        </p:spPr>
        <p:style>
          <a:lnRef idx="1">
            <a:schemeClr val="accent4"/>
          </a:lnRef>
          <a:fillRef idx="3">
            <a:schemeClr val="accent4"/>
          </a:fillRef>
          <a:effectRef idx="2">
            <a:schemeClr val="accent4"/>
          </a:effectRef>
          <a:fontRef idx="minor">
            <a:schemeClr val="lt1"/>
          </a:fontRef>
        </p:style>
      </p:cxnSp>
      <p:cxnSp>
        <p:nvCxnSpPr>
          <p:cNvPr id="22" name="Straight Connector 21"/>
          <p:cNvCxnSpPr>
            <a:stCxn id="6" idx="2"/>
            <a:endCxn id="7" idx="0"/>
          </p:cNvCxnSpPr>
          <p:nvPr/>
        </p:nvCxnSpPr>
        <p:spPr>
          <a:xfrm rot="5400000">
            <a:off x="1458073" y="3945312"/>
            <a:ext cx="156312" cy="0"/>
          </a:xfrm>
          <a:prstGeom prst="line">
            <a:avLst/>
          </a:prstGeom>
        </p:spPr>
        <p:style>
          <a:lnRef idx="1">
            <a:schemeClr val="accent4"/>
          </a:lnRef>
          <a:fillRef idx="3">
            <a:schemeClr val="accent4"/>
          </a:fillRef>
          <a:effectRef idx="2">
            <a:schemeClr val="accent4"/>
          </a:effectRef>
          <a:fontRef idx="minor">
            <a:schemeClr val="lt1"/>
          </a:fontRef>
        </p:style>
      </p:cxnSp>
      <p:cxnSp>
        <p:nvCxnSpPr>
          <p:cNvPr id="23" name="Straight Connector 22"/>
          <p:cNvCxnSpPr>
            <a:stCxn id="8" idx="0"/>
            <a:endCxn id="7" idx="2"/>
          </p:cNvCxnSpPr>
          <p:nvPr/>
        </p:nvCxnSpPr>
        <p:spPr>
          <a:xfrm rot="5400000" flipH="1" flipV="1">
            <a:off x="1458073" y="4821624"/>
            <a:ext cx="156312" cy="0"/>
          </a:xfrm>
          <a:prstGeom prst="line">
            <a:avLst/>
          </a:prstGeom>
        </p:spPr>
        <p:style>
          <a:lnRef idx="1">
            <a:schemeClr val="accent4"/>
          </a:lnRef>
          <a:fillRef idx="3">
            <a:schemeClr val="accent4"/>
          </a:fillRef>
          <a:effectRef idx="2">
            <a:schemeClr val="accent4"/>
          </a:effectRef>
          <a:fontRef idx="minor">
            <a:schemeClr val="lt1"/>
          </a:fontRef>
        </p:style>
      </p:cxnSp>
      <p:cxnSp>
        <p:nvCxnSpPr>
          <p:cNvPr id="28" name="Straight Connector 27"/>
          <p:cNvCxnSpPr>
            <a:stCxn id="10" idx="0"/>
            <a:endCxn id="9" idx="2"/>
          </p:cNvCxnSpPr>
          <p:nvPr/>
        </p:nvCxnSpPr>
        <p:spPr>
          <a:xfrm rot="5400000" flipH="1" flipV="1">
            <a:off x="4256811" y="3945312"/>
            <a:ext cx="156312" cy="0"/>
          </a:xfrm>
          <a:prstGeom prst="line">
            <a:avLst/>
          </a:prstGeom>
        </p:spPr>
        <p:style>
          <a:lnRef idx="1">
            <a:schemeClr val="accent4"/>
          </a:lnRef>
          <a:fillRef idx="3">
            <a:schemeClr val="accent4"/>
          </a:fillRef>
          <a:effectRef idx="2">
            <a:schemeClr val="accent4"/>
          </a:effectRef>
          <a:fontRef idx="minor">
            <a:schemeClr val="lt1"/>
          </a:fontRef>
        </p:style>
      </p:cxnSp>
      <p:sp>
        <p:nvSpPr>
          <p:cNvPr id="16" name="Rectangle 15"/>
          <p:cNvSpPr/>
          <p:nvPr/>
        </p:nvSpPr>
        <p:spPr>
          <a:xfrm>
            <a:off x="299979" y="5871820"/>
            <a:ext cx="4965768" cy="276999"/>
          </a:xfrm>
          <a:prstGeom prst="rect">
            <a:avLst/>
          </a:prstGeom>
        </p:spPr>
        <p:txBody>
          <a:bodyPr wrap="square">
            <a:spAutoFit/>
          </a:bodyPr>
          <a:lstStyle/>
          <a:p>
            <a:pPr algn="l">
              <a:spcAft>
                <a:spcPts val="600"/>
              </a:spcAft>
            </a:pPr>
            <a:r>
              <a:rPr lang="en-CA" sz="1200" b="1" dirty="0" smtClean="0"/>
              <a:t>This set focuses on the first scenario: Redeploying IT Resources</a:t>
            </a:r>
            <a:endParaRPr lang="en-CA" sz="1200" b="1" dirty="0"/>
          </a:p>
        </p:txBody>
      </p:sp>
      <p:pic>
        <p:nvPicPr>
          <p:cNvPr id="17" name="Picture 16"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CA" dirty="0" smtClean="0"/>
              <a:t>Understand Redeployment Purposes and Benefits</a:t>
            </a:r>
            <a:endParaRPr lang="en-CA" dirty="0"/>
          </a:p>
        </p:txBody>
      </p:sp>
      <p:sp>
        <p:nvSpPr>
          <p:cNvPr id="19" name="Text Placeholder 18"/>
          <p:cNvSpPr>
            <a:spLocks noGrp="1"/>
          </p:cNvSpPr>
          <p:nvPr>
            <p:ph type="body" sz="quarter" idx="18"/>
          </p:nvPr>
        </p:nvSpPr>
        <p:spPr/>
        <p:txBody>
          <a:bodyPr/>
          <a:lstStyle/>
          <a:p>
            <a:r>
              <a:rPr lang="en-CA" b="1" dirty="0" smtClean="0"/>
              <a:t>Understand Redeployment</a:t>
            </a:r>
          </a:p>
          <a:p>
            <a:r>
              <a:rPr lang="en-CA" dirty="0" smtClean="0"/>
              <a:t>Define New Roles &amp; Responsibilities</a:t>
            </a:r>
          </a:p>
          <a:p>
            <a:r>
              <a:rPr lang="en-CA" dirty="0" smtClean="0"/>
              <a:t>Build the Shortlist</a:t>
            </a:r>
          </a:p>
          <a:p>
            <a:r>
              <a:rPr lang="en-CA" dirty="0" smtClean="0"/>
              <a:t>New Roles for Five Trends</a:t>
            </a:r>
          </a:p>
          <a:p>
            <a:r>
              <a:rPr lang="en-CA" dirty="0" smtClean="0"/>
              <a:t>Assess the Value</a:t>
            </a:r>
          </a:p>
          <a:p>
            <a:r>
              <a:rPr lang="en-CA" dirty="0" smtClean="0"/>
              <a:t>Post-Redeployment Success</a:t>
            </a:r>
          </a:p>
        </p:txBody>
      </p:sp>
      <p:sp>
        <p:nvSpPr>
          <p:cNvPr id="20" name="Text Placeholder 19"/>
          <p:cNvSpPr>
            <a:spLocks noGrp="1"/>
          </p:cNvSpPr>
          <p:nvPr>
            <p:ph type="body" sz="quarter" idx="21"/>
          </p:nvPr>
        </p:nvSpPr>
        <p:spPr/>
        <p:txBody>
          <a:bodyPr/>
          <a:lstStyle/>
          <a:p>
            <a:r>
              <a:rPr lang="en-CA" dirty="0" smtClean="0"/>
              <a:t>Understand how five trends are creating new demands in the IT department.</a:t>
            </a:r>
          </a:p>
          <a:p>
            <a:r>
              <a:rPr lang="en-CA" dirty="0" smtClean="0"/>
              <a:t>Understand the purpose of redeployment.</a:t>
            </a:r>
          </a:p>
          <a:p>
            <a:r>
              <a:rPr lang="en-CA" dirty="0" smtClean="0"/>
              <a:t>Understand the benefits of redeployment and the costs of the alternatives.</a:t>
            </a:r>
            <a:endParaRPr lang="en-CA" dirty="0"/>
          </a:p>
        </p:txBody>
      </p:sp>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Object 40" hidden="1"/>
          <p:cNvGraphicFramePr>
            <a:graphicFrameLocks noChangeAspect="1"/>
          </p:cNvGraphicFramePr>
          <p:nvPr/>
        </p:nvGraphicFramePr>
        <p:xfrm>
          <a:off x="0" y="0"/>
          <a:ext cx="158750" cy="158750"/>
        </p:xfrm>
        <a:graphic>
          <a:graphicData uri="http://schemas.openxmlformats.org/presentationml/2006/ole">
            <p:oleObj spid="_x0000_s1181698" name="think-cell Slide" r:id="rId27" imgW="360" imgH="360" progId="">
              <p:embed/>
            </p:oleObj>
          </a:graphicData>
        </a:graphic>
      </p:graphicFrame>
      <p:sp>
        <p:nvSpPr>
          <p:cNvPr id="2" name="Title 1"/>
          <p:cNvSpPr>
            <a:spLocks noGrp="1"/>
          </p:cNvSpPr>
          <p:nvPr>
            <p:ph type="title"/>
            <p:custDataLst>
              <p:tags r:id="rId2"/>
            </p:custDataLst>
          </p:nvPr>
        </p:nvSpPr>
        <p:spPr/>
        <p:txBody>
          <a:bodyPr/>
          <a:lstStyle/>
          <a:p>
            <a:r>
              <a:rPr lang="en-CA" dirty="0" smtClean="0"/>
              <a:t>The emergence of five trends will change the demands of customers, resulting in new demands on IT</a:t>
            </a:r>
            <a:endParaRPr lang="en-CA" dirty="0"/>
          </a:p>
        </p:txBody>
      </p:sp>
      <p:sp>
        <p:nvSpPr>
          <p:cNvPr id="52" name="Text Placeholder 15"/>
          <p:cNvSpPr txBox="1">
            <a:spLocks/>
          </p:cNvSpPr>
          <p:nvPr>
            <p:custDataLst>
              <p:tags r:id="rId3"/>
            </p:custDataLst>
          </p:nvPr>
        </p:nvSpPr>
        <p:spPr>
          <a:xfrm>
            <a:off x="257176" y="1165194"/>
            <a:ext cx="8620124" cy="657225"/>
          </a:xfrm>
          <a:prstGeom prst="rect">
            <a:avLst/>
          </a:prstGeom>
        </p:spPr>
        <p:txBody>
          <a:bodyPr/>
          <a:lstStyle/>
          <a:p>
            <a:pPr algn="l" eaLnBrk="0" fontAlgn="base" hangingPunct="0">
              <a:spcBef>
                <a:spcPct val="20000"/>
              </a:spcBef>
              <a:spcAft>
                <a:spcPct val="0"/>
              </a:spcAft>
              <a:buClr>
                <a:srgbClr val="333333"/>
              </a:buClr>
              <a:buSzPct val="120000"/>
              <a:defRPr/>
            </a:pPr>
            <a:r>
              <a:rPr lang="en-CA" b="1" dirty="0" smtClean="0">
                <a:solidFill>
                  <a:srgbClr val="333333"/>
                </a:solidFill>
              </a:rPr>
              <a:t>New opportunities create demand for new knowledge, skills, abilities, and attitudes.</a:t>
            </a:r>
            <a:endParaRPr lang="en-CA" sz="1200" dirty="0">
              <a:solidFill>
                <a:srgbClr val="333333"/>
              </a:solidFill>
            </a:endParaRPr>
          </a:p>
        </p:txBody>
      </p:sp>
      <p:sp>
        <p:nvSpPr>
          <p:cNvPr id="25" name="TextBox 24"/>
          <p:cNvSpPr txBox="1"/>
          <p:nvPr>
            <p:custDataLst>
              <p:tags r:id="rId4"/>
            </p:custDataLst>
          </p:nvPr>
        </p:nvSpPr>
        <p:spPr>
          <a:xfrm>
            <a:off x="1940072" y="3122342"/>
            <a:ext cx="857256" cy="276999"/>
          </a:xfrm>
          <a:prstGeom prst="rect">
            <a:avLst/>
          </a:prstGeom>
          <a:noFill/>
        </p:spPr>
        <p:txBody>
          <a:bodyPr wrap="square" rtlCol="0">
            <a:spAutoFit/>
          </a:bodyPr>
          <a:lstStyle/>
          <a:p>
            <a:pPr algn="ctr" fontAlgn="base">
              <a:spcBef>
                <a:spcPct val="0"/>
              </a:spcBef>
              <a:spcAft>
                <a:spcPct val="0"/>
              </a:spcAft>
            </a:pPr>
            <a:r>
              <a:rPr lang="en-CA" sz="1200" dirty="0">
                <a:solidFill>
                  <a:srgbClr val="333333"/>
                </a:solidFill>
              </a:rPr>
              <a:t>Mobile</a:t>
            </a:r>
          </a:p>
        </p:txBody>
      </p:sp>
      <p:sp>
        <p:nvSpPr>
          <p:cNvPr id="26" name="TextBox 25"/>
          <p:cNvSpPr txBox="1"/>
          <p:nvPr>
            <p:custDataLst>
              <p:tags r:id="rId5"/>
            </p:custDataLst>
          </p:nvPr>
        </p:nvSpPr>
        <p:spPr>
          <a:xfrm>
            <a:off x="2058672" y="3429820"/>
            <a:ext cx="857256" cy="276999"/>
          </a:xfrm>
          <a:prstGeom prst="rect">
            <a:avLst/>
          </a:prstGeom>
          <a:noFill/>
        </p:spPr>
        <p:txBody>
          <a:bodyPr wrap="square" rtlCol="0">
            <a:spAutoFit/>
          </a:bodyPr>
          <a:lstStyle/>
          <a:p>
            <a:pPr algn="ctr" fontAlgn="base">
              <a:spcBef>
                <a:spcPct val="0"/>
              </a:spcBef>
              <a:spcAft>
                <a:spcPct val="0"/>
              </a:spcAft>
            </a:pPr>
            <a:r>
              <a:rPr lang="en-CA" sz="1200" dirty="0">
                <a:solidFill>
                  <a:srgbClr val="333333"/>
                </a:solidFill>
              </a:rPr>
              <a:t>Cloud</a:t>
            </a:r>
          </a:p>
        </p:txBody>
      </p:sp>
      <p:sp>
        <p:nvSpPr>
          <p:cNvPr id="27" name="TextBox 26"/>
          <p:cNvSpPr txBox="1"/>
          <p:nvPr>
            <p:custDataLst>
              <p:tags r:id="rId6"/>
            </p:custDataLst>
          </p:nvPr>
        </p:nvSpPr>
        <p:spPr>
          <a:xfrm>
            <a:off x="2225824" y="3761099"/>
            <a:ext cx="857256" cy="276999"/>
          </a:xfrm>
          <a:prstGeom prst="rect">
            <a:avLst/>
          </a:prstGeom>
          <a:noFill/>
        </p:spPr>
        <p:txBody>
          <a:bodyPr wrap="square" rtlCol="0">
            <a:spAutoFit/>
          </a:bodyPr>
          <a:lstStyle/>
          <a:p>
            <a:pPr algn="ctr" fontAlgn="base">
              <a:spcBef>
                <a:spcPct val="0"/>
              </a:spcBef>
              <a:spcAft>
                <a:spcPct val="0"/>
              </a:spcAft>
            </a:pPr>
            <a:r>
              <a:rPr lang="en-CA" sz="1200" dirty="0">
                <a:solidFill>
                  <a:srgbClr val="333333"/>
                </a:solidFill>
              </a:rPr>
              <a:t>Big Data</a:t>
            </a:r>
          </a:p>
        </p:txBody>
      </p:sp>
      <p:sp>
        <p:nvSpPr>
          <p:cNvPr id="28" name="TextBox 27"/>
          <p:cNvSpPr txBox="1"/>
          <p:nvPr>
            <p:custDataLst>
              <p:tags r:id="rId7"/>
            </p:custDataLst>
          </p:nvPr>
        </p:nvSpPr>
        <p:spPr>
          <a:xfrm>
            <a:off x="2082948" y="4063696"/>
            <a:ext cx="857256" cy="276999"/>
          </a:xfrm>
          <a:prstGeom prst="rect">
            <a:avLst/>
          </a:prstGeom>
          <a:noFill/>
        </p:spPr>
        <p:txBody>
          <a:bodyPr wrap="square" rtlCol="0">
            <a:spAutoFit/>
          </a:bodyPr>
          <a:lstStyle/>
          <a:p>
            <a:pPr algn="ctr" fontAlgn="base">
              <a:spcBef>
                <a:spcPct val="0"/>
              </a:spcBef>
              <a:spcAft>
                <a:spcPct val="0"/>
              </a:spcAft>
            </a:pPr>
            <a:r>
              <a:rPr lang="en-CA" sz="1200" dirty="0">
                <a:solidFill>
                  <a:srgbClr val="333333"/>
                </a:solidFill>
              </a:rPr>
              <a:t>Social</a:t>
            </a:r>
          </a:p>
        </p:txBody>
      </p:sp>
      <p:sp>
        <p:nvSpPr>
          <p:cNvPr id="29" name="TextBox 28"/>
          <p:cNvSpPr txBox="1"/>
          <p:nvPr>
            <p:custDataLst>
              <p:tags r:id="rId8"/>
            </p:custDataLst>
          </p:nvPr>
        </p:nvSpPr>
        <p:spPr>
          <a:xfrm>
            <a:off x="1964348" y="4365924"/>
            <a:ext cx="857256" cy="276999"/>
          </a:xfrm>
          <a:prstGeom prst="rect">
            <a:avLst/>
          </a:prstGeom>
          <a:noFill/>
        </p:spPr>
        <p:txBody>
          <a:bodyPr wrap="square" rtlCol="0">
            <a:spAutoFit/>
          </a:bodyPr>
          <a:lstStyle/>
          <a:p>
            <a:pPr algn="ctr" fontAlgn="base">
              <a:spcBef>
                <a:spcPct val="0"/>
              </a:spcBef>
              <a:spcAft>
                <a:spcPct val="0"/>
              </a:spcAft>
            </a:pPr>
            <a:r>
              <a:rPr lang="en-CA" sz="1200" dirty="0">
                <a:solidFill>
                  <a:srgbClr val="333333"/>
                </a:solidFill>
              </a:rPr>
              <a:t>Security</a:t>
            </a:r>
          </a:p>
        </p:txBody>
      </p:sp>
      <p:sp>
        <p:nvSpPr>
          <p:cNvPr id="35" name="Donut 34"/>
          <p:cNvSpPr>
            <a:spLocks/>
          </p:cNvSpPr>
          <p:nvPr>
            <p:custDataLst>
              <p:tags r:id="rId9"/>
            </p:custDataLst>
          </p:nvPr>
        </p:nvSpPr>
        <p:spPr>
          <a:xfrm>
            <a:off x="255977" y="1705014"/>
            <a:ext cx="4572000" cy="4572000"/>
          </a:xfrm>
          <a:prstGeom prst="donut">
            <a:avLst>
              <a:gd name="adj" fmla="val 28190"/>
            </a:avLst>
          </a:prstGeom>
          <a:solidFill>
            <a:schemeClr val="accent1">
              <a:lumMod val="40000"/>
              <a:lumOff val="60000"/>
            </a:schemeClr>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grpSp>
        <p:nvGrpSpPr>
          <p:cNvPr id="3" name="Group 18"/>
          <p:cNvGrpSpPr/>
          <p:nvPr>
            <p:custDataLst>
              <p:tags r:id="rId10"/>
            </p:custDataLst>
          </p:nvPr>
        </p:nvGrpSpPr>
        <p:grpSpPr>
          <a:xfrm>
            <a:off x="251520" y="1705013"/>
            <a:ext cx="4618596" cy="4572001"/>
            <a:chOff x="4479925" y="2310838"/>
            <a:chExt cx="4329643" cy="4018553"/>
          </a:xfrm>
          <a:solidFill>
            <a:schemeClr val="accent1">
              <a:lumMod val="20000"/>
              <a:lumOff val="80000"/>
            </a:schemeClr>
          </a:solidFill>
        </p:grpSpPr>
        <p:sp>
          <p:nvSpPr>
            <p:cNvPr id="14" name="Donut 13"/>
            <p:cNvSpPr/>
            <p:nvPr>
              <p:custDataLst>
                <p:tags r:id="rId24"/>
              </p:custDataLst>
            </p:nvPr>
          </p:nvSpPr>
          <p:spPr>
            <a:xfrm>
              <a:off x="4479925" y="2310838"/>
              <a:ext cx="4285962" cy="4018553"/>
            </a:xfrm>
            <a:prstGeom prst="donut">
              <a:avLst>
                <a:gd name="adj" fmla="val 13469"/>
              </a:avLst>
            </a:prstGeom>
            <a:grp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sp>
          <p:nvSpPr>
            <p:cNvPr id="15" name="TextBox 14"/>
            <p:cNvSpPr txBox="1"/>
            <p:nvPr/>
          </p:nvSpPr>
          <p:spPr>
            <a:xfrm rot="18775210">
              <a:off x="4449276" y="2882769"/>
              <a:ext cx="1659020" cy="605895"/>
            </a:xfrm>
            <a:prstGeom prst="rect">
              <a:avLst/>
            </a:prstGeom>
            <a:noFill/>
          </p:spPr>
          <p:txBody>
            <a:bodyPr wrap="square" rtlCol="0">
              <a:spAutoFit/>
            </a:bodyPr>
            <a:lstStyle/>
            <a:p>
              <a:pPr algn="ctr" fontAlgn="base">
                <a:spcBef>
                  <a:spcPct val="0"/>
                </a:spcBef>
                <a:spcAft>
                  <a:spcPct val="0"/>
                </a:spcAft>
              </a:pPr>
              <a:r>
                <a:rPr lang="en-CA" sz="1200" dirty="0" smtClean="0">
                  <a:solidFill>
                    <a:srgbClr val="333333"/>
                  </a:solidFill>
                </a:rPr>
                <a:t>Demand for New Technical Skills and Abilities</a:t>
              </a:r>
              <a:endParaRPr lang="en-CA" sz="1200" dirty="0">
                <a:solidFill>
                  <a:srgbClr val="333333"/>
                </a:solidFill>
              </a:endParaRPr>
            </a:p>
          </p:txBody>
        </p:sp>
        <p:sp>
          <p:nvSpPr>
            <p:cNvPr id="16" name="TextBox 15"/>
            <p:cNvSpPr txBox="1"/>
            <p:nvPr/>
          </p:nvSpPr>
          <p:spPr>
            <a:xfrm rot="2475526">
              <a:off x="7066152" y="2921919"/>
              <a:ext cx="1671352" cy="405780"/>
            </a:xfrm>
            <a:prstGeom prst="rect">
              <a:avLst/>
            </a:prstGeom>
            <a:noFill/>
          </p:spPr>
          <p:txBody>
            <a:bodyPr wrap="square" rtlCol="0">
              <a:spAutoFit/>
            </a:bodyPr>
            <a:lstStyle/>
            <a:p>
              <a:pPr algn="ctr" fontAlgn="base">
                <a:spcBef>
                  <a:spcPct val="0"/>
                </a:spcBef>
                <a:spcAft>
                  <a:spcPct val="0"/>
                </a:spcAft>
              </a:pPr>
              <a:r>
                <a:rPr lang="en-CA" sz="1200" dirty="0" smtClean="0">
                  <a:solidFill>
                    <a:srgbClr val="333333"/>
                  </a:solidFill>
                </a:rPr>
                <a:t>New Emphasis on </a:t>
              </a:r>
              <a:r>
                <a:rPr lang="en-CA" sz="1200" dirty="0">
                  <a:solidFill>
                    <a:srgbClr val="333333"/>
                  </a:solidFill>
                </a:rPr>
                <a:t>Soft </a:t>
              </a:r>
              <a:r>
                <a:rPr lang="en-CA" sz="1200" dirty="0" smtClean="0">
                  <a:solidFill>
                    <a:srgbClr val="333333"/>
                  </a:solidFill>
                </a:rPr>
                <a:t>Skills and Abilities</a:t>
              </a:r>
              <a:endParaRPr lang="en-CA" sz="1200" dirty="0">
                <a:solidFill>
                  <a:srgbClr val="333333"/>
                </a:solidFill>
              </a:endParaRPr>
            </a:p>
          </p:txBody>
        </p:sp>
        <p:sp>
          <p:nvSpPr>
            <p:cNvPr id="18" name="TextBox 17"/>
            <p:cNvSpPr txBox="1"/>
            <p:nvPr/>
          </p:nvSpPr>
          <p:spPr>
            <a:xfrm rot="19116249">
              <a:off x="6907724" y="5405130"/>
              <a:ext cx="1901844" cy="405780"/>
            </a:xfrm>
            <a:prstGeom prst="rect">
              <a:avLst/>
            </a:prstGeom>
            <a:noFill/>
          </p:spPr>
          <p:txBody>
            <a:bodyPr wrap="square" rtlCol="0">
              <a:spAutoFit/>
            </a:bodyPr>
            <a:lstStyle/>
            <a:p>
              <a:pPr algn="ctr" fontAlgn="base">
                <a:spcBef>
                  <a:spcPct val="0"/>
                </a:spcBef>
                <a:spcAft>
                  <a:spcPct val="0"/>
                </a:spcAft>
              </a:pPr>
              <a:r>
                <a:rPr lang="en-CA" sz="1200" dirty="0" smtClean="0">
                  <a:solidFill>
                    <a:srgbClr val="333333"/>
                  </a:solidFill>
                </a:rPr>
                <a:t>Demand for New Attitudes and Work Habits</a:t>
              </a:r>
              <a:endParaRPr lang="en-CA" sz="1200" dirty="0">
                <a:solidFill>
                  <a:srgbClr val="333333"/>
                </a:solidFill>
              </a:endParaRPr>
            </a:p>
          </p:txBody>
        </p:sp>
      </p:grpSp>
      <p:sp>
        <p:nvSpPr>
          <p:cNvPr id="42" name="TextBox 41"/>
          <p:cNvSpPr txBox="1"/>
          <p:nvPr>
            <p:custDataLst>
              <p:tags r:id="rId11"/>
            </p:custDataLst>
          </p:nvPr>
        </p:nvSpPr>
        <p:spPr>
          <a:xfrm rot="18775210">
            <a:off x="802810" y="2922394"/>
            <a:ext cx="1647738" cy="276999"/>
          </a:xfrm>
          <a:prstGeom prst="rect">
            <a:avLst/>
          </a:prstGeom>
          <a:noFill/>
        </p:spPr>
        <p:txBody>
          <a:bodyPr wrap="square" rtlCol="0">
            <a:spAutoFit/>
          </a:bodyPr>
          <a:lstStyle/>
          <a:p>
            <a:pPr algn="ctr" fontAlgn="base">
              <a:spcBef>
                <a:spcPct val="0"/>
              </a:spcBef>
              <a:spcAft>
                <a:spcPct val="0"/>
              </a:spcAft>
            </a:pPr>
            <a:r>
              <a:rPr lang="en-CA" sz="1200" dirty="0" smtClean="0">
                <a:solidFill>
                  <a:srgbClr val="333333"/>
                </a:solidFill>
              </a:rPr>
              <a:t>New Use Cases</a:t>
            </a:r>
            <a:endParaRPr lang="en-CA" sz="1200" dirty="0">
              <a:solidFill>
                <a:srgbClr val="333333"/>
              </a:solidFill>
            </a:endParaRPr>
          </a:p>
        </p:txBody>
      </p:sp>
      <p:sp>
        <p:nvSpPr>
          <p:cNvPr id="47" name="TextBox 46"/>
          <p:cNvSpPr txBox="1"/>
          <p:nvPr>
            <p:custDataLst>
              <p:tags r:id="rId12"/>
            </p:custDataLst>
          </p:nvPr>
        </p:nvSpPr>
        <p:spPr>
          <a:xfrm rot="19116249">
            <a:off x="2398381" y="4676894"/>
            <a:ext cx="2028770" cy="276999"/>
          </a:xfrm>
          <a:prstGeom prst="rect">
            <a:avLst/>
          </a:prstGeom>
          <a:noFill/>
        </p:spPr>
        <p:txBody>
          <a:bodyPr wrap="square" rtlCol="0">
            <a:spAutoFit/>
          </a:bodyPr>
          <a:lstStyle/>
          <a:p>
            <a:pPr algn="ctr" fontAlgn="base">
              <a:spcBef>
                <a:spcPct val="0"/>
              </a:spcBef>
              <a:spcAft>
                <a:spcPct val="0"/>
              </a:spcAft>
            </a:pPr>
            <a:r>
              <a:rPr lang="en-CA" sz="1200" dirty="0" smtClean="0">
                <a:solidFill>
                  <a:srgbClr val="333333"/>
                </a:solidFill>
              </a:rPr>
              <a:t>New Security Concerns</a:t>
            </a:r>
            <a:endParaRPr lang="en-CA" sz="1200" dirty="0">
              <a:solidFill>
                <a:srgbClr val="333333"/>
              </a:solidFill>
            </a:endParaRPr>
          </a:p>
        </p:txBody>
      </p:sp>
      <p:pic>
        <p:nvPicPr>
          <p:cNvPr id="50" name="Picture 2"/>
          <p:cNvPicPr>
            <a:picLocks noChangeAspect="1" noChangeArrowheads="1"/>
          </p:cNvPicPr>
          <p:nvPr>
            <p:custDataLst>
              <p:tags r:id="rId13"/>
            </p:custDataLst>
          </p:nvPr>
        </p:nvPicPr>
        <p:blipFill>
          <a:blip r:embed="rId28" cstate="print"/>
          <a:stretch>
            <a:fillRect/>
          </a:stretch>
        </p:blipFill>
        <p:spPr bwMode="auto">
          <a:xfrm>
            <a:off x="2840670" y="4402565"/>
            <a:ext cx="233716" cy="251354"/>
          </a:xfrm>
          <a:prstGeom prst="rect">
            <a:avLst/>
          </a:prstGeom>
          <a:noFill/>
          <a:ln w="9525">
            <a:noFill/>
            <a:miter lim="800000"/>
            <a:headEnd/>
            <a:tailEnd/>
          </a:ln>
          <a:effectLst/>
        </p:spPr>
      </p:pic>
      <p:pic>
        <p:nvPicPr>
          <p:cNvPr id="64" name="Picture 3"/>
          <p:cNvPicPr>
            <a:picLocks noChangeAspect="1" noChangeArrowheads="1"/>
          </p:cNvPicPr>
          <p:nvPr>
            <p:custDataLst>
              <p:tags r:id="rId14"/>
            </p:custDataLst>
          </p:nvPr>
        </p:nvPicPr>
        <p:blipFill>
          <a:blip r:embed="rId29" cstate="print"/>
          <a:stretch>
            <a:fillRect/>
          </a:stretch>
        </p:blipFill>
        <p:spPr bwMode="auto">
          <a:xfrm>
            <a:off x="2975178" y="4086234"/>
            <a:ext cx="269711" cy="240814"/>
          </a:xfrm>
          <a:prstGeom prst="rect">
            <a:avLst/>
          </a:prstGeom>
          <a:noFill/>
          <a:ln w="9525">
            <a:noFill/>
            <a:miter lim="800000"/>
            <a:headEnd/>
            <a:tailEnd/>
          </a:ln>
          <a:effectLst/>
        </p:spPr>
      </p:pic>
      <p:pic>
        <p:nvPicPr>
          <p:cNvPr id="65" name="Picture 3"/>
          <p:cNvPicPr>
            <a:picLocks noChangeAspect="1" noChangeArrowheads="1"/>
          </p:cNvPicPr>
          <p:nvPr>
            <p:custDataLst>
              <p:tags r:id="rId15"/>
            </p:custDataLst>
          </p:nvPr>
        </p:nvPicPr>
        <p:blipFill>
          <a:blip r:embed="rId30" cstate="print">
            <a:clrChange>
              <a:clrFrom>
                <a:srgbClr val="FFFFFF"/>
              </a:clrFrom>
              <a:clrTo>
                <a:srgbClr val="FFFFFF">
                  <a:alpha val="0"/>
                </a:srgbClr>
              </a:clrTo>
            </a:clrChange>
          </a:blip>
          <a:stretch>
            <a:fillRect/>
          </a:stretch>
        </p:blipFill>
        <p:spPr bwMode="auto">
          <a:xfrm>
            <a:off x="2813370" y="3100383"/>
            <a:ext cx="288315" cy="264780"/>
          </a:xfrm>
          <a:prstGeom prst="rect">
            <a:avLst/>
          </a:prstGeom>
          <a:noFill/>
          <a:ln w="9525">
            <a:noFill/>
            <a:miter lim="800000"/>
            <a:headEnd/>
            <a:tailEnd/>
          </a:ln>
          <a:effectLst/>
        </p:spPr>
      </p:pic>
      <p:pic>
        <p:nvPicPr>
          <p:cNvPr id="66" name="Picture 4"/>
          <p:cNvPicPr>
            <a:picLocks noChangeAspect="1" noChangeArrowheads="1"/>
          </p:cNvPicPr>
          <p:nvPr>
            <p:custDataLst>
              <p:tags r:id="rId16"/>
            </p:custDataLst>
          </p:nvPr>
        </p:nvPicPr>
        <p:blipFill>
          <a:blip r:embed="rId31" cstate="print"/>
          <a:stretch>
            <a:fillRect/>
          </a:stretch>
        </p:blipFill>
        <p:spPr bwMode="auto">
          <a:xfrm>
            <a:off x="2949834" y="3443059"/>
            <a:ext cx="320400" cy="241532"/>
          </a:xfrm>
          <a:prstGeom prst="rect">
            <a:avLst/>
          </a:prstGeom>
          <a:noFill/>
          <a:ln w="9525">
            <a:noFill/>
            <a:miter lim="800000"/>
            <a:headEnd/>
            <a:tailEnd/>
          </a:ln>
          <a:effectLst/>
        </p:spPr>
      </p:pic>
      <p:pic>
        <p:nvPicPr>
          <p:cNvPr id="67" name="Picture 6"/>
          <p:cNvPicPr>
            <a:picLocks noChangeAspect="1" noChangeArrowheads="1"/>
          </p:cNvPicPr>
          <p:nvPr>
            <p:custDataLst>
              <p:tags r:id="rId17"/>
            </p:custDataLst>
          </p:nvPr>
        </p:nvPicPr>
        <p:blipFill>
          <a:blip r:embed="rId32" cstate="print"/>
          <a:stretch>
            <a:fillRect/>
          </a:stretch>
        </p:blipFill>
        <p:spPr bwMode="auto">
          <a:xfrm>
            <a:off x="3111480" y="3735847"/>
            <a:ext cx="320400" cy="277361"/>
          </a:xfrm>
          <a:prstGeom prst="rect">
            <a:avLst/>
          </a:prstGeom>
          <a:noFill/>
          <a:ln w="9525">
            <a:noFill/>
            <a:miter lim="800000"/>
            <a:headEnd/>
            <a:tailEnd/>
          </a:ln>
          <a:effectLst/>
        </p:spPr>
      </p:pic>
      <p:sp>
        <p:nvSpPr>
          <p:cNvPr id="37" name="TextBox 36"/>
          <p:cNvSpPr txBox="1"/>
          <p:nvPr>
            <p:custDataLst>
              <p:tags r:id="rId18"/>
            </p:custDataLst>
          </p:nvPr>
        </p:nvSpPr>
        <p:spPr>
          <a:xfrm>
            <a:off x="2016090" y="2385098"/>
            <a:ext cx="964803" cy="523220"/>
          </a:xfrm>
          <a:prstGeom prst="rect">
            <a:avLst/>
          </a:prstGeom>
          <a:noFill/>
        </p:spPr>
        <p:txBody>
          <a:bodyPr wrap="square" rtlCol="0">
            <a:spAutoFit/>
          </a:bodyPr>
          <a:lstStyle/>
          <a:p>
            <a:r>
              <a:rPr lang="en-US" sz="1400" b="1" dirty="0" smtClean="0">
                <a:solidFill>
                  <a:schemeClr val="accent1">
                    <a:lumMod val="20000"/>
                    <a:lumOff val="80000"/>
                  </a:schemeClr>
                </a:solidFill>
              </a:rPr>
              <a:t>IMPACT ON IT</a:t>
            </a:r>
            <a:endParaRPr lang="en-US" sz="1400" b="1" dirty="0">
              <a:solidFill>
                <a:schemeClr val="accent1">
                  <a:lumMod val="20000"/>
                  <a:lumOff val="80000"/>
                </a:schemeClr>
              </a:solidFill>
            </a:endParaRPr>
          </a:p>
        </p:txBody>
      </p:sp>
      <p:sp>
        <p:nvSpPr>
          <p:cNvPr id="46" name="TextBox 45"/>
          <p:cNvSpPr txBox="1"/>
          <p:nvPr>
            <p:custDataLst>
              <p:tags r:id="rId19"/>
            </p:custDataLst>
          </p:nvPr>
        </p:nvSpPr>
        <p:spPr>
          <a:xfrm rot="2236736">
            <a:off x="850918" y="4813174"/>
            <a:ext cx="2028770" cy="461665"/>
          </a:xfrm>
          <a:prstGeom prst="rect">
            <a:avLst/>
          </a:prstGeom>
          <a:noFill/>
        </p:spPr>
        <p:txBody>
          <a:bodyPr wrap="square" rtlCol="0">
            <a:spAutoFit/>
          </a:bodyPr>
          <a:lstStyle/>
          <a:p>
            <a:pPr algn="ctr" fontAlgn="base">
              <a:spcBef>
                <a:spcPct val="0"/>
              </a:spcBef>
              <a:spcAft>
                <a:spcPct val="0"/>
              </a:spcAft>
            </a:pPr>
            <a:r>
              <a:rPr lang="en-CA" sz="1200" dirty="0" smtClean="0">
                <a:solidFill>
                  <a:prstClr val="black"/>
                </a:solidFill>
              </a:rPr>
              <a:t>New Governance Structures</a:t>
            </a:r>
            <a:endParaRPr lang="en-CA" sz="1200" dirty="0">
              <a:solidFill>
                <a:prstClr val="black"/>
              </a:solidFill>
            </a:endParaRPr>
          </a:p>
        </p:txBody>
      </p:sp>
      <p:sp>
        <p:nvSpPr>
          <p:cNvPr id="43" name="TextBox 42"/>
          <p:cNvSpPr txBox="1"/>
          <p:nvPr>
            <p:custDataLst>
              <p:tags r:id="rId20"/>
            </p:custDataLst>
          </p:nvPr>
        </p:nvSpPr>
        <p:spPr>
          <a:xfrm>
            <a:off x="1805314" y="1700808"/>
            <a:ext cx="1470542" cy="523220"/>
          </a:xfrm>
          <a:prstGeom prst="rect">
            <a:avLst/>
          </a:prstGeom>
          <a:noFill/>
        </p:spPr>
        <p:txBody>
          <a:bodyPr wrap="square" rtlCol="0">
            <a:spAutoFit/>
          </a:bodyPr>
          <a:lstStyle/>
          <a:p>
            <a:r>
              <a:rPr lang="en-US" sz="1400" b="1" dirty="0" smtClean="0">
                <a:solidFill>
                  <a:schemeClr val="accent1">
                    <a:lumMod val="40000"/>
                    <a:lumOff val="60000"/>
                  </a:schemeClr>
                </a:solidFill>
              </a:rPr>
              <a:t>NEW ATTRIBUTES</a:t>
            </a:r>
            <a:endParaRPr lang="en-US" sz="1400" b="1" dirty="0">
              <a:solidFill>
                <a:schemeClr val="accent1">
                  <a:lumMod val="40000"/>
                  <a:lumOff val="60000"/>
                </a:schemeClr>
              </a:solidFill>
            </a:endParaRPr>
          </a:p>
        </p:txBody>
      </p:sp>
      <p:sp>
        <p:nvSpPr>
          <p:cNvPr id="55" name="TextBox 54"/>
          <p:cNvSpPr txBox="1"/>
          <p:nvPr>
            <p:custDataLst>
              <p:tags r:id="rId21"/>
            </p:custDataLst>
          </p:nvPr>
        </p:nvSpPr>
        <p:spPr>
          <a:xfrm rot="2236736">
            <a:off x="415116" y="5321126"/>
            <a:ext cx="2028770" cy="461665"/>
          </a:xfrm>
          <a:prstGeom prst="rect">
            <a:avLst/>
          </a:prstGeom>
          <a:noFill/>
        </p:spPr>
        <p:txBody>
          <a:bodyPr wrap="square" rtlCol="0">
            <a:spAutoFit/>
          </a:bodyPr>
          <a:lstStyle/>
          <a:p>
            <a:pPr algn="ctr" fontAlgn="base">
              <a:spcBef>
                <a:spcPct val="0"/>
              </a:spcBef>
              <a:spcAft>
                <a:spcPct val="0"/>
              </a:spcAft>
            </a:pPr>
            <a:r>
              <a:rPr lang="en-CA" sz="1200" dirty="0" smtClean="0">
                <a:solidFill>
                  <a:prstClr val="black"/>
                </a:solidFill>
              </a:rPr>
              <a:t>Demand for New Domain Knowledge</a:t>
            </a:r>
            <a:endParaRPr lang="en-CA" sz="1200" dirty="0">
              <a:solidFill>
                <a:prstClr val="black"/>
              </a:solidFill>
            </a:endParaRPr>
          </a:p>
        </p:txBody>
      </p:sp>
      <p:sp>
        <p:nvSpPr>
          <p:cNvPr id="68" name="TextBox 67"/>
          <p:cNvSpPr txBox="1"/>
          <p:nvPr>
            <p:custDataLst>
              <p:tags r:id="rId22"/>
            </p:custDataLst>
          </p:nvPr>
        </p:nvSpPr>
        <p:spPr>
          <a:xfrm>
            <a:off x="5076056" y="1988840"/>
            <a:ext cx="3636405" cy="3970318"/>
          </a:xfrm>
          <a:prstGeom prst="rect">
            <a:avLst/>
          </a:prstGeom>
          <a:noFill/>
        </p:spPr>
        <p:txBody>
          <a:bodyPr wrap="square" rtlCol="0">
            <a:spAutoFit/>
          </a:bodyPr>
          <a:lstStyle/>
          <a:p>
            <a:pPr algn="l"/>
            <a:r>
              <a:rPr lang="en-US" sz="1400" dirty="0" smtClean="0"/>
              <a:t>The emergence of five trends creates new responsibilities for IT and demands new IT employee attributes:</a:t>
            </a:r>
          </a:p>
          <a:p>
            <a:pPr algn="l"/>
            <a:r>
              <a:rPr lang="en-US" sz="1400" b="1" dirty="0" smtClean="0"/>
              <a:t>New IT domain knowledge</a:t>
            </a:r>
            <a:r>
              <a:rPr lang="en-US" sz="1400" dirty="0" smtClean="0"/>
              <a:t>, for example:</a:t>
            </a:r>
          </a:p>
          <a:p>
            <a:pPr marL="115888" indent="-115888" algn="l">
              <a:buFont typeface="Arial" pitchFamily="34" charset="0"/>
              <a:buChar char="•"/>
            </a:pPr>
            <a:r>
              <a:rPr lang="en-US" sz="1400" i="1" dirty="0" smtClean="0"/>
              <a:t>Security</a:t>
            </a:r>
            <a:r>
              <a:rPr lang="en-US" sz="1400" dirty="0" smtClean="0"/>
              <a:t>: Knowledge of new security protocols and requirements.</a:t>
            </a:r>
          </a:p>
          <a:p>
            <a:pPr algn="l"/>
            <a:r>
              <a:rPr lang="en-US" sz="1400" b="1" dirty="0" smtClean="0"/>
              <a:t>New technical skills and abilities</a:t>
            </a:r>
            <a:r>
              <a:rPr lang="en-US" sz="1400" dirty="0" smtClean="0"/>
              <a:t>, for example:</a:t>
            </a:r>
          </a:p>
          <a:p>
            <a:pPr marL="115888" indent="-115888" algn="l">
              <a:buFont typeface="Arial" pitchFamily="34" charset="0"/>
              <a:buChar char="•"/>
            </a:pPr>
            <a:r>
              <a:rPr lang="en-US" sz="1400" i="1" dirty="0" smtClean="0"/>
              <a:t>Mobile</a:t>
            </a:r>
            <a:r>
              <a:rPr lang="en-US" sz="1400" dirty="0" smtClean="0"/>
              <a:t>: Skill in mobile device management and virtualization.</a:t>
            </a:r>
          </a:p>
          <a:p>
            <a:pPr algn="l"/>
            <a:r>
              <a:rPr lang="en-US" sz="1400" b="1" dirty="0" smtClean="0"/>
              <a:t>New soft skills and abilities</a:t>
            </a:r>
            <a:r>
              <a:rPr lang="en-US" sz="1400" dirty="0" smtClean="0"/>
              <a:t>, for example: </a:t>
            </a:r>
          </a:p>
          <a:p>
            <a:pPr marL="115888" indent="-115888" algn="l">
              <a:buFont typeface="Arial" pitchFamily="34" charset="0"/>
              <a:buChar char="•"/>
            </a:pPr>
            <a:r>
              <a:rPr lang="en-US" sz="1400" i="1" dirty="0" smtClean="0"/>
              <a:t>Cloud</a:t>
            </a:r>
            <a:r>
              <a:rPr lang="en-US" sz="1400" dirty="0" smtClean="0"/>
              <a:t>: New emphasis on vendor management skills.</a:t>
            </a:r>
          </a:p>
          <a:p>
            <a:pPr algn="l"/>
            <a:r>
              <a:rPr lang="en-US" sz="1400" b="1" dirty="0" smtClean="0"/>
              <a:t>New attitudes and work habits</a:t>
            </a:r>
            <a:r>
              <a:rPr lang="en-US" sz="1400" dirty="0" smtClean="0"/>
              <a:t>, for example:</a:t>
            </a:r>
          </a:p>
          <a:p>
            <a:pPr marL="115888" indent="-115888" algn="l">
              <a:buFont typeface="Arial" pitchFamily="34" charset="0"/>
              <a:buChar char="•"/>
            </a:pPr>
            <a:r>
              <a:rPr lang="en-US" sz="1400" i="1" dirty="0" smtClean="0"/>
              <a:t>Big data</a:t>
            </a:r>
            <a:r>
              <a:rPr lang="en-US" sz="1400" dirty="0" smtClean="0"/>
              <a:t>: Passion for data mining and analytics are becoming more and more important.</a:t>
            </a:r>
          </a:p>
        </p:txBody>
      </p:sp>
      <p:sp>
        <p:nvSpPr>
          <p:cNvPr id="45" name="TextBox 44"/>
          <p:cNvSpPr txBox="1"/>
          <p:nvPr>
            <p:custDataLst>
              <p:tags r:id="rId23"/>
            </p:custDataLst>
          </p:nvPr>
        </p:nvSpPr>
        <p:spPr>
          <a:xfrm rot="2475526">
            <a:off x="2566087" y="2911436"/>
            <a:ext cx="1782895" cy="461665"/>
          </a:xfrm>
          <a:prstGeom prst="rect">
            <a:avLst/>
          </a:prstGeom>
          <a:noFill/>
        </p:spPr>
        <p:txBody>
          <a:bodyPr wrap="square" rtlCol="0">
            <a:spAutoFit/>
          </a:bodyPr>
          <a:lstStyle/>
          <a:p>
            <a:pPr algn="ctr" fontAlgn="base">
              <a:spcBef>
                <a:spcPct val="0"/>
              </a:spcBef>
              <a:spcAft>
                <a:spcPct val="0"/>
              </a:spcAft>
            </a:pPr>
            <a:r>
              <a:rPr lang="en-CA" sz="1200" dirty="0" smtClean="0">
                <a:solidFill>
                  <a:srgbClr val="333333"/>
                </a:solidFill>
              </a:rPr>
              <a:t>New IT Processes</a:t>
            </a:r>
          </a:p>
          <a:p>
            <a:pPr algn="ctr" fontAlgn="base">
              <a:spcBef>
                <a:spcPct val="0"/>
              </a:spcBef>
              <a:spcAft>
                <a:spcPct val="0"/>
              </a:spcAft>
            </a:pPr>
            <a:r>
              <a:rPr lang="en-CA" sz="1200" dirty="0" smtClean="0">
                <a:solidFill>
                  <a:srgbClr val="333333"/>
                </a:solidFill>
              </a:rPr>
              <a:t>and Capabilities</a:t>
            </a:r>
            <a:endParaRPr lang="en-CA" sz="1200" dirty="0">
              <a:solidFill>
                <a:srgbClr val="333333"/>
              </a:solidFill>
            </a:endParaRPr>
          </a:p>
        </p:txBody>
      </p:sp>
      <p:pic>
        <p:nvPicPr>
          <p:cNvPr id="30" name="Picture 29" descr="sample_linkbar-itrgNEW.gif">
            <a:hlinkClick r:id="rId33"/>
          </p:cNvPr>
          <p:cNvPicPr>
            <a:picLocks noChangeAspect="1"/>
          </p:cNvPicPr>
          <p:nvPr/>
        </p:nvPicPr>
        <p:blipFill>
          <a:blip r:embed="rId3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Object 40" hidden="1"/>
          <p:cNvGraphicFramePr>
            <a:graphicFrameLocks noChangeAspect="1"/>
          </p:cNvGraphicFramePr>
          <p:nvPr/>
        </p:nvGraphicFramePr>
        <p:xfrm>
          <a:off x="0" y="0"/>
          <a:ext cx="158750" cy="158750"/>
        </p:xfrm>
        <a:graphic>
          <a:graphicData uri="http://schemas.openxmlformats.org/presentationml/2006/ole">
            <p:oleObj spid="_x0000_s131074" name="think-cell Slide" r:id="rId8" imgW="360" imgH="360" progId="">
              <p:embed/>
            </p:oleObj>
          </a:graphicData>
        </a:graphic>
      </p:graphicFrame>
      <p:sp>
        <p:nvSpPr>
          <p:cNvPr id="51" name="Text Placeholder 2"/>
          <p:cNvSpPr>
            <a:spLocks noGrp="1"/>
          </p:cNvSpPr>
          <p:nvPr>
            <p:ph type="body" sz="quarter" idx="16"/>
            <p:custDataLst>
              <p:tags r:id="rId2"/>
            </p:custDataLst>
          </p:nvPr>
        </p:nvSpPr>
        <p:spPr>
          <a:xfrm>
            <a:off x="249302" y="1922029"/>
            <a:ext cx="6424815" cy="4428667"/>
          </a:xfrm>
        </p:spPr>
        <p:txBody>
          <a:bodyPr/>
          <a:lstStyle/>
          <a:p>
            <a:pPr marL="0" indent="0">
              <a:lnSpc>
                <a:spcPct val="150000"/>
              </a:lnSpc>
              <a:buNone/>
            </a:pPr>
            <a:r>
              <a:rPr lang="en-CA" b="1" dirty="0" smtClean="0">
                <a:solidFill>
                  <a:schemeClr val="accent2"/>
                </a:solidFill>
              </a:rPr>
              <a:t>Understand the present and future demands of the business.</a:t>
            </a:r>
            <a:r>
              <a:rPr lang="en-CA" dirty="0" smtClean="0">
                <a:solidFill>
                  <a:schemeClr val="accent2"/>
                </a:solidFill>
              </a:rPr>
              <a:t> </a:t>
            </a:r>
            <a:r>
              <a:rPr lang="en-CA" dirty="0" smtClean="0"/>
              <a:t>Determine the extent to which your IT strategy aligns with the five trends. See Info-Tech’s </a:t>
            </a:r>
            <a:r>
              <a:rPr lang="en-CA" i="1" dirty="0" smtClean="0">
                <a:hlinkClick r:id="rId9"/>
              </a:rPr>
              <a:t>Develop a Strategic Workforce Plan for IT</a:t>
            </a:r>
            <a:r>
              <a:rPr lang="en-CA" dirty="0" smtClean="0"/>
              <a:t>.</a:t>
            </a:r>
          </a:p>
          <a:p>
            <a:pPr marL="0" indent="0">
              <a:buNone/>
            </a:pPr>
            <a:endParaRPr lang="en-CA" sz="300" b="1" dirty="0" smtClean="0">
              <a:solidFill>
                <a:srgbClr val="C77709"/>
              </a:solidFill>
            </a:endParaRPr>
          </a:p>
          <a:p>
            <a:pPr marL="0" indent="0">
              <a:lnSpc>
                <a:spcPct val="150000"/>
              </a:lnSpc>
              <a:buNone/>
            </a:pPr>
            <a:r>
              <a:rPr lang="en-CA" b="1" dirty="0" smtClean="0">
                <a:solidFill>
                  <a:schemeClr val="accent2"/>
                </a:solidFill>
              </a:rPr>
              <a:t>Evaluate the attributes gap. </a:t>
            </a:r>
            <a:r>
              <a:rPr lang="en-CA" dirty="0" smtClean="0"/>
              <a:t>Identify the attributes that your IT department will need to support its strategy related to the five trends. Find the areas where your IT department lacks in those particular attributes. See Info-Tech’s </a:t>
            </a:r>
            <a:r>
              <a:rPr lang="en-CA" i="1" dirty="0" smtClean="0">
                <a:hlinkClick r:id="rId9"/>
              </a:rPr>
              <a:t>Develop a Strategic Workforce Plan for IT</a:t>
            </a:r>
            <a:r>
              <a:rPr lang="en-CA" dirty="0" smtClean="0"/>
              <a:t>.</a:t>
            </a:r>
          </a:p>
          <a:p>
            <a:pPr>
              <a:buNone/>
            </a:pPr>
            <a:endParaRPr lang="en-CA" sz="300" dirty="0" smtClean="0"/>
          </a:p>
          <a:p>
            <a:pPr marL="1588" indent="-3175">
              <a:lnSpc>
                <a:spcPct val="150000"/>
              </a:lnSpc>
              <a:buNone/>
            </a:pPr>
            <a:r>
              <a:rPr lang="en-CA" b="1" dirty="0" smtClean="0">
                <a:solidFill>
                  <a:schemeClr val="accent2"/>
                </a:solidFill>
              </a:rPr>
              <a:t>Find candidates for redeployment. </a:t>
            </a:r>
            <a:r>
              <a:rPr lang="en-CA" dirty="0" smtClean="0"/>
              <a:t>Determine which responsibilities your organization will no longer need as it shifts to its new emphasis on the five trends. </a:t>
            </a:r>
          </a:p>
          <a:p>
            <a:pPr>
              <a:buNone/>
            </a:pPr>
            <a:endParaRPr lang="en-CA" sz="300" dirty="0" smtClean="0"/>
          </a:p>
          <a:p>
            <a:pPr marL="0" indent="0">
              <a:lnSpc>
                <a:spcPct val="150000"/>
              </a:lnSpc>
              <a:buNone/>
            </a:pPr>
            <a:r>
              <a:rPr lang="en-CA" b="1" dirty="0" smtClean="0">
                <a:solidFill>
                  <a:schemeClr val="accent2"/>
                </a:solidFill>
              </a:rPr>
              <a:t>Build the redeployment shortlist. </a:t>
            </a:r>
            <a:r>
              <a:rPr lang="en-CA" dirty="0" smtClean="0"/>
              <a:t>Find those employees whose abilities and performance qualify them for redeployment. </a:t>
            </a:r>
          </a:p>
          <a:p>
            <a:pPr>
              <a:buNone/>
            </a:pPr>
            <a:endParaRPr lang="en-CA" sz="300" dirty="0" smtClean="0"/>
          </a:p>
          <a:p>
            <a:pPr marL="0" indent="0">
              <a:lnSpc>
                <a:spcPct val="150000"/>
              </a:lnSpc>
              <a:buNone/>
            </a:pPr>
            <a:r>
              <a:rPr lang="en-CA" b="1" dirty="0" smtClean="0">
                <a:solidFill>
                  <a:schemeClr val="accent2"/>
                </a:solidFill>
              </a:rPr>
              <a:t>Evaluate the costs and benefits of redeployment. </a:t>
            </a:r>
            <a:r>
              <a:rPr lang="en-CA" dirty="0" smtClean="0"/>
              <a:t>Determine whether the benefits of redeploying staff outweigh the costs. Maximize your return by redeploying the right staff.</a:t>
            </a:r>
          </a:p>
        </p:txBody>
      </p:sp>
      <p:sp>
        <p:nvSpPr>
          <p:cNvPr id="2" name="Title 1"/>
          <p:cNvSpPr>
            <a:spLocks noGrp="1"/>
          </p:cNvSpPr>
          <p:nvPr>
            <p:ph type="title"/>
            <p:custDataLst>
              <p:tags r:id="rId3"/>
            </p:custDataLst>
          </p:nvPr>
        </p:nvSpPr>
        <p:spPr/>
        <p:txBody>
          <a:bodyPr/>
          <a:lstStyle/>
          <a:p>
            <a:r>
              <a:rPr lang="en-CA" dirty="0" smtClean="0"/>
              <a:t>Position your IT department to capitalize on new</a:t>
            </a:r>
            <a:br>
              <a:rPr lang="en-CA" dirty="0" smtClean="0"/>
            </a:br>
            <a:r>
              <a:rPr lang="en-CA" dirty="0" smtClean="0"/>
              <a:t>technology opportunities</a:t>
            </a:r>
            <a:endParaRPr lang="en-CA" dirty="0"/>
          </a:p>
        </p:txBody>
      </p:sp>
      <p:sp>
        <p:nvSpPr>
          <p:cNvPr id="50" name="Striped Right Arrow 49"/>
          <p:cNvSpPr/>
          <p:nvPr>
            <p:custDataLst>
              <p:tags r:id="rId4"/>
            </p:custDataLst>
          </p:nvPr>
        </p:nvSpPr>
        <p:spPr>
          <a:xfrm>
            <a:off x="7360845" y="3429000"/>
            <a:ext cx="825942" cy="811700"/>
          </a:xfrm>
          <a:prstGeom prst="stripedRight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2" name="Text Placeholder 15"/>
          <p:cNvSpPr txBox="1">
            <a:spLocks/>
          </p:cNvSpPr>
          <p:nvPr>
            <p:custDataLst>
              <p:tags r:id="rId5"/>
            </p:custDataLst>
          </p:nvPr>
        </p:nvSpPr>
        <p:spPr>
          <a:xfrm>
            <a:off x="257176" y="1165194"/>
            <a:ext cx="8620124" cy="657225"/>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kumimoji="0" lang="en-CA" b="1" i="0" u="none" strike="noStrike" kern="1200" cap="none" spc="0" normalizeH="0" baseline="0" noProof="0" dirty="0" smtClean="0">
                <a:ln>
                  <a:noFill/>
                </a:ln>
                <a:solidFill>
                  <a:schemeClr val="tx1"/>
                </a:solidFill>
                <a:effectLst/>
                <a:uLnTx/>
                <a:uFillTx/>
                <a:latin typeface="+mn-lt"/>
                <a:ea typeface="+mn-ea"/>
                <a:cs typeface="+mn-cs"/>
              </a:rPr>
              <a:t>Use IT staff redeployment as a potential</a:t>
            </a:r>
            <a:r>
              <a:rPr kumimoji="0" lang="en-CA" b="1" i="0" u="none" strike="noStrike" kern="1200" cap="none" spc="0" normalizeH="0" noProof="0" dirty="0" smtClean="0">
                <a:ln>
                  <a:noFill/>
                </a:ln>
                <a:solidFill>
                  <a:schemeClr val="tx1"/>
                </a:solidFill>
                <a:effectLst/>
                <a:uLnTx/>
                <a:uFillTx/>
                <a:latin typeface="+mn-lt"/>
                <a:ea typeface="+mn-ea"/>
                <a:cs typeface="+mn-cs"/>
              </a:rPr>
              <a:t> </a:t>
            </a:r>
            <a:r>
              <a:rPr kumimoji="0" lang="en-CA" b="1" i="0" u="none" strike="noStrike" kern="1200" cap="none" spc="0" normalizeH="0" baseline="0" noProof="0" dirty="0" smtClean="0">
                <a:ln>
                  <a:noFill/>
                </a:ln>
                <a:solidFill>
                  <a:schemeClr val="tx1"/>
                </a:solidFill>
                <a:effectLst/>
                <a:uLnTx/>
                <a:uFillTx/>
                <a:latin typeface="+mn-lt"/>
                <a:ea typeface="+mn-ea"/>
                <a:cs typeface="+mn-cs"/>
              </a:rPr>
              <a:t>low-cost,</a:t>
            </a:r>
            <a:r>
              <a:rPr kumimoji="0" lang="en-CA" b="1" i="0" u="none" strike="noStrike" kern="1200" cap="none" spc="0" normalizeH="0" noProof="0" dirty="0" smtClean="0">
                <a:ln>
                  <a:noFill/>
                </a:ln>
                <a:solidFill>
                  <a:schemeClr val="tx1"/>
                </a:solidFill>
                <a:effectLst/>
                <a:uLnTx/>
                <a:uFillTx/>
                <a:latin typeface="+mn-lt"/>
                <a:ea typeface="+mn-ea"/>
                <a:cs typeface="+mn-cs"/>
              </a:rPr>
              <a:t> low-risk method to gain the skills your transformed IT department will need</a:t>
            </a:r>
            <a:r>
              <a:rPr lang="en-CA" b="1" noProof="0" dirty="0" smtClean="0">
                <a:latin typeface="+mn-lt"/>
              </a:rPr>
              <a:t>.</a:t>
            </a:r>
            <a:endParaRPr kumimoji="0" lang="en-CA" b="1" i="0" u="none" strike="noStrike" kern="1200" cap="none" spc="0" normalizeH="0" baseline="0" noProof="0" dirty="0" smtClean="0">
              <a:ln>
                <a:noFill/>
              </a:ln>
              <a:solidFill>
                <a:schemeClr val="tx1"/>
              </a:solidFill>
              <a:effectLst/>
              <a:uLnTx/>
              <a:uFillTx/>
              <a:latin typeface="+mn-lt"/>
              <a:ea typeface="+mn-ea"/>
              <a:cs typeface="+mn-cs"/>
            </a:endParaRPr>
          </a:p>
          <a:p>
            <a:pPr marL="180975" marR="0" lvl="0" indent="-180975" algn="l" defTabSz="914400" rtl="0" eaLnBrk="0" fontAlgn="base" latinLnBrk="0" hangingPunct="0">
              <a:lnSpc>
                <a:spcPct val="100000"/>
              </a:lnSpc>
              <a:spcBef>
                <a:spcPct val="20000"/>
              </a:spcBef>
              <a:spcAft>
                <a:spcPct val="0"/>
              </a:spcAft>
              <a:buClr>
                <a:schemeClr val="tx1"/>
              </a:buClr>
              <a:buSzPct val="120000"/>
              <a:buFont typeface="Arial" pitchFamily="34" charset="0"/>
              <a:buChar char="•"/>
              <a:tabLst/>
              <a:defRPr/>
            </a:pP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20" name="Cloud 19"/>
          <p:cNvSpPr/>
          <p:nvPr/>
        </p:nvSpPr>
        <p:spPr>
          <a:xfrm>
            <a:off x="6555906" y="1645919"/>
            <a:ext cx="2215089" cy="1637029"/>
          </a:xfrm>
          <a:prstGeom prst="cloud">
            <a:avLst/>
          </a:prstGeom>
          <a:solidFill>
            <a:srgbClr val="F4F8FA"/>
          </a:solidFill>
          <a:ln>
            <a:solidFill>
              <a:schemeClr val="accent1">
                <a:lumMod val="20000"/>
                <a:lumOff val="80000"/>
              </a:schemeClr>
            </a:solidFill>
          </a:ln>
          <a:effectLst>
            <a:glow rad="63500">
              <a:srgbClr val="00B0F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tx1"/>
                </a:solidFill>
              </a:rPr>
              <a:t> </a:t>
            </a:r>
            <a:endParaRPr lang="en-CA" sz="1200" dirty="0">
              <a:solidFill>
                <a:schemeClr val="tx1"/>
              </a:solidFill>
            </a:endParaRPr>
          </a:p>
        </p:txBody>
      </p:sp>
      <p:pic>
        <p:nvPicPr>
          <p:cNvPr id="131076" name="Picture 4" descr="Stock Illustration: Classroom"/>
          <p:cNvPicPr>
            <a:picLocks noChangeAspect="1" noChangeArrowheads="1"/>
          </p:cNvPicPr>
          <p:nvPr/>
        </p:nvPicPr>
        <p:blipFill>
          <a:blip r:embed="rId10" cstate="print">
            <a:duotone>
              <a:schemeClr val="accent1">
                <a:shade val="45000"/>
                <a:satMod val="135000"/>
              </a:schemeClr>
              <a:prstClr val="white"/>
            </a:duotone>
          </a:blip>
          <a:stretch>
            <a:fillRect/>
          </a:stretch>
        </p:blipFill>
        <p:spPr bwMode="auto">
          <a:xfrm>
            <a:off x="6674118" y="4361375"/>
            <a:ext cx="2352468" cy="1623534"/>
          </a:xfrm>
          <a:prstGeom prst="rect">
            <a:avLst/>
          </a:prstGeom>
          <a:noFill/>
          <a:effectLst>
            <a:glow rad="228600">
              <a:schemeClr val="accent1">
                <a:lumMod val="60000"/>
                <a:lumOff val="40000"/>
                <a:alpha val="40000"/>
              </a:schemeClr>
            </a:glow>
            <a:softEdge rad="31750"/>
          </a:effectLst>
        </p:spPr>
      </p:pic>
      <p:sp>
        <p:nvSpPr>
          <p:cNvPr id="9" name="Rectangle 8"/>
          <p:cNvSpPr/>
          <p:nvPr/>
        </p:nvSpPr>
        <p:spPr>
          <a:xfrm>
            <a:off x="6616728" y="1822419"/>
            <a:ext cx="2203182" cy="1384995"/>
          </a:xfrm>
          <a:prstGeom prst="rect">
            <a:avLst/>
          </a:prstGeom>
        </p:spPr>
        <p:txBody>
          <a:bodyPr wrap="square">
            <a:spAutoFit/>
          </a:bodyPr>
          <a:lstStyle/>
          <a:p>
            <a:r>
              <a:rPr lang="en-CA" sz="1200" b="1" dirty="0" smtClean="0"/>
              <a:t>New Technology</a:t>
            </a:r>
          </a:p>
          <a:p>
            <a:r>
              <a:rPr lang="en-CA" sz="1200" b="1" dirty="0" smtClean="0"/>
              <a:t>Opportunities</a:t>
            </a:r>
          </a:p>
          <a:p>
            <a:r>
              <a:rPr lang="en-CA" sz="1200" dirty="0" smtClean="0"/>
              <a:t>Mobile</a:t>
            </a:r>
          </a:p>
          <a:p>
            <a:r>
              <a:rPr lang="en-CA" sz="1200" dirty="0" smtClean="0"/>
              <a:t>Cloud</a:t>
            </a:r>
          </a:p>
          <a:p>
            <a:r>
              <a:rPr lang="en-CA" sz="1200" dirty="0" smtClean="0"/>
              <a:t>Big Data</a:t>
            </a:r>
          </a:p>
          <a:p>
            <a:r>
              <a:rPr lang="en-CA" sz="1200" dirty="0" smtClean="0"/>
              <a:t>Social</a:t>
            </a:r>
          </a:p>
          <a:p>
            <a:r>
              <a:rPr lang="en-CA" sz="1200" dirty="0" smtClean="0"/>
              <a:t>Security</a:t>
            </a:r>
            <a:endParaRPr lang="en-CA" sz="1200" dirty="0"/>
          </a:p>
        </p:txBody>
      </p:sp>
      <p:pic>
        <p:nvPicPr>
          <p:cNvPr id="10" name="Picture 9" descr="sample_linkbar-itrgNEW.gif">
            <a:hlinkClick r:id="rId11"/>
          </p:cNvPr>
          <p:cNvPicPr>
            <a:picLocks noChangeAspect="1"/>
          </p:cNvPicPr>
          <p:nvPr/>
        </p:nvPicPr>
        <p:blipFill>
          <a:blip r:embed="rId12"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Redeployment saves IT effort, time, and money</a:t>
            </a:r>
            <a:endParaRPr lang="en-US" dirty="0"/>
          </a:p>
        </p:txBody>
      </p:sp>
      <p:sp>
        <p:nvSpPr>
          <p:cNvPr id="14" name="Rectangle 13"/>
          <p:cNvSpPr/>
          <p:nvPr/>
        </p:nvSpPr>
        <p:spPr>
          <a:xfrm>
            <a:off x="336492" y="1201707"/>
            <a:ext cx="8396297" cy="657234"/>
          </a:xfrm>
          <a:prstGeom prst="rect">
            <a:avLst/>
          </a:prstGeom>
          <a:noFill/>
          <a:ln w="12700">
            <a:no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tIns="274320" rtlCol="0" anchor="ctr"/>
          <a:lstStyle/>
          <a:p>
            <a:pPr lvl="0" algn="l" eaLnBrk="0" hangingPunct="0">
              <a:spcBef>
                <a:spcPct val="20000"/>
              </a:spcBef>
              <a:buClr>
                <a:schemeClr val="tx1"/>
              </a:buClr>
              <a:buSzPct val="120000"/>
              <a:defRPr/>
            </a:pPr>
            <a:r>
              <a:rPr lang="en-CA" b="1" dirty="0" smtClean="0">
                <a:solidFill>
                  <a:schemeClr val="tx1"/>
                </a:solidFill>
              </a:rPr>
              <a:t>Redeployment saves resources and allows the IT department to spend money in areas of the business that add greater value.</a:t>
            </a:r>
            <a:endParaRPr lang="en-CA" dirty="0" smtClean="0">
              <a:solidFill>
                <a:schemeClr val="tx1"/>
              </a:solidFill>
            </a:endParaRPr>
          </a:p>
          <a:p>
            <a:pPr algn="l">
              <a:buFont typeface="Arial" pitchFamily="34" charset="0"/>
              <a:buChar char="•"/>
            </a:pPr>
            <a:endParaRPr lang="en-US" dirty="0">
              <a:solidFill>
                <a:srgbClr val="333333">
                  <a:lumMod val="50000"/>
                </a:srgbClr>
              </a:solidFill>
            </a:endParaRPr>
          </a:p>
        </p:txBody>
      </p:sp>
      <p:sp>
        <p:nvSpPr>
          <p:cNvPr id="34" name="Frame 33"/>
          <p:cNvSpPr/>
          <p:nvPr/>
        </p:nvSpPr>
        <p:spPr>
          <a:xfrm>
            <a:off x="303965" y="2078019"/>
            <a:ext cx="2643206" cy="512208"/>
          </a:xfrm>
          <a:prstGeom prst="frame">
            <a:avLst/>
          </a:prstGeom>
          <a:solidFill>
            <a:srgbClr val="9B9B9B"/>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CA" dirty="0" smtClean="0">
              <a:solidFill>
                <a:srgbClr val="333333"/>
              </a:solidFill>
            </a:endParaRPr>
          </a:p>
        </p:txBody>
      </p:sp>
      <p:sp>
        <p:nvSpPr>
          <p:cNvPr id="35" name="Frame 34"/>
          <p:cNvSpPr/>
          <p:nvPr/>
        </p:nvSpPr>
        <p:spPr>
          <a:xfrm>
            <a:off x="3285653" y="2078019"/>
            <a:ext cx="2643206" cy="512208"/>
          </a:xfrm>
          <a:prstGeom prst="frame">
            <a:avLst/>
          </a:prstGeom>
          <a:solidFill>
            <a:srgbClr val="C4BE9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CA" dirty="0" smtClean="0">
              <a:solidFill>
                <a:srgbClr val="333333"/>
              </a:solidFill>
            </a:endParaRPr>
          </a:p>
        </p:txBody>
      </p:sp>
      <p:sp>
        <p:nvSpPr>
          <p:cNvPr id="36" name="Frame 35"/>
          <p:cNvSpPr/>
          <p:nvPr/>
        </p:nvSpPr>
        <p:spPr>
          <a:xfrm>
            <a:off x="6232471" y="2078019"/>
            <a:ext cx="2643206" cy="512208"/>
          </a:xfrm>
          <a:prstGeom prst="frame">
            <a:avLst/>
          </a:prstGeom>
          <a:solidFill>
            <a:srgbClr val="EBE9DD"/>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CA" dirty="0" smtClean="0">
              <a:solidFill>
                <a:srgbClr val="333333"/>
              </a:solidFill>
            </a:endParaRPr>
          </a:p>
        </p:txBody>
      </p:sp>
      <p:sp>
        <p:nvSpPr>
          <p:cNvPr id="37" name="TextBox 36"/>
          <p:cNvSpPr txBox="1"/>
          <p:nvPr/>
        </p:nvSpPr>
        <p:spPr>
          <a:xfrm>
            <a:off x="445993" y="2161125"/>
            <a:ext cx="2357454" cy="369332"/>
          </a:xfrm>
          <a:prstGeom prst="rect">
            <a:avLst/>
          </a:prstGeom>
          <a:noFill/>
        </p:spPr>
        <p:txBody>
          <a:bodyPr wrap="square" rtlCol="0" anchor="ctr" anchorCtr="0">
            <a:spAutoFit/>
          </a:bodyPr>
          <a:lstStyle/>
          <a:p>
            <a:pPr fontAlgn="auto">
              <a:spcBef>
                <a:spcPts val="0"/>
              </a:spcBef>
              <a:spcAft>
                <a:spcPts val="0"/>
              </a:spcAft>
            </a:pPr>
            <a:r>
              <a:rPr lang="en-CA" b="1" dirty="0" smtClean="0">
                <a:solidFill>
                  <a:srgbClr val="333333"/>
                </a:solidFill>
                <a:latin typeface="Arial"/>
              </a:rPr>
              <a:t>Effort</a:t>
            </a:r>
          </a:p>
        </p:txBody>
      </p:sp>
      <p:sp>
        <p:nvSpPr>
          <p:cNvPr id="38" name="TextBox 37"/>
          <p:cNvSpPr txBox="1"/>
          <p:nvPr/>
        </p:nvSpPr>
        <p:spPr>
          <a:xfrm>
            <a:off x="3446389" y="2162153"/>
            <a:ext cx="2286016" cy="369332"/>
          </a:xfrm>
          <a:prstGeom prst="rect">
            <a:avLst/>
          </a:prstGeom>
          <a:noFill/>
        </p:spPr>
        <p:txBody>
          <a:bodyPr wrap="square" rtlCol="0">
            <a:spAutoFit/>
          </a:bodyPr>
          <a:lstStyle/>
          <a:p>
            <a:pPr fontAlgn="auto">
              <a:spcBef>
                <a:spcPts val="0"/>
              </a:spcBef>
              <a:spcAft>
                <a:spcPts val="0"/>
              </a:spcAft>
            </a:pPr>
            <a:r>
              <a:rPr lang="en-CA" b="1" dirty="0" smtClean="0">
                <a:solidFill>
                  <a:srgbClr val="333333"/>
                </a:solidFill>
                <a:latin typeface="Arial"/>
              </a:rPr>
              <a:t>Time</a:t>
            </a:r>
          </a:p>
        </p:txBody>
      </p:sp>
      <p:sp>
        <p:nvSpPr>
          <p:cNvPr id="39" name="TextBox 38"/>
          <p:cNvSpPr txBox="1"/>
          <p:nvPr/>
        </p:nvSpPr>
        <p:spPr>
          <a:xfrm>
            <a:off x="6375347" y="2162153"/>
            <a:ext cx="2357454" cy="369332"/>
          </a:xfrm>
          <a:prstGeom prst="rect">
            <a:avLst/>
          </a:prstGeom>
          <a:noFill/>
        </p:spPr>
        <p:txBody>
          <a:bodyPr wrap="square" rtlCol="0">
            <a:spAutoFit/>
          </a:bodyPr>
          <a:lstStyle/>
          <a:p>
            <a:pPr fontAlgn="auto">
              <a:spcBef>
                <a:spcPts val="0"/>
              </a:spcBef>
              <a:spcAft>
                <a:spcPts val="0"/>
              </a:spcAft>
            </a:pPr>
            <a:r>
              <a:rPr lang="en-CA" b="1" dirty="0" smtClean="0">
                <a:solidFill>
                  <a:srgbClr val="333333"/>
                </a:solidFill>
                <a:latin typeface="Arial"/>
              </a:rPr>
              <a:t>Money </a:t>
            </a:r>
          </a:p>
        </p:txBody>
      </p:sp>
      <p:sp>
        <p:nvSpPr>
          <p:cNvPr id="40" name="TextBox 39"/>
          <p:cNvSpPr txBox="1"/>
          <p:nvPr/>
        </p:nvSpPr>
        <p:spPr>
          <a:xfrm>
            <a:off x="3268256" y="2771766"/>
            <a:ext cx="2643206" cy="1200329"/>
          </a:xfrm>
          <a:prstGeom prst="rect">
            <a:avLst/>
          </a:prstGeom>
          <a:noFill/>
          <a:ln w="25400">
            <a:solidFill>
              <a:srgbClr val="C4BE98"/>
            </a:solidFill>
            <a:prstDash val="sysDash"/>
          </a:ln>
        </p:spPr>
        <p:txBody>
          <a:bodyPr wrap="square" rtlCol="0" anchor="ctr">
            <a:noAutofit/>
          </a:bodyPr>
          <a:lstStyle/>
          <a:p>
            <a:pPr algn="l" fontAlgn="auto">
              <a:spcBef>
                <a:spcPts val="0"/>
              </a:spcBef>
              <a:spcAft>
                <a:spcPts val="0"/>
              </a:spcAft>
            </a:pPr>
            <a:r>
              <a:rPr lang="en-CA" sz="1200" dirty="0" smtClean="0">
                <a:solidFill>
                  <a:srgbClr val="333333"/>
                </a:solidFill>
                <a:latin typeface="Arial"/>
              </a:rPr>
              <a:t>Redeployment saves time that you would otherwise spend </a:t>
            </a:r>
            <a:r>
              <a:rPr lang="en-CA" sz="1200" dirty="0" err="1" smtClean="0">
                <a:solidFill>
                  <a:srgbClr val="333333"/>
                </a:solidFill>
                <a:latin typeface="Arial"/>
              </a:rPr>
              <a:t>onboarding</a:t>
            </a:r>
            <a:r>
              <a:rPr lang="en-CA" sz="1200" dirty="0" smtClean="0">
                <a:solidFill>
                  <a:srgbClr val="333333"/>
                </a:solidFill>
                <a:latin typeface="Arial"/>
              </a:rPr>
              <a:t> new hires, teaching the company mission and procedures, and integrating new staff into the culture.</a:t>
            </a:r>
          </a:p>
        </p:txBody>
      </p:sp>
      <p:sp>
        <p:nvSpPr>
          <p:cNvPr id="41" name="TextBox 40"/>
          <p:cNvSpPr txBox="1"/>
          <p:nvPr/>
        </p:nvSpPr>
        <p:spPr>
          <a:xfrm>
            <a:off x="286569" y="4086234"/>
            <a:ext cx="2643205" cy="1200329"/>
          </a:xfrm>
          <a:prstGeom prst="rect">
            <a:avLst/>
          </a:prstGeom>
          <a:noFill/>
          <a:ln w="25400">
            <a:solidFill>
              <a:srgbClr val="9B9B9B"/>
            </a:solidFill>
            <a:prstDash val="sysDash"/>
          </a:ln>
        </p:spPr>
        <p:txBody>
          <a:bodyPr wrap="square" rtlCol="0" anchor="ctr">
            <a:noAutofit/>
          </a:bodyPr>
          <a:lstStyle/>
          <a:p>
            <a:pPr algn="l" fontAlgn="auto">
              <a:spcBef>
                <a:spcPts val="0"/>
              </a:spcBef>
              <a:spcAft>
                <a:spcPts val="0"/>
              </a:spcAft>
            </a:pPr>
            <a:r>
              <a:rPr lang="en-CA" sz="1200" b="1" dirty="0" smtClean="0">
                <a:solidFill>
                  <a:srgbClr val="333333"/>
                </a:solidFill>
                <a:latin typeface="Arial"/>
              </a:rPr>
              <a:t> </a:t>
            </a:r>
          </a:p>
          <a:p>
            <a:pPr algn="l" fontAlgn="auto">
              <a:spcBef>
                <a:spcPts val="0"/>
              </a:spcBef>
              <a:spcAft>
                <a:spcPts val="0"/>
              </a:spcAft>
            </a:pPr>
            <a:endParaRPr lang="en-CA" sz="1200" b="1" dirty="0" smtClean="0">
              <a:solidFill>
                <a:srgbClr val="333333"/>
              </a:solidFill>
              <a:latin typeface="Arial"/>
            </a:endParaRPr>
          </a:p>
          <a:p>
            <a:pPr algn="l" fontAlgn="auto">
              <a:spcBef>
                <a:spcPts val="0"/>
              </a:spcBef>
              <a:spcAft>
                <a:spcPts val="0"/>
              </a:spcAft>
            </a:pPr>
            <a:endParaRPr lang="en-CA" sz="1200" b="1" dirty="0" smtClean="0">
              <a:solidFill>
                <a:srgbClr val="333333"/>
              </a:solidFill>
              <a:latin typeface="Arial"/>
            </a:endParaRPr>
          </a:p>
          <a:p>
            <a:pPr algn="l" fontAlgn="auto">
              <a:spcBef>
                <a:spcPts val="0"/>
              </a:spcBef>
              <a:spcAft>
                <a:spcPts val="0"/>
              </a:spcAft>
            </a:pPr>
            <a:endParaRPr lang="en-CA" sz="1200" b="1" dirty="0" smtClean="0">
              <a:solidFill>
                <a:srgbClr val="333333"/>
              </a:solidFill>
              <a:latin typeface="Arial"/>
            </a:endParaRPr>
          </a:p>
          <a:p>
            <a:pPr algn="l" fontAlgn="auto">
              <a:spcBef>
                <a:spcPts val="0"/>
              </a:spcBef>
              <a:spcAft>
                <a:spcPts val="0"/>
              </a:spcAft>
            </a:pPr>
            <a:endParaRPr lang="en-CA" sz="1200" b="1" dirty="0" smtClean="0">
              <a:solidFill>
                <a:srgbClr val="333333"/>
              </a:solidFill>
              <a:latin typeface="Arial"/>
            </a:endParaRPr>
          </a:p>
          <a:p>
            <a:pPr algn="l" fontAlgn="auto">
              <a:spcBef>
                <a:spcPts val="0"/>
              </a:spcBef>
              <a:spcAft>
                <a:spcPts val="0"/>
              </a:spcAft>
            </a:pPr>
            <a:endParaRPr lang="en-CA" sz="1200" dirty="0" smtClean="0">
              <a:solidFill>
                <a:srgbClr val="333333"/>
              </a:solidFill>
              <a:latin typeface="Arial"/>
            </a:endParaRPr>
          </a:p>
        </p:txBody>
      </p:sp>
      <p:sp>
        <p:nvSpPr>
          <p:cNvPr id="42" name="TextBox 41"/>
          <p:cNvSpPr txBox="1"/>
          <p:nvPr/>
        </p:nvSpPr>
        <p:spPr>
          <a:xfrm>
            <a:off x="3268256" y="4086234"/>
            <a:ext cx="2643206" cy="1200329"/>
          </a:xfrm>
          <a:prstGeom prst="rect">
            <a:avLst/>
          </a:prstGeom>
          <a:noFill/>
          <a:ln w="25400">
            <a:solidFill>
              <a:srgbClr val="C4BE98"/>
            </a:solidFill>
            <a:prstDash val="sysDash"/>
          </a:ln>
        </p:spPr>
        <p:txBody>
          <a:bodyPr wrap="square" rtlCol="0" anchor="ctr">
            <a:spAutoFit/>
          </a:bodyPr>
          <a:lstStyle/>
          <a:p>
            <a:pPr algn="l" fontAlgn="auto">
              <a:spcBef>
                <a:spcPts val="0"/>
              </a:spcBef>
              <a:spcAft>
                <a:spcPts val="0"/>
              </a:spcAft>
            </a:pPr>
            <a:endParaRPr lang="en-CA" sz="1200" dirty="0" smtClean="0">
              <a:solidFill>
                <a:srgbClr val="333333"/>
              </a:solidFill>
              <a:latin typeface="Arial"/>
            </a:endParaRPr>
          </a:p>
          <a:p>
            <a:pPr algn="l" fontAlgn="auto">
              <a:spcBef>
                <a:spcPts val="0"/>
              </a:spcBef>
              <a:spcAft>
                <a:spcPts val="0"/>
              </a:spcAft>
            </a:pPr>
            <a:endParaRPr lang="en-CA" sz="1200" dirty="0" smtClean="0">
              <a:solidFill>
                <a:srgbClr val="333333"/>
              </a:solidFill>
              <a:latin typeface="Arial"/>
            </a:endParaRPr>
          </a:p>
          <a:p>
            <a:pPr algn="l" fontAlgn="auto">
              <a:spcBef>
                <a:spcPts val="0"/>
              </a:spcBef>
              <a:spcAft>
                <a:spcPts val="0"/>
              </a:spcAft>
            </a:pPr>
            <a:endParaRPr lang="en-CA" sz="1200" dirty="0" smtClean="0">
              <a:solidFill>
                <a:srgbClr val="333333"/>
              </a:solidFill>
              <a:latin typeface="Arial"/>
            </a:endParaRPr>
          </a:p>
          <a:p>
            <a:pPr algn="l" fontAlgn="auto">
              <a:spcBef>
                <a:spcPts val="0"/>
              </a:spcBef>
              <a:spcAft>
                <a:spcPts val="0"/>
              </a:spcAft>
            </a:pPr>
            <a:endParaRPr lang="en-CA" sz="1200" dirty="0" smtClean="0">
              <a:solidFill>
                <a:srgbClr val="333333"/>
              </a:solidFill>
              <a:latin typeface="Arial"/>
            </a:endParaRPr>
          </a:p>
          <a:p>
            <a:pPr algn="l" fontAlgn="auto">
              <a:spcBef>
                <a:spcPts val="0"/>
              </a:spcBef>
              <a:spcAft>
                <a:spcPts val="0"/>
              </a:spcAft>
            </a:pPr>
            <a:endParaRPr lang="en-CA" sz="1200" dirty="0" smtClean="0">
              <a:solidFill>
                <a:srgbClr val="333333"/>
              </a:solidFill>
              <a:latin typeface="Arial"/>
            </a:endParaRPr>
          </a:p>
          <a:p>
            <a:pPr algn="l" fontAlgn="auto">
              <a:spcBef>
                <a:spcPts val="0"/>
              </a:spcBef>
              <a:spcAft>
                <a:spcPts val="0"/>
              </a:spcAft>
            </a:pPr>
            <a:endParaRPr lang="en-CA" sz="1200" dirty="0" smtClean="0">
              <a:solidFill>
                <a:srgbClr val="333333"/>
              </a:solidFill>
              <a:latin typeface="Arial"/>
            </a:endParaRPr>
          </a:p>
        </p:txBody>
      </p:sp>
      <p:sp>
        <p:nvSpPr>
          <p:cNvPr id="43" name="TextBox 42"/>
          <p:cNvSpPr txBox="1"/>
          <p:nvPr/>
        </p:nvSpPr>
        <p:spPr>
          <a:xfrm>
            <a:off x="6215074" y="4101432"/>
            <a:ext cx="2643206" cy="1200329"/>
          </a:xfrm>
          <a:prstGeom prst="rect">
            <a:avLst/>
          </a:prstGeom>
          <a:noFill/>
          <a:ln w="25400">
            <a:solidFill>
              <a:srgbClr val="D8D3BA"/>
            </a:solidFill>
            <a:prstDash val="sysDash"/>
          </a:ln>
        </p:spPr>
        <p:txBody>
          <a:bodyPr wrap="square" rtlCol="0" anchor="ctr">
            <a:spAutoFit/>
          </a:bodyPr>
          <a:lstStyle/>
          <a:p>
            <a:pPr algn="l" fontAlgn="auto">
              <a:spcBef>
                <a:spcPts val="0"/>
              </a:spcBef>
              <a:spcAft>
                <a:spcPts val="0"/>
              </a:spcAft>
            </a:pPr>
            <a:endParaRPr lang="en-CA" sz="1200" b="1" dirty="0" smtClean="0">
              <a:solidFill>
                <a:srgbClr val="333333"/>
              </a:solidFill>
              <a:latin typeface="Arial"/>
            </a:endParaRPr>
          </a:p>
          <a:p>
            <a:pPr algn="l" fontAlgn="auto">
              <a:spcBef>
                <a:spcPts val="0"/>
              </a:spcBef>
              <a:spcAft>
                <a:spcPts val="0"/>
              </a:spcAft>
            </a:pPr>
            <a:endParaRPr lang="en-CA" sz="1200" b="1" dirty="0" smtClean="0">
              <a:solidFill>
                <a:srgbClr val="333333"/>
              </a:solidFill>
              <a:latin typeface="Arial"/>
            </a:endParaRPr>
          </a:p>
          <a:p>
            <a:pPr algn="l" fontAlgn="auto">
              <a:spcBef>
                <a:spcPts val="0"/>
              </a:spcBef>
              <a:spcAft>
                <a:spcPts val="0"/>
              </a:spcAft>
            </a:pPr>
            <a:endParaRPr lang="en-CA" sz="1200" b="1" dirty="0" smtClean="0">
              <a:solidFill>
                <a:srgbClr val="333333"/>
              </a:solidFill>
              <a:latin typeface="Arial"/>
            </a:endParaRPr>
          </a:p>
          <a:p>
            <a:pPr algn="l" fontAlgn="auto">
              <a:spcBef>
                <a:spcPts val="0"/>
              </a:spcBef>
              <a:spcAft>
                <a:spcPts val="0"/>
              </a:spcAft>
            </a:pPr>
            <a:endParaRPr lang="en-CA" sz="1200" b="1" dirty="0" smtClean="0">
              <a:solidFill>
                <a:srgbClr val="333333"/>
              </a:solidFill>
              <a:latin typeface="Arial"/>
            </a:endParaRPr>
          </a:p>
          <a:p>
            <a:pPr algn="l" fontAlgn="auto">
              <a:spcBef>
                <a:spcPts val="0"/>
              </a:spcBef>
              <a:spcAft>
                <a:spcPts val="0"/>
              </a:spcAft>
            </a:pPr>
            <a:endParaRPr lang="en-CA" sz="1200" b="1" dirty="0" smtClean="0">
              <a:solidFill>
                <a:srgbClr val="333333"/>
              </a:solidFill>
              <a:latin typeface="Arial"/>
            </a:endParaRPr>
          </a:p>
          <a:p>
            <a:pPr algn="l" fontAlgn="auto">
              <a:spcBef>
                <a:spcPts val="0"/>
              </a:spcBef>
              <a:spcAft>
                <a:spcPts val="0"/>
              </a:spcAft>
            </a:pPr>
            <a:endParaRPr lang="en-CA" sz="1200" b="1" dirty="0" smtClean="0">
              <a:solidFill>
                <a:srgbClr val="333333"/>
              </a:solidFill>
              <a:latin typeface="Arial"/>
            </a:endParaRPr>
          </a:p>
        </p:txBody>
      </p:sp>
      <p:sp>
        <p:nvSpPr>
          <p:cNvPr id="44" name="TextBox 43"/>
          <p:cNvSpPr txBox="1"/>
          <p:nvPr/>
        </p:nvSpPr>
        <p:spPr>
          <a:xfrm>
            <a:off x="6215074" y="2735253"/>
            <a:ext cx="2643206" cy="1200329"/>
          </a:xfrm>
          <a:prstGeom prst="rect">
            <a:avLst/>
          </a:prstGeom>
          <a:noFill/>
          <a:ln w="25400">
            <a:solidFill>
              <a:srgbClr val="D8D3BA"/>
            </a:solidFill>
            <a:prstDash val="sysDash"/>
          </a:ln>
        </p:spPr>
        <p:txBody>
          <a:bodyPr wrap="square" rtlCol="0" anchor="ctr">
            <a:noAutofit/>
          </a:bodyPr>
          <a:lstStyle/>
          <a:p>
            <a:pPr algn="l" fontAlgn="auto">
              <a:spcBef>
                <a:spcPts val="0"/>
              </a:spcBef>
              <a:spcAft>
                <a:spcPts val="0"/>
              </a:spcAft>
            </a:pPr>
            <a:r>
              <a:rPr lang="en-CA" sz="1200" dirty="0" smtClean="0">
                <a:solidFill>
                  <a:srgbClr val="333333"/>
                </a:solidFill>
                <a:latin typeface="Arial"/>
              </a:rPr>
              <a:t>Redeployment avoids the dollar costs of taking on new employees.</a:t>
            </a:r>
          </a:p>
        </p:txBody>
      </p:sp>
      <p:sp>
        <p:nvSpPr>
          <p:cNvPr id="45" name="TextBox 44"/>
          <p:cNvSpPr txBox="1"/>
          <p:nvPr/>
        </p:nvSpPr>
        <p:spPr>
          <a:xfrm>
            <a:off x="286569" y="2771766"/>
            <a:ext cx="2643205" cy="1200328"/>
          </a:xfrm>
          <a:prstGeom prst="rect">
            <a:avLst/>
          </a:prstGeom>
          <a:noFill/>
          <a:ln w="25400">
            <a:solidFill>
              <a:srgbClr val="9B9B9B"/>
            </a:solidFill>
            <a:prstDash val="sysDash"/>
          </a:ln>
        </p:spPr>
        <p:txBody>
          <a:bodyPr wrap="square" rtlCol="0" anchor="ctr">
            <a:noAutofit/>
          </a:bodyPr>
          <a:lstStyle/>
          <a:p>
            <a:pPr algn="l" fontAlgn="auto">
              <a:spcBef>
                <a:spcPts val="0"/>
              </a:spcBef>
              <a:spcAft>
                <a:spcPts val="0"/>
              </a:spcAft>
            </a:pPr>
            <a:r>
              <a:rPr lang="en-CA" sz="1200" dirty="0" smtClean="0"/>
              <a:t>Redeployment avoids the stress of finding suitable candidates, which requires ongoing collaboration between HR and IT. </a:t>
            </a:r>
            <a:endParaRPr lang="en-CA" sz="1200" dirty="0" smtClean="0">
              <a:solidFill>
                <a:srgbClr val="333333"/>
              </a:solidFill>
              <a:latin typeface="Arial"/>
            </a:endParaRPr>
          </a:p>
        </p:txBody>
      </p:sp>
      <p:sp>
        <p:nvSpPr>
          <p:cNvPr id="21" name="TextBox 20"/>
          <p:cNvSpPr txBox="1"/>
          <p:nvPr/>
        </p:nvSpPr>
        <p:spPr>
          <a:xfrm>
            <a:off x="299979" y="4159260"/>
            <a:ext cx="1822545" cy="461665"/>
          </a:xfrm>
          <a:prstGeom prst="rect">
            <a:avLst/>
          </a:prstGeom>
          <a:noFill/>
        </p:spPr>
        <p:txBody>
          <a:bodyPr wrap="square" rtlCol="0">
            <a:spAutoFit/>
          </a:bodyPr>
          <a:lstStyle/>
          <a:p>
            <a:pPr algn="l"/>
            <a:r>
              <a:rPr lang="en-CA" sz="1200" b="1" dirty="0" smtClean="0">
                <a:solidFill>
                  <a:srgbClr val="333333"/>
                </a:solidFill>
                <a:latin typeface="Arial"/>
              </a:rPr>
              <a:t>Coordination with other departments</a:t>
            </a:r>
            <a:endParaRPr lang="en-CA" sz="1200" dirty="0"/>
          </a:p>
        </p:txBody>
      </p:sp>
      <p:sp>
        <p:nvSpPr>
          <p:cNvPr id="22" name="TextBox 21"/>
          <p:cNvSpPr txBox="1"/>
          <p:nvPr/>
        </p:nvSpPr>
        <p:spPr>
          <a:xfrm>
            <a:off x="299979" y="4571812"/>
            <a:ext cx="1822545" cy="276999"/>
          </a:xfrm>
          <a:prstGeom prst="rect">
            <a:avLst/>
          </a:prstGeom>
          <a:noFill/>
        </p:spPr>
        <p:txBody>
          <a:bodyPr wrap="square" rtlCol="0">
            <a:spAutoFit/>
          </a:bodyPr>
          <a:lstStyle/>
          <a:p>
            <a:pPr algn="l"/>
            <a:r>
              <a:rPr lang="en-CA" sz="1200" b="1" dirty="0" smtClean="0">
                <a:solidFill>
                  <a:srgbClr val="333333"/>
                </a:solidFill>
                <a:latin typeface="Arial"/>
              </a:rPr>
              <a:t>Interview preparation</a:t>
            </a:r>
            <a:endParaRPr lang="en-CA" sz="1200" dirty="0"/>
          </a:p>
        </p:txBody>
      </p:sp>
      <p:sp>
        <p:nvSpPr>
          <p:cNvPr id="25" name="TextBox 24"/>
          <p:cNvSpPr txBox="1"/>
          <p:nvPr/>
        </p:nvSpPr>
        <p:spPr>
          <a:xfrm>
            <a:off x="299979" y="4799333"/>
            <a:ext cx="2519396" cy="461665"/>
          </a:xfrm>
          <a:prstGeom prst="rect">
            <a:avLst/>
          </a:prstGeom>
          <a:noFill/>
        </p:spPr>
        <p:txBody>
          <a:bodyPr wrap="square" rtlCol="0">
            <a:spAutoFit/>
          </a:bodyPr>
          <a:lstStyle/>
          <a:p>
            <a:pPr algn="l"/>
            <a:r>
              <a:rPr lang="en-CA" sz="1200" b="1" dirty="0" smtClean="0"/>
              <a:t>Uncertain quality of outside candidates</a:t>
            </a:r>
            <a:endParaRPr lang="en-CA" sz="1200" b="1" dirty="0"/>
          </a:p>
        </p:txBody>
      </p:sp>
      <p:sp>
        <p:nvSpPr>
          <p:cNvPr id="26" name="TextBox 25"/>
          <p:cNvSpPr txBox="1"/>
          <p:nvPr/>
        </p:nvSpPr>
        <p:spPr>
          <a:xfrm>
            <a:off x="3257532" y="4136735"/>
            <a:ext cx="1822545" cy="276999"/>
          </a:xfrm>
          <a:prstGeom prst="rect">
            <a:avLst/>
          </a:prstGeom>
          <a:noFill/>
        </p:spPr>
        <p:txBody>
          <a:bodyPr wrap="square" rtlCol="0">
            <a:spAutoFit/>
          </a:bodyPr>
          <a:lstStyle/>
          <a:p>
            <a:pPr algn="l"/>
            <a:r>
              <a:rPr lang="en-CA" sz="1200" b="1" dirty="0" smtClean="0"/>
              <a:t>Training time</a:t>
            </a:r>
            <a:endParaRPr lang="en-CA" sz="1200" b="1" dirty="0"/>
          </a:p>
        </p:txBody>
      </p:sp>
      <p:sp>
        <p:nvSpPr>
          <p:cNvPr id="27" name="TextBox 26"/>
          <p:cNvSpPr txBox="1"/>
          <p:nvPr/>
        </p:nvSpPr>
        <p:spPr>
          <a:xfrm>
            <a:off x="3257532" y="4428839"/>
            <a:ext cx="1822545" cy="276999"/>
          </a:xfrm>
          <a:prstGeom prst="rect">
            <a:avLst/>
          </a:prstGeom>
          <a:noFill/>
        </p:spPr>
        <p:txBody>
          <a:bodyPr wrap="square" rtlCol="0">
            <a:spAutoFit/>
          </a:bodyPr>
          <a:lstStyle/>
          <a:p>
            <a:pPr algn="l"/>
            <a:r>
              <a:rPr lang="en-CA" sz="1200" b="1" dirty="0" smtClean="0">
                <a:solidFill>
                  <a:srgbClr val="333333"/>
                </a:solidFill>
                <a:latin typeface="Arial"/>
              </a:rPr>
              <a:t>External searching</a:t>
            </a:r>
            <a:endParaRPr lang="en-CA" sz="1200" dirty="0"/>
          </a:p>
        </p:txBody>
      </p:sp>
      <p:sp>
        <p:nvSpPr>
          <p:cNvPr id="28" name="TextBox 27"/>
          <p:cNvSpPr txBox="1"/>
          <p:nvPr/>
        </p:nvSpPr>
        <p:spPr>
          <a:xfrm>
            <a:off x="3257532" y="4720943"/>
            <a:ext cx="1822545" cy="276999"/>
          </a:xfrm>
          <a:prstGeom prst="rect">
            <a:avLst/>
          </a:prstGeom>
          <a:noFill/>
        </p:spPr>
        <p:txBody>
          <a:bodyPr wrap="square" rtlCol="0">
            <a:spAutoFit/>
          </a:bodyPr>
          <a:lstStyle/>
          <a:p>
            <a:pPr algn="l"/>
            <a:r>
              <a:rPr lang="en-CA" sz="1200" b="1" dirty="0" smtClean="0"/>
              <a:t>Company onboarding</a:t>
            </a:r>
            <a:endParaRPr lang="en-CA" sz="1200" b="1" dirty="0"/>
          </a:p>
        </p:txBody>
      </p:sp>
      <p:sp>
        <p:nvSpPr>
          <p:cNvPr id="30" name="TextBox 29"/>
          <p:cNvSpPr txBox="1"/>
          <p:nvPr/>
        </p:nvSpPr>
        <p:spPr>
          <a:xfrm>
            <a:off x="6254703" y="4161068"/>
            <a:ext cx="1822545" cy="276999"/>
          </a:xfrm>
          <a:prstGeom prst="rect">
            <a:avLst/>
          </a:prstGeom>
          <a:noFill/>
        </p:spPr>
        <p:txBody>
          <a:bodyPr wrap="square" rtlCol="0">
            <a:spAutoFit/>
          </a:bodyPr>
          <a:lstStyle/>
          <a:p>
            <a:pPr algn="l"/>
            <a:r>
              <a:rPr lang="en-CA" sz="1200" b="1" dirty="0" smtClean="0"/>
              <a:t>Search costs</a:t>
            </a:r>
            <a:endParaRPr lang="en-CA" sz="1200" b="1" dirty="0"/>
          </a:p>
        </p:txBody>
      </p:sp>
      <p:sp>
        <p:nvSpPr>
          <p:cNvPr id="31" name="TextBox 30"/>
          <p:cNvSpPr txBox="1"/>
          <p:nvPr/>
        </p:nvSpPr>
        <p:spPr>
          <a:xfrm>
            <a:off x="6254703" y="4453172"/>
            <a:ext cx="1822545" cy="276999"/>
          </a:xfrm>
          <a:prstGeom prst="rect">
            <a:avLst/>
          </a:prstGeom>
          <a:noFill/>
        </p:spPr>
        <p:txBody>
          <a:bodyPr wrap="square" rtlCol="0">
            <a:spAutoFit/>
          </a:bodyPr>
          <a:lstStyle/>
          <a:p>
            <a:pPr algn="l"/>
            <a:r>
              <a:rPr lang="en-CA" sz="1200" b="1" dirty="0" smtClean="0">
                <a:solidFill>
                  <a:srgbClr val="333333"/>
                </a:solidFill>
                <a:latin typeface="Arial"/>
              </a:rPr>
              <a:t>Training costs</a:t>
            </a:r>
            <a:endParaRPr lang="en-CA" sz="1200" dirty="0"/>
          </a:p>
        </p:txBody>
      </p:sp>
      <p:sp>
        <p:nvSpPr>
          <p:cNvPr id="33" name="TextBox 32"/>
          <p:cNvSpPr txBox="1"/>
          <p:nvPr/>
        </p:nvSpPr>
        <p:spPr>
          <a:xfrm>
            <a:off x="6237743" y="4744026"/>
            <a:ext cx="2181978" cy="461665"/>
          </a:xfrm>
          <a:prstGeom prst="rect">
            <a:avLst/>
          </a:prstGeom>
          <a:noFill/>
        </p:spPr>
        <p:txBody>
          <a:bodyPr wrap="square" rtlCol="0">
            <a:spAutoFit/>
          </a:bodyPr>
          <a:lstStyle/>
          <a:p>
            <a:pPr algn="l"/>
            <a:r>
              <a:rPr lang="en-CA" sz="1200" b="1" dirty="0" smtClean="0"/>
              <a:t>Paying premium for specialized external skills</a:t>
            </a:r>
            <a:endParaRPr lang="en-CA" sz="1200" b="1" dirty="0"/>
          </a:p>
        </p:txBody>
      </p:sp>
      <p:sp>
        <p:nvSpPr>
          <p:cNvPr id="47" name="TextBox 46"/>
          <p:cNvSpPr txBox="1"/>
          <p:nvPr/>
        </p:nvSpPr>
        <p:spPr>
          <a:xfrm>
            <a:off x="3257532" y="5028152"/>
            <a:ext cx="2190780" cy="276999"/>
          </a:xfrm>
          <a:prstGeom prst="rect">
            <a:avLst/>
          </a:prstGeom>
          <a:noFill/>
        </p:spPr>
        <p:txBody>
          <a:bodyPr wrap="square" rtlCol="0">
            <a:spAutoFit/>
          </a:bodyPr>
          <a:lstStyle/>
          <a:p>
            <a:pPr algn="l"/>
            <a:r>
              <a:rPr lang="en-CA" sz="1200" b="1" dirty="0" smtClean="0"/>
              <a:t>Time with vacant position</a:t>
            </a:r>
            <a:endParaRPr lang="en-CA" sz="1200" b="1" dirty="0"/>
          </a:p>
        </p:txBody>
      </p:sp>
      <p:sp>
        <p:nvSpPr>
          <p:cNvPr id="32" name="Text Placeholder 29"/>
          <p:cNvSpPr txBox="1">
            <a:spLocks/>
          </p:cNvSpPr>
          <p:nvPr>
            <p:custDataLst>
              <p:tags r:id="rId1"/>
            </p:custDataLst>
          </p:nvPr>
        </p:nvSpPr>
        <p:spPr>
          <a:xfrm>
            <a:off x="975893" y="5473728"/>
            <a:ext cx="7443827" cy="847389"/>
          </a:xfrm>
          <a:prstGeom prst="rect">
            <a:avLst/>
          </a:prstGeom>
        </p:spPr>
        <p:txBody>
          <a:bodyPr/>
          <a:lstStyle/>
          <a:p>
            <a:pPr lvl="0" algn="l" eaLnBrk="0" hangingPunct="0">
              <a:spcBef>
                <a:spcPct val="20000"/>
              </a:spcBef>
              <a:buClr>
                <a:schemeClr val="tx1"/>
              </a:buClr>
              <a:buSzPct val="120000"/>
            </a:pPr>
            <a:r>
              <a:rPr lang="en-US" sz="1600" dirty="0" smtClean="0">
                <a:latin typeface="+mj-lt"/>
              </a:rPr>
              <a:t>You save the whole recruitment cost. I prefer to keep good staff and train them, as long as I know they can learn it.</a:t>
            </a:r>
          </a:p>
          <a:p>
            <a:pPr lvl="0" algn="l" eaLnBrk="0" hangingPunct="0">
              <a:spcBef>
                <a:spcPct val="20000"/>
              </a:spcBef>
              <a:buClr>
                <a:schemeClr val="tx1"/>
              </a:buClr>
              <a:buSzPct val="120000"/>
            </a:pPr>
            <a:r>
              <a:rPr lang="en-US" sz="1600" dirty="0" smtClean="0">
                <a:latin typeface="+mj-lt"/>
              </a:rPr>
              <a:t>	</a:t>
            </a:r>
            <a:r>
              <a:rPr lang="en-CA" sz="1200" dirty="0" smtClean="0">
                <a:latin typeface="+mn-lt"/>
              </a:rPr>
              <a:t>- Brian Huels, IT Manager, Leeds Grenville</a:t>
            </a: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48" name="Picture 47" descr="quote2.wmf"/>
          <p:cNvPicPr>
            <a:picLocks noChangeAspect="1"/>
          </p:cNvPicPr>
          <p:nvPr>
            <p:custDataLst>
              <p:tags r:id="rId2"/>
            </p:custDataLst>
          </p:nvPr>
        </p:nvPicPr>
        <p:blipFill>
          <a:blip r:embed="rId6" cstate="print"/>
          <a:stretch>
            <a:fillRect/>
          </a:stretch>
        </p:blipFill>
        <p:spPr>
          <a:xfrm>
            <a:off x="5564054" y="5845295"/>
            <a:ext cx="336701" cy="240501"/>
          </a:xfrm>
          <a:prstGeom prst="rect">
            <a:avLst/>
          </a:prstGeom>
        </p:spPr>
      </p:pic>
      <p:pic>
        <p:nvPicPr>
          <p:cNvPr id="49" name="Picture 48" descr="quote1.wmf"/>
          <p:cNvPicPr>
            <a:picLocks noChangeAspect="1"/>
          </p:cNvPicPr>
          <p:nvPr>
            <p:custDataLst>
              <p:tags r:id="rId3"/>
            </p:custDataLst>
          </p:nvPr>
        </p:nvPicPr>
        <p:blipFill>
          <a:blip r:embed="rId7" cstate="print"/>
          <a:stretch>
            <a:fillRect/>
          </a:stretch>
        </p:blipFill>
        <p:spPr>
          <a:xfrm>
            <a:off x="647564" y="5496782"/>
            <a:ext cx="336701" cy="240501"/>
          </a:xfrm>
          <a:prstGeom prst="rect">
            <a:avLst/>
          </a:prstGeom>
        </p:spPr>
      </p:pic>
      <p:pic>
        <p:nvPicPr>
          <p:cNvPr id="29" name="Picture 28" descr="sample_linkbar-itrgNEW.gif">
            <a:hlinkClick r:id="rId8"/>
          </p:cNvPr>
          <p:cNvPicPr>
            <a:picLocks noChangeAspect="1"/>
          </p:cNvPicPr>
          <p:nvPr/>
        </p:nvPicPr>
        <p:blipFill>
          <a:blip r:embed="rId9"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291450818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134"/>
  <p:tag name="ISPRING_RESOURCE_PATHS_HASH_2" val="d3e7ed35cf326a21ae55ac4c5e51fe9d5688cd8b"/>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8W_H5TgMiUqRWlX86qBUG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5FXkZ3njaUuJMlVblF11B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XHu3kLXoqUuW.56SQdgAv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DJcx1xOHR0.9Y0hy1GMuD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ioADI8Kf7EKB3QLFTFOe_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nhV1j1J8zka3XuGKYHfTE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4gRWt30a20igW_sB7oO1k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y9_VpXs8kagQdM093U.X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wJSm40C0EUysMbUsUbYq3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bYBwqA.CJkKFhnGiaZe_.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IupysdyoeU.OcL93XjPzG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C0YahdCXskCO6UwJC5DZx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22zkP7MttUWUgUoPQtkIl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sBlkGSRQSEKY783WcHimh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1.mMkyV070a6qNX92jkER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tW_BsLFKEaZ9L8hTQ5qw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5He52YxXzUOwWnVgOPy3P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KCeRF6ogo02S_xem_WEnS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nWhITp0K.0y6Hc_MWCcS4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OmND3qYzc0KoDG.ahwdoE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7nZCMi7QjkGE4OXPIMihw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qUBlImLiVEy6Ada1OO7ho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ytRWvMquP06ASQ19qQlbM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87VTViToaEuPc2t8J10AP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9Ib3aHWGqkKuePM9cikJI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wqBdgC8B.kGuf4Zfuyu9c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a9Y_YvBDqUSwi1Abzb1XT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CoJ00ZcnD0Gm8.vimmCEa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XHu3kLXoqUuW.56SQdgAv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66qNTtmd00m6bozmo1MYv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DJcx1xOHR0.9Y0hy1GMuD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IupysdyoeU.OcL93XjPzG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7_28KHVME.u9yjc9fRjM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8W_H5TgMiUqRWlX86qBUG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5FXkZ3njaUuJMlVblF11B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A7D8YH9DkWL6_iCatwQa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9bhIcBnRvkuxhWy.taw0C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BwzWDyK9UmCI9SsmUam3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WYxMgjdlfUmY9HJJjJ0l2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QfuG_H4vvkq3CcbZ1ExLxg"/>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1579</Words>
  <Application>Microsoft Office PowerPoint</Application>
  <PresentationFormat>On-screen Show (4:3)</PresentationFormat>
  <Paragraphs>202</Paragraphs>
  <Slides>12</Slides>
  <Notes>10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12</vt:i4>
      </vt:variant>
    </vt:vector>
  </HeadingPairs>
  <TitlesOfParts>
    <vt:vector size="16" baseType="lpstr">
      <vt:lpstr>Office Theme</vt:lpstr>
      <vt:lpstr>1_Office Theme</vt:lpstr>
      <vt:lpstr>3_Office Theme</vt:lpstr>
      <vt:lpstr>think-cell Slide</vt:lpstr>
      <vt:lpstr>Slide 1</vt:lpstr>
      <vt:lpstr>Introduction</vt:lpstr>
      <vt:lpstr>Executive Summary</vt:lpstr>
      <vt:lpstr>Redeployment offers a low investment option with the potential for high ROI</vt:lpstr>
      <vt:lpstr>Redeployment belongs to a range of options for implementing workforce planning</vt:lpstr>
      <vt:lpstr>Slide 6</vt:lpstr>
      <vt:lpstr>The emergence of five trends will change the demands of customers, resulting in new demands on IT</vt:lpstr>
      <vt:lpstr>Position your IT department to capitalize on new technology opportunities</vt:lpstr>
      <vt:lpstr>Redeployment saves IT effort, time, and money</vt:lpstr>
      <vt:lpstr>Avoid using redeployment for addressing urgent staffing needs</vt:lpstr>
      <vt:lpstr>Slide 11</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2012-04-17T19:55:58Z</dcterms:created>
  <dcterms:modified xsi:type="dcterms:W3CDTF">2012-04-17T20:43:28Z</dcterms:modified>
</cp:coreProperties>
</file>