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Default Extension="xlsx" ContentType="application/vnd.openxmlformats-officedocument.spreadsheetml.sheet"/>
  <Override PartName="/ppt/charts/chart3.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Override PartName="/ppt/theme/themeOverride3.xml" ContentType="application/vnd.openxmlformats-officedocument.themeOverride+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256" r:id="rId2"/>
    <p:sldId id="289" r:id="rId3"/>
    <p:sldId id="361" r:id="rId4"/>
    <p:sldId id="374" r:id="rId5"/>
    <p:sldId id="366" r:id="rId6"/>
    <p:sldId id="368" r:id="rId7"/>
    <p:sldId id="388" r:id="rId8"/>
    <p:sldId id="362" r:id="rId9"/>
    <p:sldId id="364" r:id="rId10"/>
    <p:sldId id="365" r:id="rId11"/>
    <p:sldId id="376" r:id="rId12"/>
    <p:sldId id="389" r:id="rId13"/>
  </p:sldIdLst>
  <p:sldSz cx="9144000" cy="6858000" type="screen4x3"/>
  <p:notesSz cx="6950075" cy="9236075"/>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FAC85"/>
    <a:srgbClr val="C77709"/>
    <a:srgbClr val="D3D150"/>
    <a:srgbClr val="902E2E"/>
    <a:srgbClr val="243F54"/>
    <a:srgbClr val="CECECE"/>
    <a:srgbClr val="998F57"/>
    <a:srgbClr val="7B7B7B"/>
    <a:srgbClr val="ADB7C3"/>
    <a:srgbClr val="5D593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42" autoAdjust="0"/>
    <p:restoredTop sz="74014" autoAdjust="0"/>
  </p:normalViewPr>
  <p:slideViewPr>
    <p:cSldViewPr snapToObjects="1">
      <p:cViewPr>
        <p:scale>
          <a:sx n="100" d="100"/>
          <a:sy n="100" d="100"/>
        </p:scale>
        <p:origin x="-1134" y="1056"/>
      </p:cViewPr>
      <p:guideLst>
        <p:guide orient="horz" pos="4003"/>
        <p:guide orient="horz" pos="3888"/>
        <p:guide orient="horz" pos="778"/>
        <p:guide pos="2592"/>
        <p:guide pos="5587"/>
      </p:guideLst>
    </p:cSldViewPr>
  </p:slideViewPr>
  <p:outlineViewPr>
    <p:cViewPr>
      <p:scale>
        <a:sx n="33" d="100"/>
        <a:sy n="33" d="100"/>
      </p:scale>
      <p:origin x="48" y="621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0" d="100"/>
          <a:sy n="80" d="100"/>
        </p:scale>
        <p:origin x="-1974" y="-90"/>
      </p:cViewPr>
      <p:guideLst>
        <p:guide orient="horz" pos="2909"/>
        <p:guide pos="2189"/>
      </p:guideLst>
    </p:cSldViewPr>
  </p:notesViewPr>
  <p:gridSpacing cx="46816963" cy="468169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spPr>
              <a:solidFill>
                <a:srgbClr val="243F54">
                  <a:lumMod val="40000"/>
                  <a:lumOff val="60000"/>
                </a:srgbClr>
              </a:solidFill>
            </c:spPr>
          </c:dPt>
          <c:dPt>
            <c:idx val="1"/>
            <c:spPr>
              <a:solidFill>
                <a:srgbClr val="243F54">
                  <a:lumMod val="20000"/>
                  <a:lumOff val="80000"/>
                </a:srgbClr>
              </a:solidFill>
            </c:spPr>
          </c:dPt>
          <c:dPt>
            <c:idx val="2"/>
            <c:spPr>
              <a:solidFill>
                <a:srgbClr val="FFFFFF">
                  <a:lumMod val="95000"/>
                </a:srgbClr>
              </a:solidFill>
            </c:spPr>
          </c:dPt>
          <c:dPt>
            <c:idx val="3"/>
            <c:spPr>
              <a:solidFill>
                <a:srgbClr val="243F54">
                  <a:lumMod val="60000"/>
                  <a:lumOff val="40000"/>
                </a:srgbClr>
              </a:solidFill>
            </c:spPr>
          </c:dPt>
          <c:dLbls>
            <c:txPr>
              <a:bodyPr/>
              <a:lstStyle/>
              <a:p>
                <a:pPr>
                  <a:defRPr sz="1050" b="1"/>
                </a:pPr>
                <a:endParaRPr lang="en-US"/>
              </a:p>
            </c:txPr>
            <c:showVal val="1"/>
            <c:showLeaderLines val="1"/>
          </c:dLbls>
          <c:cat>
            <c:strRef>
              <c:f>Sheet1!$A$2:$A$5</c:f>
              <c:strCache>
                <c:ptCount val="4"/>
                <c:pt idx="0">
                  <c:v>Usability</c:v>
                </c:pt>
                <c:pt idx="1">
                  <c:v>Affordability</c:v>
                </c:pt>
                <c:pt idx="2">
                  <c:v>Architecture</c:v>
                </c:pt>
                <c:pt idx="3">
                  <c:v>Features</c:v>
                </c:pt>
              </c:strCache>
            </c:strRef>
          </c:cat>
          <c:val>
            <c:numRef>
              <c:f>Sheet1!$B$2:$B$5</c:f>
              <c:numCache>
                <c:formatCode>0%</c:formatCode>
                <c:ptCount val="4"/>
                <c:pt idx="0">
                  <c:v>0.30000000000000032</c:v>
                </c:pt>
                <c:pt idx="1">
                  <c:v>0.1</c:v>
                </c:pt>
                <c:pt idx="2">
                  <c:v>0.30000000000000032</c:v>
                </c:pt>
                <c:pt idx="3">
                  <c:v>0.30000000000000032</c:v>
                </c:pt>
              </c:numCache>
            </c:numRef>
          </c:val>
        </c:ser>
        <c:dLbls>
          <c:showVal val="1"/>
        </c:dLbls>
        <c:firstSliceAng val="0"/>
        <c:holeSize val="50"/>
      </c:doughnutChart>
    </c:plotArea>
    <c:plotVisOnly val="1"/>
    <c:dispBlanksAs val="zero"/>
  </c:chart>
  <c:spPr>
    <a:ln>
      <a:noFill/>
    </a:ln>
  </c:spPr>
  <c:txPr>
    <a:bodyPr/>
    <a:lstStyle/>
    <a:p>
      <a:pPr>
        <a:defRPr sz="18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spPr>
              <a:solidFill>
                <a:srgbClr val="998F57"/>
              </a:solidFill>
            </c:spPr>
          </c:dPt>
          <c:dPt>
            <c:idx val="1"/>
            <c:spPr>
              <a:solidFill>
                <a:srgbClr val="243F54"/>
              </a:solidFill>
            </c:spPr>
          </c:dPt>
          <c:dPt>
            <c:idx val="2"/>
            <c:spPr>
              <a:solidFill>
                <a:schemeClr val="accent1">
                  <a:lumMod val="20000"/>
                  <a:lumOff val="80000"/>
                </a:schemeClr>
              </a:solidFill>
            </c:spPr>
          </c:dPt>
          <c:dLbls>
            <c:dLbl>
              <c:idx val="2"/>
              <c:delete val="1"/>
            </c:dLbl>
            <c:txPr>
              <a:bodyPr/>
              <a:lstStyle/>
              <a:p>
                <a:pPr>
                  <a:defRPr sz="1050" b="1">
                    <a:solidFill>
                      <a:schemeClr val="bg1"/>
                    </a:solidFill>
                  </a:defRPr>
                </a:pPr>
                <a:endParaRPr lang="en-US"/>
              </a:p>
            </c:txPr>
            <c:showVal val="1"/>
            <c:showLeaderLines val="1"/>
          </c:dLbls>
          <c:cat>
            <c:strRef>
              <c:f>Sheet1!$A$2:$A$4</c:f>
              <c:strCache>
                <c:ptCount val="2"/>
                <c:pt idx="0">
                  <c:v>Vendor</c:v>
                </c:pt>
                <c:pt idx="1">
                  <c:v>Product</c:v>
                </c:pt>
              </c:strCache>
            </c:strRef>
          </c:cat>
          <c:val>
            <c:numRef>
              <c:f>Sheet1!$B$2:$B$4</c:f>
              <c:numCache>
                <c:formatCode>0%</c:formatCode>
                <c:ptCount val="3"/>
                <c:pt idx="0">
                  <c:v>0.5</c:v>
                </c:pt>
                <c:pt idx="1">
                  <c:v>0.5</c:v>
                </c:pt>
              </c:numCache>
            </c:numRef>
          </c:val>
        </c:ser>
        <c:firstSliceAng val="90"/>
        <c:holeSize val="50"/>
      </c:doughnutChart>
    </c:plotArea>
    <c:plotVisOnly val="1"/>
    <c:dispBlanksAs val="zero"/>
  </c:chart>
  <c:spPr>
    <a:ln>
      <a:noFill/>
    </a:ln>
  </c:spPr>
  <c:txPr>
    <a:bodyPr/>
    <a:lstStyle/>
    <a:p>
      <a:pPr>
        <a:defRPr sz="1800"/>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spPr>
              <a:solidFill>
                <a:srgbClr val="998F57">
                  <a:lumMod val="40000"/>
                  <a:lumOff val="60000"/>
                </a:srgbClr>
              </a:solidFill>
            </c:spPr>
          </c:dPt>
          <c:dPt>
            <c:idx val="1"/>
            <c:spPr>
              <a:solidFill>
                <a:srgbClr val="998F57">
                  <a:lumMod val="20000"/>
                  <a:lumOff val="80000"/>
                </a:srgbClr>
              </a:solidFill>
            </c:spPr>
          </c:dPt>
          <c:dPt>
            <c:idx val="2"/>
            <c:spPr>
              <a:solidFill>
                <a:srgbClr val="FFFFFF">
                  <a:lumMod val="95000"/>
                </a:srgbClr>
              </a:solidFill>
            </c:spPr>
          </c:dPt>
          <c:dPt>
            <c:idx val="3"/>
            <c:spPr>
              <a:solidFill>
                <a:srgbClr val="998F57">
                  <a:lumMod val="60000"/>
                  <a:lumOff val="40000"/>
                </a:srgbClr>
              </a:solidFill>
            </c:spPr>
          </c:dPt>
          <c:dLbls>
            <c:txPr>
              <a:bodyPr/>
              <a:lstStyle/>
              <a:p>
                <a:pPr>
                  <a:defRPr sz="1050" b="1"/>
                </a:pPr>
                <a:endParaRPr lang="en-US"/>
              </a:p>
            </c:txPr>
            <c:showVal val="1"/>
            <c:showLeaderLines val="1"/>
          </c:dLbls>
          <c:cat>
            <c:strRef>
              <c:f>Sheet1!$A$2:$A$5</c:f>
              <c:strCache>
                <c:ptCount val="4"/>
                <c:pt idx="0">
                  <c:v>Strategy</c:v>
                </c:pt>
                <c:pt idx="1">
                  <c:v>Reach</c:v>
                </c:pt>
                <c:pt idx="2">
                  <c:v>Channel</c:v>
                </c:pt>
                <c:pt idx="3">
                  <c:v>Viability</c:v>
                </c:pt>
              </c:strCache>
            </c:strRef>
          </c:cat>
          <c:val>
            <c:numRef>
              <c:f>Sheet1!$B$2:$B$5</c:f>
              <c:numCache>
                <c:formatCode>0%</c:formatCode>
                <c:ptCount val="4"/>
                <c:pt idx="0">
                  <c:v>0.35000000000000031</c:v>
                </c:pt>
                <c:pt idx="1">
                  <c:v>0.30000000000000032</c:v>
                </c:pt>
                <c:pt idx="2">
                  <c:v>0.15000000000000024</c:v>
                </c:pt>
                <c:pt idx="3">
                  <c:v>0.2</c:v>
                </c:pt>
              </c:numCache>
            </c:numRef>
          </c:val>
        </c:ser>
        <c:dLbls>
          <c:showVal val="1"/>
        </c:dLbls>
        <c:firstSliceAng val="0"/>
        <c:holeSize val="50"/>
      </c:doughnutChart>
    </c:plotArea>
    <c:plotVisOnly val="1"/>
    <c:dispBlanksAs val="zero"/>
  </c:chart>
  <c:spPr>
    <a:ln>
      <a:noFill/>
    </a:ln>
  </c:spPr>
  <c:txPr>
    <a:bodyPr/>
    <a:lstStyle/>
    <a:p>
      <a:pPr>
        <a:defRPr sz="1800"/>
      </a:pPr>
      <a:endParaRPr lang="en-US"/>
    </a:p>
  </c:tx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26/03/2012</a:t>
            </a:fld>
            <a:endParaRPr lang="en-CA"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 xmlns:p14="http://schemas.microsoft.com/office/powerpoint/2010/main" val="1121120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 xmlns:p14="http://schemas.microsoft.com/office/powerpoint/2010/main" val="3786723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print"/>
          <a:stretch>
            <a:fillRect/>
          </a:stretch>
        </p:blipFill>
        <p:spPr>
          <a:xfrm>
            <a:off x="0" y="6090047"/>
            <a:ext cx="9144000" cy="76795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3" name="Group 22"/>
          <p:cNvGrpSpPr/>
          <p:nvPr userDrawn="1"/>
        </p:nvGrpSpPr>
        <p:grpSpPr>
          <a:xfrm>
            <a:off x="0" y="0"/>
            <a:ext cx="9144000" cy="6876000"/>
            <a:chOff x="0" y="0"/>
            <a:chExt cx="9144000" cy="6876000"/>
          </a:xfrm>
        </p:grpSpPr>
        <p:sp>
          <p:nvSpPr>
            <p:cNvPr id="24" name="Rectangle 2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Rectangle 2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t>Info-Tech Research Group</a:t>
              </a:r>
              <a:endParaRPr lang="en-CA" sz="1000" dirty="0"/>
            </a:p>
          </p:txBody>
        </p:sp>
        <p:sp>
          <p:nvSpPr>
            <p:cNvPr id="10" name="Rectangle 9"/>
            <p:cNvSpPr/>
            <p:nvPr userDrawn="1"/>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0" r:id="rId7"/>
    <p:sldLayoutId id="2147483697" r:id="rId8"/>
    <p:sldLayoutId id="2147483682" r:id="rId9"/>
    <p:sldLayoutId id="2147483696" r:id="rId10"/>
    <p:sldLayoutId id="2147483677" r:id="rId11"/>
    <p:sldLayoutId id="2147483667" r:id="rId12"/>
    <p:sldLayoutId id="2147483684" r:id="rId13"/>
    <p:sldLayoutId id="2147483700" r:id="rId14"/>
    <p:sldLayoutId id="2147483683" r:id="rId15"/>
    <p:sldLayoutId id="2147483694" r:id="rId16"/>
    <p:sldLayoutId id="2147483701" r:id="rId17"/>
    <p:sldLayoutId id="2147483702"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 id="2147483712" r:id="rId27"/>
    <p:sldLayoutId id="2147483713" r:id="rId28"/>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vendor-landscape-blade-systems/vendor-landscape-storyboard-blade-system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ss/vendor-landscape-blade-systems/vendor-landscape-storyboard-blade-systems?utm_source=SS_Sample&amp;utm_medium=Collateral&amp;utm_campaign=Collateral"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research/ss/vendor-landscape-blade-systems/vendor-landscape-storyboard-blade-systems?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7.png"/><Relationship Id="rId4" Type="http://schemas.openxmlformats.org/officeDocument/2006/relationships/hyperlink" Target="http://www.infotech.com/research/ss/vendor-landscape-blade-systems/vendor-landscape-storyboard-blade-systems?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vendor-landscape-blade-systems/vendor-landscape-storyboard-blade-systems?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6.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notesSlide" Target="../notesSlides/notesSlide3.xml"/><Relationship Id="rId5" Type="http://schemas.openxmlformats.org/officeDocument/2006/relationships/tags" Target="../tags/tag5.xml"/><Relationship Id="rId15" Type="http://schemas.openxmlformats.org/officeDocument/2006/relationships/image" Target="../media/image4.gif"/><Relationship Id="rId10" Type="http://schemas.openxmlformats.org/officeDocument/2006/relationships/slideLayout" Target="../slideLayouts/slideLayout3.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hyperlink" Target="http://www.infotech.com/research/ss/vendor-landscape-blade-systems/vendor-landscape-storyboard-blade-systems?utm_source=SS_Sample&amp;utm_medium=Collateral&amp;utm_campaign=Collateral"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4.gif"/><Relationship Id="rId5" Type="http://schemas.openxmlformats.org/officeDocument/2006/relationships/hyperlink" Target="http://www.infotech.com/research/ss/vendor-landscape-blade-systems/vendor-landscape-storyboard-blade-systems?utm_source=SS_Sample&amp;utm_medium=Collateral&amp;utm_campaign=Collateral" TargetMode="Externa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tags" Target="../tags/tag21.xml"/><Relationship Id="rId18" Type="http://schemas.openxmlformats.org/officeDocument/2006/relationships/tags" Target="../tags/tag26.xml"/><Relationship Id="rId26" Type="http://schemas.openxmlformats.org/officeDocument/2006/relationships/tags" Target="../tags/tag34.xml"/><Relationship Id="rId3" Type="http://schemas.openxmlformats.org/officeDocument/2006/relationships/tags" Target="../tags/tag11.xml"/><Relationship Id="rId21" Type="http://schemas.openxmlformats.org/officeDocument/2006/relationships/tags" Target="../tags/tag29.xml"/><Relationship Id="rId34" Type="http://schemas.openxmlformats.org/officeDocument/2006/relationships/chart" Target="../charts/chart1.xml"/><Relationship Id="rId7" Type="http://schemas.openxmlformats.org/officeDocument/2006/relationships/tags" Target="../tags/tag15.xml"/><Relationship Id="rId12" Type="http://schemas.openxmlformats.org/officeDocument/2006/relationships/tags" Target="../tags/tag20.xml"/><Relationship Id="rId17" Type="http://schemas.openxmlformats.org/officeDocument/2006/relationships/tags" Target="../tags/tag25.xml"/><Relationship Id="rId25" Type="http://schemas.openxmlformats.org/officeDocument/2006/relationships/tags" Target="../tags/tag33.xml"/><Relationship Id="rId33" Type="http://schemas.openxmlformats.org/officeDocument/2006/relationships/oleObject" Target="../embeddings/oleObject3.bin"/><Relationship Id="rId38" Type="http://schemas.openxmlformats.org/officeDocument/2006/relationships/image" Target="../media/image4.gif"/><Relationship Id="rId2" Type="http://schemas.openxmlformats.org/officeDocument/2006/relationships/tags" Target="../tags/tag10.xml"/><Relationship Id="rId16" Type="http://schemas.openxmlformats.org/officeDocument/2006/relationships/tags" Target="../tags/tag24.xml"/><Relationship Id="rId20" Type="http://schemas.openxmlformats.org/officeDocument/2006/relationships/tags" Target="../tags/tag28.xml"/><Relationship Id="rId29" Type="http://schemas.openxmlformats.org/officeDocument/2006/relationships/tags" Target="../tags/tag37.xml"/><Relationship Id="rId1" Type="http://schemas.openxmlformats.org/officeDocument/2006/relationships/vmlDrawing" Target="../drawings/vmlDrawing3.vml"/><Relationship Id="rId6" Type="http://schemas.openxmlformats.org/officeDocument/2006/relationships/tags" Target="../tags/tag14.xml"/><Relationship Id="rId11" Type="http://schemas.openxmlformats.org/officeDocument/2006/relationships/tags" Target="../tags/tag19.xml"/><Relationship Id="rId24" Type="http://schemas.openxmlformats.org/officeDocument/2006/relationships/tags" Target="../tags/tag32.xml"/><Relationship Id="rId32" Type="http://schemas.openxmlformats.org/officeDocument/2006/relationships/notesSlide" Target="../notesSlides/notesSlide5.xml"/><Relationship Id="rId37" Type="http://schemas.openxmlformats.org/officeDocument/2006/relationships/hyperlink" Target="http://www.infotech.com/research/ss/vendor-landscape-blade-systems/vendor-landscape-storyboard-blade-systems?utm_source=SS_Sample&amp;utm_medium=Collateral&amp;utm_campaign=Collateral" TargetMode="External"/><Relationship Id="rId5" Type="http://schemas.openxmlformats.org/officeDocument/2006/relationships/tags" Target="../tags/tag13.xml"/><Relationship Id="rId15" Type="http://schemas.openxmlformats.org/officeDocument/2006/relationships/tags" Target="../tags/tag23.xml"/><Relationship Id="rId23" Type="http://schemas.openxmlformats.org/officeDocument/2006/relationships/tags" Target="../tags/tag31.xml"/><Relationship Id="rId28" Type="http://schemas.openxmlformats.org/officeDocument/2006/relationships/tags" Target="../tags/tag36.xml"/><Relationship Id="rId36" Type="http://schemas.openxmlformats.org/officeDocument/2006/relationships/chart" Target="../charts/chart3.xml"/><Relationship Id="rId10" Type="http://schemas.openxmlformats.org/officeDocument/2006/relationships/tags" Target="../tags/tag18.xml"/><Relationship Id="rId19" Type="http://schemas.openxmlformats.org/officeDocument/2006/relationships/tags" Target="../tags/tag27.xml"/><Relationship Id="rId31" Type="http://schemas.openxmlformats.org/officeDocument/2006/relationships/slideLayout" Target="../slideLayouts/slideLayout10.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tags" Target="../tags/tag22.xml"/><Relationship Id="rId22" Type="http://schemas.openxmlformats.org/officeDocument/2006/relationships/tags" Target="../tags/tag30.xml"/><Relationship Id="rId27" Type="http://schemas.openxmlformats.org/officeDocument/2006/relationships/tags" Target="../tags/tag35.xml"/><Relationship Id="rId30" Type="http://schemas.openxmlformats.org/officeDocument/2006/relationships/tags" Target="../tags/tag38.xml"/><Relationship Id="rId35"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0.xml"/><Relationship Id="rId5" Type="http://schemas.openxmlformats.org/officeDocument/2006/relationships/image" Target="../media/image4.gif"/><Relationship Id="rId4" Type="http://schemas.openxmlformats.org/officeDocument/2006/relationships/hyperlink" Target="http://www.infotech.com/research/ss/vendor-landscape-blade-systems/vendor-landscape-storyboard-blade-systems?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vendor-landscape-blade-systems/vendor-landscape-storyboard-blade-systems?utm_source=SS_Sample&amp;utm_medium=Collateral&amp;utm_campaign=Collatera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hyperlink" Target="http://www.infotech.com/research/ss/vendor-landscape-blade-systems/vendor-landscape-storyboard-blade-systems?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hyperlink" Target="http://www.infotech.com/research/ss/vendor-landscape-blade-systems/vendor-landscape-storyboard-blade-systems?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68350" y="3198484"/>
            <a:ext cx="7454900" cy="655267"/>
          </a:xfrm>
        </p:spPr>
        <p:txBody>
          <a:bodyPr/>
          <a:lstStyle/>
          <a:p>
            <a:pPr lvl="0"/>
            <a:r>
              <a:rPr lang="en-CA" dirty="0" smtClean="0"/>
              <a:t>Vendor Landscape: Blade Systems</a:t>
            </a:r>
            <a:endParaRPr lang="en-US" dirty="0" smtClean="0"/>
          </a:p>
        </p:txBody>
      </p:sp>
      <p:sp>
        <p:nvSpPr>
          <p:cNvPr id="8" name="Text Placeholder 7"/>
          <p:cNvSpPr>
            <a:spLocks noGrp="1"/>
          </p:cNvSpPr>
          <p:nvPr>
            <p:ph type="body" sz="quarter" idx="16"/>
          </p:nvPr>
        </p:nvSpPr>
        <p:spPr/>
        <p:txBody>
          <a:bodyPr/>
          <a:lstStyle/>
          <a:p>
            <a:r>
              <a:rPr lang="en-CA" dirty="0" smtClean="0"/>
              <a:t>Blades slice into an ever larger piece of the data center pie.</a:t>
            </a:r>
            <a:endParaRPr lang="en-CA" dirty="0"/>
          </a:p>
        </p:txBody>
      </p:sp>
      <p:pic>
        <p:nvPicPr>
          <p:cNvPr id="5" name="Picture 4" descr="sample-titlebar-itrg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Value Index Ranking Methodology</a:t>
            </a:r>
            <a:endParaRPr lang="en-CA" dirty="0"/>
          </a:p>
        </p:txBody>
      </p:sp>
      <p:sp>
        <p:nvSpPr>
          <p:cNvPr id="8" name="Text Placeholder 2"/>
          <p:cNvSpPr>
            <a:spLocks noGrp="1"/>
          </p:cNvSpPr>
          <p:nvPr>
            <p:ph type="body" sz="quarter" idx="16"/>
          </p:nvPr>
        </p:nvSpPr>
        <p:spPr>
          <a:xfrm>
            <a:off x="249302" y="1279525"/>
            <a:ext cx="8627997" cy="4973925"/>
          </a:xfrm>
        </p:spPr>
        <p:txBody>
          <a:bodyPr/>
          <a:lstStyle/>
          <a:p>
            <a:pPr marL="0" indent="0">
              <a:spcBef>
                <a:spcPts val="1200"/>
              </a:spcBef>
              <a:buNone/>
            </a:pPr>
            <a:r>
              <a:rPr lang="en-US" sz="1100" dirty="0" smtClean="0"/>
              <a:t>Info-Tech Research Group’s Value Index is part of a larger program of vendor evaluations that includes Solution Sets that provide both Vendor  Landscapes and broader Selection Advice.</a:t>
            </a:r>
          </a:p>
          <a:p>
            <a:pPr marL="0" indent="0">
              <a:spcBef>
                <a:spcPts val="1200"/>
              </a:spcBef>
              <a:buNone/>
            </a:pPr>
            <a:r>
              <a:rPr lang="en-US" sz="1100" dirty="0" smtClean="0"/>
              <a:t>The Value Index is an indexed ranking of value per dollar as determined by the raw scores given to each vendor by analysts. To perform the calculation, Affordability is removed from the Product score and the entire Product category is reweighted to represent the same proportions. The Product and Vendor scores are then summed, and multiplied by the Affordability raw score to come up with Value Score. Vendors are then indexed to the highest performing vendor by dividing their score into that of the highest scorer, resulting in an indexed ranking with a top score of 100</a:t>
            </a:r>
            <a:r>
              <a:rPr lang="en-US" sz="1100" dirty="0"/>
              <a:t> </a:t>
            </a:r>
            <a:r>
              <a:rPr lang="en-US" sz="1100" dirty="0" smtClean="0"/>
              <a:t>assigned to the leading vendor.</a:t>
            </a:r>
          </a:p>
          <a:p>
            <a:pPr marL="0" indent="0">
              <a:spcBef>
                <a:spcPts val="1200"/>
              </a:spcBef>
              <a:buNone/>
            </a:pPr>
            <a:r>
              <a:rPr lang="en-US" sz="1100" dirty="0" smtClean="0"/>
              <a:t>The Value Index calculation is then repeated on the raw score of each category against Affordability, creating a series of indexes for Features, Usability, Viability, Strategy, and Support, with each being indexed against the highest score in that category. The results for each vendor are displayed in tandem with the average score in each category to provide an idea of over and under performance. </a:t>
            </a:r>
          </a:p>
          <a:p>
            <a:pPr marL="0" indent="0">
              <a:spcBef>
                <a:spcPts val="1200"/>
              </a:spcBef>
              <a:buNone/>
            </a:pPr>
            <a:r>
              <a:rPr lang="en-US" sz="1100" dirty="0" smtClean="0"/>
              <a:t>The Value Index, where applicable, is refreshed every 12 to 24 months, depending upon the dynamics of each individual market.</a:t>
            </a:r>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1896972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Product Pricing Scenario &amp; Methodology</a:t>
            </a:r>
            <a:endParaRPr lang="en-US" dirty="0"/>
          </a:p>
        </p:txBody>
      </p:sp>
      <p:sp>
        <p:nvSpPr>
          <p:cNvPr id="3" name="Text Placeholder 2"/>
          <p:cNvSpPr>
            <a:spLocks noGrp="1"/>
          </p:cNvSpPr>
          <p:nvPr>
            <p:ph type="body" sz="quarter" idx="16"/>
          </p:nvPr>
        </p:nvSpPr>
        <p:spPr>
          <a:xfrm>
            <a:off x="251520" y="1279525"/>
            <a:ext cx="8627997" cy="4973925"/>
          </a:xfrm>
        </p:spPr>
        <p:txBody>
          <a:bodyPr/>
          <a:lstStyle/>
          <a:p>
            <a:pPr marL="0" indent="0">
              <a:buNone/>
            </a:pPr>
            <a:r>
              <a:rPr lang="en-CA" sz="1100" dirty="0" smtClean="0"/>
              <a:t>Info-Tech Research Group provided each vendor with a common pricing scenario to enable normalized scoring of Affordability, calculation of Value Index rankings, and identification of the appropriate solution pricing tier as displayed on each vendor scorecard.</a:t>
            </a:r>
          </a:p>
          <a:p>
            <a:pPr marL="0" indent="0">
              <a:buNone/>
            </a:pPr>
            <a:endParaRPr lang="en-US" sz="1100" dirty="0" smtClean="0"/>
          </a:p>
          <a:p>
            <a:pPr marL="0" indent="0">
              <a:buNone/>
            </a:pPr>
            <a:r>
              <a:rPr lang="en-CA" sz="1100" dirty="0" smtClean="0"/>
              <a:t>Vendors were asked to provide </a:t>
            </a:r>
            <a:r>
              <a:rPr lang="en-CA" sz="1100" b="1" dirty="0" smtClean="0"/>
              <a:t>lowest possible</a:t>
            </a:r>
            <a:r>
              <a:rPr lang="en-CA" sz="1100" dirty="0" smtClean="0"/>
              <a:t> </a:t>
            </a:r>
            <a:r>
              <a:rPr lang="en-CA" sz="1100" i="1" dirty="0" smtClean="0"/>
              <a:t>list </a:t>
            </a:r>
            <a:r>
              <a:rPr lang="en-CA" sz="1100" dirty="0" smtClean="0"/>
              <a:t>costs for blade servers to address the needs of a reference organization described in the pricing scenario below.</a:t>
            </a:r>
            <a:r>
              <a:rPr lang="en-US" sz="1100" dirty="0" smtClean="0"/>
              <a:t> </a:t>
            </a:r>
            <a:r>
              <a:rPr lang="en-CA" sz="1100" dirty="0" smtClean="0"/>
              <a:t>Additional consulting, deployment, and training services are explicitly out of scope of the pricing request, as is the cost of </a:t>
            </a:r>
            <a:r>
              <a:rPr lang="en-CA" sz="1100" i="1" dirty="0" smtClean="0"/>
              <a:t>enhanced </a:t>
            </a:r>
            <a:r>
              <a:rPr lang="en-CA" sz="1100" dirty="0" smtClean="0"/>
              <a:t>support options, though vendors are encouraged to highlight any such items included with the base product acquisition. This three-year total acquisition cost is the basis of the solution pricing tier indicated for each vendor.</a:t>
            </a:r>
          </a:p>
          <a:p>
            <a:pPr marL="0" indent="0">
              <a:buNone/>
            </a:pPr>
            <a:endParaRPr lang="en-US" sz="1100" dirty="0" smtClean="0"/>
          </a:p>
          <a:p>
            <a:pPr>
              <a:buNone/>
            </a:pPr>
            <a:r>
              <a:rPr lang="en-CA" sz="1100" b="1" dirty="0" smtClean="0"/>
              <a:t>Key elements of the common pricing scenario:</a:t>
            </a:r>
            <a:endParaRPr lang="en-US" sz="1100" dirty="0" smtClean="0"/>
          </a:p>
          <a:p>
            <a:pPr marL="0" indent="0">
              <a:buNone/>
            </a:pPr>
            <a:r>
              <a:rPr lang="en-CA" sz="1100" dirty="0" smtClean="0"/>
              <a:t>The following is a simplification of an Info-Tech client’s infrastructure. The company is considering a green field purchase of a new blade system to replace the following physical servers, some of which support their virtual infrastructure, and would like quotations from the leading vendors in the market. </a:t>
            </a:r>
          </a:p>
          <a:p>
            <a:pPr>
              <a:lnSpc>
                <a:spcPct val="100000"/>
              </a:lnSpc>
              <a:buNone/>
            </a:pPr>
            <a:endParaRPr lang="en-US" sz="1100" b="1" dirty="0" smtClean="0"/>
          </a:p>
          <a:p>
            <a:pPr>
              <a:lnSpc>
                <a:spcPct val="100000"/>
              </a:lnSpc>
              <a:buNone/>
            </a:pPr>
            <a:r>
              <a:rPr lang="en-US" sz="1100" b="1" dirty="0" smtClean="0"/>
              <a:t>Minimum Blade Requirements:</a:t>
            </a:r>
          </a:p>
          <a:p>
            <a:pPr>
              <a:lnSpc>
                <a:spcPct val="100000"/>
              </a:lnSpc>
              <a:buNone/>
            </a:pPr>
            <a:r>
              <a:rPr lang="en-US" sz="1100" dirty="0" smtClean="0"/>
              <a:t>8 blade servers – with at least a 2-socket server with minimum Intel Xeon 5500/5600 series processors.</a:t>
            </a:r>
          </a:p>
          <a:p>
            <a:pPr>
              <a:lnSpc>
                <a:spcPct val="100000"/>
              </a:lnSpc>
              <a:buNone/>
            </a:pPr>
            <a:r>
              <a:rPr lang="en-US" sz="1100" dirty="0" smtClean="0"/>
              <a:t>At least 128GB total memory, 10K (or faster), SAS drive.</a:t>
            </a:r>
          </a:p>
          <a:p>
            <a:pPr marL="0" indent="0">
              <a:buNone/>
            </a:pPr>
            <a:endParaRPr lang="en-US" sz="1100" dirty="0" smtClean="0"/>
          </a:p>
          <a:p>
            <a:pPr marL="0" indent="0">
              <a:buNone/>
            </a:pPr>
            <a:endParaRPr lang="en-CA" sz="1000" dirty="0" smtClean="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a:hlinkClick r:id="rId4"/>
          </p:cNvPr>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9"/>
          </p:nvPr>
        </p:nvSpPr>
        <p:spPr>
          <a:xfrm>
            <a:off x="284489" y="1246909"/>
            <a:ext cx="8620124" cy="657225"/>
          </a:xfrm>
        </p:spPr>
        <p:txBody>
          <a:bodyPr/>
          <a:lstStyle/>
          <a:p>
            <a:r>
              <a:rPr lang="en-CA" dirty="0" smtClean="0"/>
              <a:t>Blade system adoption is rapidly increasing. Selecting the right blade system</a:t>
            </a:r>
            <a:r>
              <a:rPr lang="en-CA" dirty="0" smtClean="0">
                <a:solidFill>
                  <a:srgbClr val="C77709"/>
                </a:solidFill>
              </a:rPr>
              <a:t> </a:t>
            </a:r>
            <a:r>
              <a:rPr lang="en-CA" dirty="0" smtClean="0"/>
              <a:t>will reduce server costs, and is ideal for consolidation and virtualization, particularly where space is at a premium.</a:t>
            </a:r>
            <a:r>
              <a:rPr lang="en-CA" dirty="0" smtClean="0">
                <a:solidFill>
                  <a:srgbClr val="FF0000"/>
                </a:solidFill>
              </a:rPr>
              <a:t> </a:t>
            </a:r>
            <a:endParaRPr lang="en-CA" dirty="0">
              <a:solidFill>
                <a:srgbClr val="FF0000"/>
              </a:solidFill>
            </a:endParaRPr>
          </a:p>
        </p:txBody>
      </p:sp>
      <p:sp>
        <p:nvSpPr>
          <p:cNvPr id="7" name="Title 6"/>
          <p:cNvSpPr>
            <a:spLocks noGrp="1"/>
          </p:cNvSpPr>
          <p:nvPr>
            <p:ph type="title"/>
          </p:nvPr>
        </p:nvSpPr>
        <p:spPr/>
        <p:txBody>
          <a:bodyPr/>
          <a:lstStyle/>
          <a:p>
            <a:r>
              <a:rPr lang="en-CA" dirty="0" smtClean="0"/>
              <a:t>Introduction</a:t>
            </a:r>
            <a:endParaRPr lang="en-CA" dirty="0"/>
          </a:p>
        </p:txBody>
      </p:sp>
      <p:sp>
        <p:nvSpPr>
          <p:cNvPr id="18" name="Text Placeholder 17"/>
          <p:cNvSpPr>
            <a:spLocks noGrp="1"/>
          </p:cNvSpPr>
          <p:nvPr>
            <p:ph type="body" sz="quarter" idx="16"/>
          </p:nvPr>
        </p:nvSpPr>
        <p:spPr>
          <a:xfrm>
            <a:off x="249303" y="2743200"/>
            <a:ext cx="4034665" cy="2376264"/>
          </a:xfrm>
        </p:spPr>
        <p:txBody>
          <a:bodyPr/>
          <a:lstStyle/>
          <a:p>
            <a:pPr>
              <a:lnSpc>
                <a:spcPct val="100000"/>
              </a:lnSpc>
              <a:spcBef>
                <a:spcPts val="1200"/>
              </a:spcBef>
            </a:pPr>
            <a:r>
              <a:rPr lang="en-CA" dirty="0" smtClean="0"/>
              <a:t>IT Managers in mid-sized to large organizations with 250 or more systems.</a:t>
            </a:r>
          </a:p>
          <a:p>
            <a:pPr>
              <a:lnSpc>
                <a:spcPct val="100000"/>
              </a:lnSpc>
              <a:spcBef>
                <a:spcPts val="1200"/>
              </a:spcBef>
            </a:pPr>
            <a:r>
              <a:rPr lang="en-CA" dirty="0" smtClean="0"/>
              <a:t>Those evaluating enterprise adoption of blade systems.</a:t>
            </a:r>
          </a:p>
          <a:p>
            <a:pPr>
              <a:lnSpc>
                <a:spcPct val="100000"/>
              </a:lnSpc>
              <a:spcBef>
                <a:spcPts val="1200"/>
              </a:spcBef>
            </a:pPr>
            <a:r>
              <a:rPr lang="en-CA" dirty="0" smtClean="0"/>
              <a:t>IT managers responsible for ongoing maintenance of server infrastructure.</a:t>
            </a:r>
          </a:p>
          <a:p>
            <a:endParaRPr lang="en-CA" dirty="0" smtClean="0"/>
          </a:p>
          <a:p>
            <a:endParaRPr lang="en-CA" dirty="0" smtClean="0"/>
          </a:p>
        </p:txBody>
      </p:sp>
      <p:sp>
        <p:nvSpPr>
          <p:cNvPr id="20" name="Text Placeholder 19"/>
          <p:cNvSpPr>
            <a:spLocks noGrp="1"/>
          </p:cNvSpPr>
          <p:nvPr>
            <p:ph type="body" sz="quarter" idx="21"/>
          </p:nvPr>
        </p:nvSpPr>
        <p:spPr/>
        <p:txBody>
          <a:bodyPr/>
          <a:lstStyle/>
          <a:p>
            <a:r>
              <a:rPr lang="en-CA" dirty="0" smtClean="0"/>
              <a:t>This Research Is Designed For:</a:t>
            </a:r>
            <a:endParaRPr lang="en-CA" dirty="0"/>
          </a:p>
        </p:txBody>
      </p:sp>
      <p:sp>
        <p:nvSpPr>
          <p:cNvPr id="21" name="Text Placeholder 20"/>
          <p:cNvSpPr>
            <a:spLocks noGrp="1"/>
          </p:cNvSpPr>
          <p:nvPr>
            <p:ph type="body" sz="quarter" idx="22"/>
          </p:nvPr>
        </p:nvSpPr>
        <p:spPr/>
        <p:txBody>
          <a:bodyPr/>
          <a:lstStyle/>
          <a:p>
            <a:r>
              <a:rPr lang="en-CA" dirty="0" smtClean="0"/>
              <a:t>This Research Will Help You:</a:t>
            </a:r>
            <a:endParaRPr lang="en-CA" dirty="0"/>
          </a:p>
        </p:txBody>
      </p:sp>
      <p:sp>
        <p:nvSpPr>
          <p:cNvPr id="22" name="Text Placeholder 21"/>
          <p:cNvSpPr>
            <a:spLocks noGrp="1"/>
          </p:cNvSpPr>
          <p:nvPr>
            <p:ph type="body" sz="quarter" idx="23"/>
          </p:nvPr>
        </p:nvSpPr>
        <p:spPr>
          <a:xfrm>
            <a:off x="4860032" y="2707005"/>
            <a:ext cx="4032448" cy="2376264"/>
          </a:xfrm>
        </p:spPr>
        <p:txBody>
          <a:bodyPr/>
          <a:lstStyle/>
          <a:p>
            <a:pPr>
              <a:lnSpc>
                <a:spcPct val="100000"/>
              </a:lnSpc>
              <a:spcBef>
                <a:spcPts val="1200"/>
              </a:spcBef>
            </a:pPr>
            <a:r>
              <a:rPr lang="en-CA" dirty="0" smtClean="0"/>
              <a:t>Understand what’s new in the blade system market: market direction and advanced feature availability.</a:t>
            </a:r>
          </a:p>
          <a:p>
            <a:pPr>
              <a:lnSpc>
                <a:spcPct val="100000"/>
              </a:lnSpc>
              <a:spcBef>
                <a:spcPts val="1200"/>
              </a:spcBef>
            </a:pPr>
            <a:r>
              <a:rPr lang="en-CA" dirty="0" smtClean="0"/>
              <a:t>Evaluate blade system vendors and products to meet your enterprise needs.</a:t>
            </a:r>
          </a:p>
          <a:p>
            <a:pPr>
              <a:lnSpc>
                <a:spcPct val="100000"/>
              </a:lnSpc>
              <a:spcBef>
                <a:spcPts val="1200"/>
              </a:spcBef>
            </a:pPr>
            <a:r>
              <a:rPr lang="en-CA" dirty="0" smtClean="0"/>
              <a:t>Determine which systems are most appropriate for particular use cases and scenarios.</a:t>
            </a:r>
          </a:p>
          <a:p>
            <a:endParaRPr lang="en-CA" dirty="0"/>
          </a:p>
        </p:txBody>
      </p:sp>
      <p:pic>
        <p:nvPicPr>
          <p:cNvPr id="8" name="Picture 7"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nvGraphicFramePr>
        <p:xfrm>
          <a:off x="0" y="0"/>
          <a:ext cx="158750" cy="158750"/>
        </p:xfrm>
        <a:graphic>
          <a:graphicData uri="http://schemas.openxmlformats.org/presentationml/2006/ole">
            <p:oleObj spid="_x0000_s57348" name="think-cell Slide" r:id="rId12" imgW="360" imgH="360" progId="">
              <p:embed/>
            </p:oleObj>
          </a:graphicData>
        </a:graphic>
      </p:graphicFrame>
      <p:sp>
        <p:nvSpPr>
          <p:cNvPr id="7" name="Rounded Rectangle 6"/>
          <p:cNvSpPr/>
          <p:nvPr>
            <p:custDataLst>
              <p:tags r:id="rId2"/>
            </p:custDataLst>
          </p:nvPr>
        </p:nvSpPr>
        <p:spPr>
          <a:xfrm rot="10800000">
            <a:off x="251521" y="4977172"/>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chemeClr val="tx1"/>
              </a:solidFill>
            </a:endParaRPr>
          </a:p>
        </p:txBody>
      </p:sp>
      <p:sp>
        <p:nvSpPr>
          <p:cNvPr id="8" name="Rounded Rectangle 7"/>
          <p:cNvSpPr/>
          <p:nvPr>
            <p:custDataLst>
              <p:tags r:id="rId3"/>
            </p:custDataLst>
          </p:nvPr>
        </p:nvSpPr>
        <p:spPr>
          <a:xfrm rot="10800000">
            <a:off x="4814045" y="4977173"/>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r>
              <a:rPr lang="en-CA" b="1" i="1" dirty="0" smtClean="0">
                <a:solidFill>
                  <a:schemeClr val="tx1"/>
                </a:solidFill>
              </a:rPr>
              <a:t> </a:t>
            </a:r>
            <a:endParaRPr lang="en-CA" b="1" i="1" dirty="0">
              <a:solidFill>
                <a:schemeClr val="tx1"/>
              </a:solidFill>
            </a:endParaRPr>
          </a:p>
        </p:txBody>
      </p:sp>
      <p:sp>
        <p:nvSpPr>
          <p:cNvPr id="2" name="Title 1"/>
          <p:cNvSpPr>
            <a:spLocks noGrp="1"/>
          </p:cNvSpPr>
          <p:nvPr>
            <p:ph type="title"/>
            <p:custDataLst>
              <p:tags r:id="rId4"/>
            </p:custDataLst>
          </p:nvPr>
        </p:nvSpPr>
        <p:spPr/>
        <p:txBody>
          <a:bodyPr/>
          <a:lstStyle/>
          <a:p>
            <a:r>
              <a:rPr lang="en-US" dirty="0" smtClean="0"/>
              <a:t>Market Overview</a:t>
            </a:r>
            <a:endParaRPr lang="en-US" dirty="0"/>
          </a:p>
        </p:txBody>
      </p:sp>
      <p:sp>
        <p:nvSpPr>
          <p:cNvPr id="4" name="Rectangle 3"/>
          <p:cNvSpPr/>
          <p:nvPr>
            <p:custDataLst>
              <p:tags r:id="rId5"/>
            </p:custDataLst>
          </p:nvPr>
        </p:nvSpPr>
        <p:spPr>
          <a:xfrm>
            <a:off x="251521" y="1817766"/>
            <a:ext cx="4176464" cy="3508653"/>
          </a:xfrm>
          <a:prstGeom prst="rect">
            <a:avLst/>
          </a:prstGeom>
        </p:spPr>
        <p:txBody>
          <a:bodyPr wrap="square">
            <a:spAutoFit/>
          </a:bodyPr>
          <a:lstStyle/>
          <a:p>
            <a:pPr marL="169863" indent="-169863" algn="l">
              <a:spcBef>
                <a:spcPts val="1200"/>
              </a:spcBef>
              <a:buFont typeface="Arial" pitchFamily="34" charset="0"/>
              <a:buChar char="•"/>
            </a:pPr>
            <a:r>
              <a:rPr lang="en-CA" sz="1200" dirty="0" smtClean="0"/>
              <a:t>Blades emerged in the last decade as a compact form factor for servers. Blade popularity grew exponentially, between 2006 and 2010 where there was a 400% increase in blade server adoption.</a:t>
            </a:r>
          </a:p>
          <a:p>
            <a:pPr marL="169863" indent="-169863" algn="l">
              <a:spcBef>
                <a:spcPts val="1200"/>
              </a:spcBef>
              <a:buFont typeface="Arial" pitchFamily="34" charset="0"/>
              <a:buChar char="•"/>
            </a:pPr>
            <a:r>
              <a:rPr lang="en-CA" sz="1200" dirty="0" smtClean="0"/>
              <a:t>The original use for blades was in high performance computing clusters. Limitations on processing, memory, and I/O made them less ideal for consolidation and virtualization. </a:t>
            </a:r>
          </a:p>
          <a:p>
            <a:pPr marL="169863" indent="-169863" algn="l">
              <a:spcBef>
                <a:spcPts val="1200"/>
              </a:spcBef>
              <a:buFont typeface="Arial" pitchFamily="34" charset="0"/>
              <a:buChar char="•"/>
            </a:pPr>
            <a:r>
              <a:rPr lang="en-CA" sz="1200" dirty="0" smtClean="0"/>
              <a:t>In recent years, more powerful multicore x86 processors, greater memory accessing ability, and greater I/O bandwidth enabled blades to be a solid virtualization and consolidation platform with strong market growth. </a:t>
            </a:r>
          </a:p>
          <a:p>
            <a:pPr marL="169863" indent="-169863" algn="l">
              <a:spcBef>
                <a:spcPts val="1200"/>
              </a:spcBef>
              <a:buFont typeface="Arial" pitchFamily="34" charset="0"/>
              <a:buChar char="•"/>
            </a:pPr>
            <a:r>
              <a:rPr lang="en-US" sz="1200" dirty="0" smtClean="0"/>
              <a:t>In 2009/10 Cisco disrupted the market with the introduction of their Unified Compute Platform (UCS). Convergence became the new market direction.  </a:t>
            </a:r>
            <a:endParaRPr lang="en-CA" sz="1200" dirty="0" smtClean="0"/>
          </a:p>
        </p:txBody>
      </p:sp>
      <p:sp>
        <p:nvSpPr>
          <p:cNvPr id="5" name="Rectangle 4"/>
          <p:cNvSpPr/>
          <p:nvPr>
            <p:custDataLst>
              <p:tags r:id="rId6"/>
            </p:custDataLst>
          </p:nvPr>
        </p:nvSpPr>
        <p:spPr>
          <a:xfrm>
            <a:off x="4849906" y="1841919"/>
            <a:ext cx="4027394" cy="3508653"/>
          </a:xfrm>
          <a:prstGeom prst="rect">
            <a:avLst/>
          </a:prstGeom>
        </p:spPr>
        <p:txBody>
          <a:bodyPr wrap="square">
            <a:spAutoFit/>
          </a:bodyPr>
          <a:lstStyle/>
          <a:p>
            <a:pPr marL="169863" indent="-169863" algn="l">
              <a:spcBef>
                <a:spcPts val="1200"/>
              </a:spcBef>
              <a:buFont typeface="Arial" pitchFamily="34" charset="0"/>
              <a:buChar char="•"/>
            </a:pPr>
            <a:r>
              <a:rPr lang="en-US" sz="1200" dirty="0" smtClean="0"/>
              <a:t>Blades are not for everyone, however, they will continue to grow in market adoption relative to other server form factors (tower or rack-mounted servers). </a:t>
            </a:r>
          </a:p>
          <a:p>
            <a:pPr marL="169863" indent="-169863" algn="l">
              <a:spcBef>
                <a:spcPts val="1200"/>
              </a:spcBef>
              <a:buFont typeface="Arial" pitchFamily="34" charset="0"/>
              <a:buChar char="•"/>
            </a:pPr>
            <a:r>
              <a:rPr lang="en-US" sz="1200" dirty="0" smtClean="0"/>
              <a:t>The success of blades has lead to marketing of converged products that combine blades, networking, storage arrays, virtualization, and management; this </a:t>
            </a:r>
            <a:r>
              <a:rPr lang="en-CA" sz="1200" dirty="0" smtClean="0"/>
              <a:t>improves efficiency and lowers physical complexity.</a:t>
            </a:r>
          </a:p>
          <a:p>
            <a:pPr marL="169863" indent="-169863" algn="l">
              <a:spcBef>
                <a:spcPts val="1200"/>
              </a:spcBef>
              <a:buFont typeface="Arial" pitchFamily="34" charset="0"/>
              <a:buChar char="•"/>
            </a:pPr>
            <a:r>
              <a:rPr lang="en-US" sz="1200" dirty="0" smtClean="0"/>
              <a:t>Traditional blade market share leaders HP, IBM, and Dell have all responded to Cisco’s UCS with their own convergence plays. Most visible has been HP with their </a:t>
            </a:r>
            <a:r>
              <a:rPr lang="en-US" sz="1200" dirty="0" err="1" smtClean="0"/>
              <a:t>BladeSystem</a:t>
            </a:r>
            <a:r>
              <a:rPr lang="en-US" sz="1200" dirty="0" smtClean="0"/>
              <a:t> Matrix.</a:t>
            </a:r>
          </a:p>
          <a:p>
            <a:pPr marL="169863" indent="-169863" algn="l">
              <a:spcBef>
                <a:spcPts val="1200"/>
              </a:spcBef>
              <a:buFont typeface="Arial" pitchFamily="34" charset="0"/>
              <a:buChar char="•"/>
            </a:pPr>
            <a:r>
              <a:rPr lang="en-US" sz="1200" dirty="0" smtClean="0"/>
              <a:t>These converged platforms will continue to grow as the building blocks of data center refresh as well as the foundation for both internal and externally hosted (service provider) private cloud computing. </a:t>
            </a:r>
          </a:p>
          <a:p>
            <a:pPr marL="169863" indent="-169863" algn="l">
              <a:buFont typeface="Arial" pitchFamily="34" charset="0"/>
              <a:buChar char="•"/>
            </a:pPr>
            <a:endParaRPr lang="en-US" sz="1200" b="1" dirty="0" smtClean="0"/>
          </a:p>
        </p:txBody>
      </p:sp>
      <p:sp>
        <p:nvSpPr>
          <p:cNvPr id="16" name="Rounded Rectangle 15"/>
          <p:cNvSpPr/>
          <p:nvPr>
            <p:custDataLst>
              <p:tags r:id="rId7"/>
            </p:custDataLst>
          </p:nvPr>
        </p:nvSpPr>
        <p:spPr>
          <a:xfrm>
            <a:off x="251520" y="1362075"/>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r>
              <a:rPr lang="en-CA" b="1" i="1" dirty="0" smtClean="0">
                <a:solidFill>
                  <a:schemeClr val="tx1"/>
                </a:solidFill>
              </a:rPr>
              <a:t>How it got here</a:t>
            </a:r>
            <a:endParaRPr lang="en-CA" b="1" i="1" dirty="0">
              <a:solidFill>
                <a:schemeClr val="tx1"/>
              </a:solidFill>
            </a:endParaRPr>
          </a:p>
        </p:txBody>
      </p:sp>
      <p:sp>
        <p:nvSpPr>
          <p:cNvPr id="17" name="Rounded Rectangle 16"/>
          <p:cNvSpPr/>
          <p:nvPr>
            <p:custDataLst>
              <p:tags r:id="rId8"/>
            </p:custDataLst>
          </p:nvPr>
        </p:nvSpPr>
        <p:spPr>
          <a:xfrm>
            <a:off x="4814046" y="1362075"/>
            <a:ext cx="4063253"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r>
              <a:rPr lang="en-CA" b="1" i="1" dirty="0" smtClean="0">
                <a:solidFill>
                  <a:schemeClr val="tx1"/>
                </a:solidFill>
              </a:rPr>
              <a:t>Where it’s going</a:t>
            </a:r>
            <a:endParaRPr lang="en-CA" b="1" i="1" dirty="0">
              <a:solidFill>
                <a:schemeClr val="tx1"/>
              </a:solidFill>
            </a:endParaRPr>
          </a:p>
        </p:txBody>
      </p:sp>
      <p:grpSp>
        <p:nvGrpSpPr>
          <p:cNvPr id="9" name="Group 135"/>
          <p:cNvGrpSpPr/>
          <p:nvPr>
            <p:custDataLst>
              <p:tags r:id="rId9"/>
            </p:custDataLst>
          </p:nvPr>
        </p:nvGrpSpPr>
        <p:grpSpPr>
          <a:xfrm>
            <a:off x="251520" y="5445224"/>
            <a:ext cx="8625780" cy="838201"/>
            <a:chOff x="328291" y="4509120"/>
            <a:chExt cx="8491858" cy="838201"/>
          </a:xfrm>
        </p:grpSpPr>
        <p:sp>
          <p:nvSpPr>
            <p:cNvPr id="10" name="Rounded Rectangle 9"/>
            <p:cNvSpPr/>
            <p:nvPr/>
          </p:nvSpPr>
          <p:spPr>
            <a:xfrm>
              <a:off x="328613" y="45091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7300" algn="l"/>
              <a:r>
                <a:rPr lang="en-CA" sz="1200" dirty="0" smtClean="0">
                  <a:solidFill>
                    <a:schemeClr val="tx1"/>
                  </a:solidFill>
                </a:rPr>
                <a:t>Beyond some engineering advances, such as memory extension, most of the differentiation in blades comes not from the blades themselves, but from the systems they plug into – the chassis, as well as the broader converged platform for which they are the processing engines. This is why we refer to this Vendor Landscape™ as a Blade </a:t>
              </a:r>
              <a:r>
                <a:rPr lang="en-CA" sz="1200" i="1" dirty="0" smtClean="0">
                  <a:solidFill>
                    <a:schemeClr val="tx1"/>
                  </a:solidFill>
                </a:rPr>
                <a:t>System</a:t>
              </a:r>
              <a:r>
                <a:rPr lang="en-CA" sz="1200" dirty="0" smtClean="0">
                  <a:solidFill>
                    <a:schemeClr val="tx1"/>
                  </a:solidFill>
                </a:rPr>
                <a:t> landscape rather than a Blade </a:t>
              </a:r>
              <a:r>
                <a:rPr lang="en-CA" sz="1200" i="1" dirty="0" smtClean="0">
                  <a:solidFill>
                    <a:schemeClr val="tx1"/>
                  </a:solidFill>
                </a:rPr>
                <a:t>Server</a:t>
              </a:r>
              <a:r>
                <a:rPr lang="en-CA" sz="1200" dirty="0" smtClean="0">
                  <a:solidFill>
                    <a:schemeClr val="tx1"/>
                  </a:solidFill>
                </a:rPr>
                <a:t> landscape.</a:t>
              </a:r>
            </a:p>
          </p:txBody>
        </p:sp>
        <p:pic>
          <p:nvPicPr>
            <p:cNvPr id="11" name="Picture 10" descr="insight.png"/>
            <p:cNvPicPr>
              <a:picLocks noChangeAspect="1"/>
            </p:cNvPicPr>
            <p:nvPr/>
          </p:nvPicPr>
          <p:blipFill>
            <a:blip r:embed="rId13" cstate="print"/>
            <a:stretch>
              <a:fillRect/>
            </a:stretch>
          </p:blipFill>
          <p:spPr>
            <a:xfrm>
              <a:off x="328291" y="4509120"/>
              <a:ext cx="1000207" cy="838201"/>
            </a:xfrm>
            <a:prstGeom prst="rect">
              <a:avLst/>
            </a:prstGeom>
          </p:spPr>
        </p:pic>
      </p:grpSp>
      <p:pic>
        <p:nvPicPr>
          <p:cNvPr id="13" name="Picture 12" descr="sample_linkbar-itrgNEW.gif">
            <a:hlinkClick r:id="rId14"/>
          </p:cNvPr>
          <p:cNvPicPr>
            <a:picLocks noChangeAspect="1"/>
          </p:cNvPicPr>
          <p:nvPr/>
        </p:nvPicPr>
        <p:blipFill>
          <a:blip r:embed="rId1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nvGraphicFramePr>
        <p:xfrm>
          <a:off x="0" y="0"/>
          <a:ext cx="158750" cy="158750"/>
        </p:xfrm>
        <a:graphic>
          <a:graphicData uri="http://schemas.openxmlformats.org/presentationml/2006/ole">
            <p:oleObj spid="_x0000_s123907" name="think-cell Slide" r:id="rId4" imgW="360" imgH="360" progId="">
              <p:embed/>
            </p:oleObj>
          </a:graphicData>
        </a:graphic>
      </p:graphicFrame>
      <p:sp>
        <p:nvSpPr>
          <p:cNvPr id="13" name="Title 12"/>
          <p:cNvSpPr>
            <a:spLocks noGrp="1"/>
          </p:cNvSpPr>
          <p:nvPr>
            <p:ph type="title"/>
          </p:nvPr>
        </p:nvSpPr>
        <p:spPr/>
        <p:txBody>
          <a:bodyPr/>
          <a:lstStyle/>
          <a:p>
            <a:pPr lvl="0"/>
            <a:r>
              <a:rPr lang="en-US" dirty="0" smtClean="0"/>
              <a:t>Blade system</a:t>
            </a:r>
            <a:r>
              <a:rPr lang="en-US" dirty="0" smtClean="0">
                <a:solidFill>
                  <a:srgbClr val="FF0000"/>
                </a:solidFill>
              </a:rPr>
              <a:t> </a:t>
            </a:r>
            <a:r>
              <a:rPr lang="en-US" dirty="0" smtClean="0"/>
              <a:t>Vendor Landscape selection / knock-out criteria:</a:t>
            </a:r>
            <a:br>
              <a:rPr lang="en-US" dirty="0" smtClean="0"/>
            </a:br>
            <a:r>
              <a:rPr lang="en-US" dirty="0" smtClean="0"/>
              <a:t>Market share, mind share, and market consolidation</a:t>
            </a:r>
            <a:endParaRPr lang="en-US" dirty="0"/>
          </a:p>
        </p:txBody>
      </p:sp>
      <p:grpSp>
        <p:nvGrpSpPr>
          <p:cNvPr id="15" name="Group 33"/>
          <p:cNvGrpSpPr/>
          <p:nvPr/>
        </p:nvGrpSpPr>
        <p:grpSpPr>
          <a:xfrm>
            <a:off x="467545" y="2305415"/>
            <a:ext cx="8215312" cy="3758351"/>
            <a:chOff x="5543549" y="2566805"/>
            <a:chExt cx="3295651" cy="2796157"/>
          </a:xfrm>
        </p:grpSpPr>
        <p:sp>
          <p:nvSpPr>
            <p:cNvPr id="18" name="Rectangle 17"/>
            <p:cNvSpPr/>
            <p:nvPr/>
          </p:nvSpPr>
          <p:spPr>
            <a:xfrm>
              <a:off x="5543549" y="2831293"/>
              <a:ext cx="3295651" cy="2531669"/>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3363" indent="-233363" algn="l">
                <a:lnSpc>
                  <a:spcPct val="150000"/>
                </a:lnSpc>
                <a:spcBef>
                  <a:spcPts val="300"/>
                </a:spcBef>
                <a:spcAft>
                  <a:spcPts val="300"/>
                </a:spcAft>
                <a:buFont typeface="Arial" pitchFamily="34" charset="0"/>
                <a:buChar char="•"/>
              </a:pPr>
              <a:r>
                <a:rPr lang="en-US" sz="1200" b="1" dirty="0" smtClean="0">
                  <a:solidFill>
                    <a:schemeClr val="tx1">
                      <a:lumMod val="50000"/>
                    </a:schemeClr>
                  </a:solidFill>
                  <a:latin typeface="Georgia" pitchFamily="18" charset="0"/>
                </a:rPr>
                <a:t>Cisco.</a:t>
              </a:r>
              <a:r>
                <a:rPr lang="en-US" sz="1200" dirty="0" smtClean="0">
                  <a:solidFill>
                    <a:schemeClr val="tx1">
                      <a:lumMod val="50000"/>
                    </a:schemeClr>
                  </a:solidFill>
                  <a:latin typeface="Georgia" pitchFamily="18" charset="0"/>
                </a:rPr>
                <a:t> A truly integrated system, Cisco has quickly risen to a Champion in the blade market. </a:t>
              </a:r>
            </a:p>
            <a:p>
              <a:pPr marL="233363" indent="-233363" algn="l">
                <a:lnSpc>
                  <a:spcPct val="150000"/>
                </a:lnSpc>
                <a:spcBef>
                  <a:spcPts val="300"/>
                </a:spcBef>
                <a:spcAft>
                  <a:spcPts val="300"/>
                </a:spcAft>
                <a:buFont typeface="Arial" pitchFamily="34" charset="0"/>
                <a:buChar char="•"/>
              </a:pPr>
              <a:r>
                <a:rPr lang="en-US" sz="1200" b="1" dirty="0" smtClean="0">
                  <a:solidFill>
                    <a:schemeClr val="tx1">
                      <a:lumMod val="50000"/>
                    </a:schemeClr>
                  </a:solidFill>
                  <a:latin typeface="Georgia" pitchFamily="18" charset="0"/>
                </a:rPr>
                <a:t>Dell.</a:t>
              </a:r>
              <a:r>
                <a:rPr lang="en-US" sz="1200" dirty="0" smtClean="0">
                  <a:solidFill>
                    <a:schemeClr val="tx1">
                      <a:lumMod val="50000"/>
                    </a:schemeClr>
                  </a:solidFill>
                  <a:latin typeface="Georgia" pitchFamily="18" charset="0"/>
                </a:rPr>
                <a:t> A price leader with a reputation for ease-of-use and great support options.</a:t>
              </a:r>
            </a:p>
            <a:p>
              <a:pPr marL="233363" indent="-233363" algn="l">
                <a:lnSpc>
                  <a:spcPct val="150000"/>
                </a:lnSpc>
                <a:spcBef>
                  <a:spcPts val="300"/>
                </a:spcBef>
                <a:spcAft>
                  <a:spcPts val="300"/>
                </a:spcAft>
                <a:buFont typeface="Arial" pitchFamily="34" charset="0"/>
                <a:buChar char="•"/>
              </a:pPr>
              <a:r>
                <a:rPr lang="en-US" sz="1200" b="1" dirty="0" smtClean="0">
                  <a:solidFill>
                    <a:schemeClr val="tx1">
                      <a:lumMod val="50000"/>
                    </a:schemeClr>
                  </a:solidFill>
                  <a:latin typeface="Georgia" pitchFamily="18" charset="0"/>
                </a:rPr>
                <a:t>HDS.</a:t>
              </a:r>
              <a:r>
                <a:rPr lang="en-US" sz="1200" dirty="0" smtClean="0">
                  <a:solidFill>
                    <a:schemeClr val="tx1">
                      <a:lumMod val="50000"/>
                    </a:schemeClr>
                  </a:solidFill>
                  <a:latin typeface="Georgia" pitchFamily="18" charset="0"/>
                </a:rPr>
                <a:t> Newly expanding into the blade market, HDS capitalizes on their strong mainframe heritage.</a:t>
              </a:r>
            </a:p>
            <a:p>
              <a:pPr marL="233363" lvl="0" indent="-233363" algn="l">
                <a:lnSpc>
                  <a:spcPct val="150000"/>
                </a:lnSpc>
                <a:spcBef>
                  <a:spcPts val="300"/>
                </a:spcBef>
                <a:spcAft>
                  <a:spcPts val="300"/>
                </a:spcAft>
                <a:buFont typeface="Arial" pitchFamily="34" charset="0"/>
                <a:buChar char="•"/>
              </a:pPr>
              <a:r>
                <a:rPr lang="en-US" sz="1200" b="1" dirty="0" smtClean="0">
                  <a:solidFill>
                    <a:schemeClr val="tx1">
                      <a:lumMod val="50000"/>
                    </a:schemeClr>
                  </a:solidFill>
                  <a:latin typeface="Georgia" pitchFamily="18" charset="0"/>
                </a:rPr>
                <a:t>HP.</a:t>
              </a:r>
              <a:r>
                <a:rPr lang="en-US" sz="1200" dirty="0" smtClean="0">
                  <a:solidFill>
                    <a:schemeClr val="tx1">
                      <a:lumMod val="50000"/>
                    </a:schemeClr>
                  </a:solidFill>
                  <a:latin typeface="Georgia" pitchFamily="18" charset="0"/>
                </a:rPr>
                <a:t>  The industry blade leader, HP dominates with well-balanced engineering and management strengths.</a:t>
              </a:r>
            </a:p>
            <a:p>
              <a:pPr marL="233363" indent="-233363" algn="l">
                <a:lnSpc>
                  <a:spcPct val="150000"/>
                </a:lnSpc>
                <a:spcBef>
                  <a:spcPts val="300"/>
                </a:spcBef>
                <a:spcAft>
                  <a:spcPts val="300"/>
                </a:spcAft>
                <a:buFont typeface="Arial" pitchFamily="34" charset="0"/>
                <a:buChar char="•"/>
              </a:pPr>
              <a:r>
                <a:rPr lang="en-US" sz="1200" b="1" dirty="0" smtClean="0">
                  <a:solidFill>
                    <a:schemeClr val="tx1">
                      <a:lumMod val="50000"/>
                    </a:schemeClr>
                  </a:solidFill>
                  <a:latin typeface="Georgia" pitchFamily="18" charset="0"/>
                </a:rPr>
                <a:t>IBM.</a:t>
              </a:r>
              <a:r>
                <a:rPr lang="en-US" sz="1200" dirty="0" smtClean="0">
                  <a:solidFill>
                    <a:schemeClr val="tx1">
                      <a:lumMod val="50000"/>
                    </a:schemeClr>
                  </a:solidFill>
                  <a:latin typeface="Georgia" pitchFamily="18" charset="0"/>
                </a:rPr>
                <a:t> One of the pioneers of blade systems, IBM earn their Champion position with quality engineered blades.</a:t>
              </a:r>
            </a:p>
            <a:p>
              <a:pPr marL="233363" lvl="0" indent="-233363" algn="l">
                <a:lnSpc>
                  <a:spcPct val="150000"/>
                </a:lnSpc>
                <a:spcBef>
                  <a:spcPts val="300"/>
                </a:spcBef>
                <a:spcAft>
                  <a:spcPts val="300"/>
                </a:spcAft>
                <a:buFont typeface="Arial" pitchFamily="34" charset="0"/>
                <a:buChar char="•"/>
              </a:pPr>
              <a:r>
                <a:rPr lang="en-US" sz="1200" b="1" dirty="0" smtClean="0">
                  <a:solidFill>
                    <a:schemeClr val="tx1">
                      <a:lumMod val="50000"/>
                    </a:schemeClr>
                  </a:solidFill>
                  <a:latin typeface="Georgia" pitchFamily="18" charset="0"/>
                </a:rPr>
                <a:t>Oracle.</a:t>
              </a:r>
              <a:r>
                <a:rPr lang="en-US" sz="1200" dirty="0" smtClean="0">
                  <a:solidFill>
                    <a:schemeClr val="tx1">
                      <a:lumMod val="50000"/>
                    </a:schemeClr>
                  </a:solidFill>
                  <a:latin typeface="Georgia" pitchFamily="18" charset="0"/>
                </a:rPr>
                <a:t> A well-engineered blade, ideal for organizations already working in an Oracle environment.</a:t>
              </a:r>
            </a:p>
            <a:p>
              <a:pPr marL="233363" lvl="0" indent="-233363" algn="l">
                <a:lnSpc>
                  <a:spcPct val="150000"/>
                </a:lnSpc>
                <a:spcBef>
                  <a:spcPts val="300"/>
                </a:spcBef>
                <a:spcAft>
                  <a:spcPts val="300"/>
                </a:spcAft>
                <a:buFont typeface="Arial" pitchFamily="34" charset="0"/>
                <a:buChar char="•"/>
              </a:pPr>
              <a:r>
                <a:rPr lang="en-US" sz="1200" b="1" dirty="0" smtClean="0">
                  <a:solidFill>
                    <a:schemeClr val="tx1">
                      <a:lumMod val="50000"/>
                    </a:schemeClr>
                  </a:solidFill>
                  <a:latin typeface="Georgia" pitchFamily="18" charset="0"/>
                </a:rPr>
                <a:t>Supermicro.</a:t>
              </a:r>
              <a:r>
                <a:rPr lang="en-US" sz="1200" dirty="0" smtClean="0">
                  <a:solidFill>
                    <a:schemeClr val="tx1">
                      <a:lumMod val="50000"/>
                    </a:schemeClr>
                  </a:solidFill>
                  <a:latin typeface="Georgia" pitchFamily="18" charset="0"/>
                </a:rPr>
                <a:t> A smaller vendor in the blade market, with a focus on green technology and an unbeatable price.</a:t>
              </a:r>
              <a:endParaRPr lang="en-US" sz="1200" b="1" dirty="0" smtClean="0">
                <a:solidFill>
                  <a:schemeClr val="tx1">
                    <a:lumMod val="50000"/>
                  </a:schemeClr>
                </a:solidFill>
                <a:latin typeface="Georgia" pitchFamily="18" charset="0"/>
              </a:endParaRPr>
            </a:p>
          </p:txBody>
        </p:sp>
        <p:sp>
          <p:nvSpPr>
            <p:cNvPr id="19" name="Round Same Side Corner Rectangle 18"/>
            <p:cNvSpPr/>
            <p:nvPr/>
          </p:nvSpPr>
          <p:spPr>
            <a:xfrm>
              <a:off x="5543549" y="2566805"/>
              <a:ext cx="3295650" cy="264761"/>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dirty="0" smtClean="0">
                  <a:solidFill>
                    <a:schemeClr val="bg1"/>
                  </a:solidFill>
                </a:rPr>
                <a:t>Included in the Vendor Landscape:</a:t>
              </a:r>
              <a:endParaRPr lang="en-CA" sz="1400" dirty="0">
                <a:solidFill>
                  <a:schemeClr val="bg1"/>
                </a:solidFill>
              </a:endParaRPr>
            </a:p>
          </p:txBody>
        </p:sp>
      </p:grpSp>
      <p:sp>
        <p:nvSpPr>
          <p:cNvPr id="20" name="Text Placeholder 2"/>
          <p:cNvSpPr>
            <a:spLocks noGrp="1"/>
          </p:cNvSpPr>
          <p:nvPr>
            <p:ph type="body" sz="quarter" idx="4294967295"/>
          </p:nvPr>
        </p:nvSpPr>
        <p:spPr>
          <a:xfrm>
            <a:off x="349988" y="1219176"/>
            <a:ext cx="8578496" cy="1055328"/>
          </a:xfrm>
          <a:prstGeom prst="rect">
            <a:avLst/>
          </a:prstGeom>
        </p:spPr>
        <p:txBody>
          <a:bodyPr>
            <a:noAutofit/>
          </a:bodyPr>
          <a:lstStyle/>
          <a:p>
            <a:pPr marL="182563" indent="-182563">
              <a:spcBef>
                <a:spcPts val="600"/>
              </a:spcBef>
            </a:pPr>
            <a:r>
              <a:rPr lang="en-US" dirty="0" smtClean="0"/>
              <a:t>For this Vendor Landscape, Info-Tech focused on those vendors that have a strong market presence and/or reputational presence among small to mid-sized enterprises. Strong blade system veterans Dell, HP, IBM, and Oracle are featured alongside up-and-coming vendors Cisco, Hitachi, and </a:t>
            </a:r>
            <a:r>
              <a:rPr lang="en-US" dirty="0" err="1" smtClean="0"/>
              <a:t>Supermicro</a:t>
            </a:r>
            <a:r>
              <a:rPr lang="en-US" dirty="0" smtClean="0"/>
              <a:t>. </a:t>
            </a:r>
          </a:p>
          <a:p>
            <a:pPr marL="182563" indent="-182563">
              <a:spcBef>
                <a:spcPts val="600"/>
              </a:spcBef>
              <a:buFont typeface="Arial" pitchFamily="34" charset="0"/>
              <a:buChar char="•"/>
            </a:pPr>
            <a:r>
              <a:rPr lang="en-US" dirty="0" smtClean="0"/>
              <a:t>Other blade vendors, including Fujitsu, NEC, and Bull, were not included based on their specialized focus on high performance computing.  </a:t>
            </a:r>
          </a:p>
        </p:txBody>
      </p:sp>
      <p:pic>
        <p:nvPicPr>
          <p:cNvPr id="8" name="Picture 7"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Object 75" hidden="1"/>
          <p:cNvGraphicFramePr>
            <a:graphicFrameLocks noChangeAspect="1"/>
          </p:cNvGraphicFramePr>
          <p:nvPr/>
        </p:nvGraphicFramePr>
        <p:xfrm>
          <a:off x="0" y="0"/>
          <a:ext cx="158750" cy="158750"/>
        </p:xfrm>
        <a:graphic>
          <a:graphicData uri="http://schemas.openxmlformats.org/presentationml/2006/ole">
            <p:oleObj spid="_x0000_s109571" name="think-cell Slide" r:id="rId33" imgW="360" imgH="360" progId="">
              <p:embed/>
            </p:oleObj>
          </a:graphicData>
        </a:graphic>
      </p:graphicFrame>
      <p:sp>
        <p:nvSpPr>
          <p:cNvPr id="2" name="Title 1"/>
          <p:cNvSpPr>
            <a:spLocks noGrp="1"/>
          </p:cNvSpPr>
          <p:nvPr>
            <p:ph type="title"/>
            <p:custDataLst>
              <p:tags r:id="rId2"/>
            </p:custDataLst>
          </p:nvPr>
        </p:nvSpPr>
        <p:spPr/>
        <p:txBody>
          <a:bodyPr/>
          <a:lstStyle/>
          <a:p>
            <a:r>
              <a:rPr lang="en-US" dirty="0" smtClean="0"/>
              <a:t>Blade System</a:t>
            </a:r>
            <a:r>
              <a:rPr lang="en-US" dirty="0" smtClean="0">
                <a:solidFill>
                  <a:srgbClr val="FF0000"/>
                </a:solidFill>
              </a:rPr>
              <a:t> </a:t>
            </a:r>
            <a:r>
              <a:rPr lang="en-US" dirty="0" smtClean="0"/>
              <a:t>Criteria &amp; Weighting Factors</a:t>
            </a:r>
            <a:endParaRPr lang="en-US" dirty="0"/>
          </a:p>
        </p:txBody>
      </p:sp>
      <p:grpSp>
        <p:nvGrpSpPr>
          <p:cNvPr id="3" name="Group 88"/>
          <p:cNvGrpSpPr/>
          <p:nvPr/>
        </p:nvGrpSpPr>
        <p:grpSpPr>
          <a:xfrm>
            <a:off x="5376115" y="1016732"/>
            <a:ext cx="3239075" cy="1824319"/>
            <a:chOff x="5632185" y="1016732"/>
            <a:chExt cx="3280336" cy="1824319"/>
          </a:xfrm>
        </p:grpSpPr>
        <p:graphicFrame>
          <p:nvGraphicFramePr>
            <p:cNvPr id="43" name="Chart 42"/>
            <p:cNvGraphicFramePr/>
            <p:nvPr/>
          </p:nvGraphicFramePr>
          <p:xfrm>
            <a:off x="5876269" y="1016732"/>
            <a:ext cx="2771597" cy="1824319"/>
          </p:xfrm>
          <a:graphic>
            <a:graphicData uri="http://schemas.openxmlformats.org/drawingml/2006/chart">
              <c:chart xmlns:c="http://schemas.openxmlformats.org/drawingml/2006/chart" xmlns:r="http://schemas.openxmlformats.org/officeDocument/2006/relationships" r:id="rId34"/>
            </a:graphicData>
          </a:graphic>
        </p:graphicFrame>
        <p:sp>
          <p:nvSpPr>
            <p:cNvPr id="51" name="TextBox 50"/>
            <p:cNvSpPr txBox="1"/>
            <p:nvPr/>
          </p:nvSpPr>
          <p:spPr>
            <a:xfrm>
              <a:off x="5707357" y="1376772"/>
              <a:ext cx="949182" cy="276999"/>
            </a:xfrm>
            <a:prstGeom prst="rect">
              <a:avLst/>
            </a:prstGeom>
            <a:noFill/>
          </p:spPr>
          <p:txBody>
            <a:bodyPr wrap="square" rtlCol="0">
              <a:spAutoFit/>
            </a:bodyPr>
            <a:lstStyle/>
            <a:p>
              <a:r>
                <a:rPr lang="en-US" sz="1200" dirty="0" smtClean="0"/>
                <a:t>Features</a:t>
              </a:r>
              <a:endParaRPr lang="en-US" sz="1200" dirty="0"/>
            </a:p>
          </p:txBody>
        </p:sp>
        <p:sp>
          <p:nvSpPr>
            <p:cNvPr id="52" name="TextBox 51"/>
            <p:cNvSpPr txBox="1"/>
            <p:nvPr/>
          </p:nvSpPr>
          <p:spPr>
            <a:xfrm>
              <a:off x="7870866" y="1412776"/>
              <a:ext cx="949182" cy="276999"/>
            </a:xfrm>
            <a:prstGeom prst="rect">
              <a:avLst/>
            </a:prstGeom>
            <a:noFill/>
          </p:spPr>
          <p:txBody>
            <a:bodyPr wrap="square" rtlCol="0">
              <a:spAutoFit/>
            </a:bodyPr>
            <a:lstStyle/>
            <a:p>
              <a:r>
                <a:rPr lang="en-US" sz="1200" dirty="0" smtClean="0"/>
                <a:t>Usability</a:t>
              </a:r>
              <a:endParaRPr lang="en-US" sz="1200" dirty="0"/>
            </a:p>
          </p:txBody>
        </p:sp>
        <p:sp>
          <p:nvSpPr>
            <p:cNvPr id="53" name="TextBox 52"/>
            <p:cNvSpPr txBox="1"/>
            <p:nvPr/>
          </p:nvSpPr>
          <p:spPr>
            <a:xfrm>
              <a:off x="7891331" y="2149571"/>
              <a:ext cx="1021190" cy="276999"/>
            </a:xfrm>
            <a:prstGeom prst="rect">
              <a:avLst/>
            </a:prstGeom>
            <a:noFill/>
          </p:spPr>
          <p:txBody>
            <a:bodyPr wrap="square" rtlCol="0">
              <a:spAutoFit/>
            </a:bodyPr>
            <a:lstStyle/>
            <a:p>
              <a:r>
                <a:rPr lang="en-US" sz="1200" dirty="0" smtClean="0"/>
                <a:t>Affordability</a:t>
              </a:r>
            </a:p>
          </p:txBody>
        </p:sp>
        <p:sp>
          <p:nvSpPr>
            <p:cNvPr id="84" name="TextBox 83"/>
            <p:cNvSpPr txBox="1"/>
            <p:nvPr/>
          </p:nvSpPr>
          <p:spPr>
            <a:xfrm>
              <a:off x="5632185" y="2149571"/>
              <a:ext cx="1134127" cy="276999"/>
            </a:xfrm>
            <a:prstGeom prst="rect">
              <a:avLst/>
            </a:prstGeom>
            <a:noFill/>
          </p:spPr>
          <p:txBody>
            <a:bodyPr wrap="square" rtlCol="0">
              <a:spAutoFit/>
            </a:bodyPr>
            <a:lstStyle/>
            <a:p>
              <a:r>
                <a:rPr lang="en-US" sz="1200" dirty="0" smtClean="0"/>
                <a:t>Architecture</a:t>
              </a:r>
              <a:endParaRPr lang="en-US" sz="1200" dirty="0"/>
            </a:p>
          </p:txBody>
        </p:sp>
      </p:grpSp>
      <p:grpSp>
        <p:nvGrpSpPr>
          <p:cNvPr id="4" name="Group 89"/>
          <p:cNvGrpSpPr/>
          <p:nvPr>
            <p:custDataLst>
              <p:tags r:id="rId3"/>
            </p:custDataLst>
          </p:nvPr>
        </p:nvGrpSpPr>
        <p:grpSpPr>
          <a:xfrm>
            <a:off x="5525576" y="2657622"/>
            <a:ext cx="2902629" cy="1698115"/>
            <a:chOff x="5548305" y="2626930"/>
            <a:chExt cx="2902629" cy="1698115"/>
          </a:xfrm>
        </p:grpSpPr>
        <p:graphicFrame>
          <p:nvGraphicFramePr>
            <p:cNvPr id="50" name="Chart 49"/>
            <p:cNvGraphicFramePr/>
            <p:nvPr/>
          </p:nvGraphicFramePr>
          <p:xfrm>
            <a:off x="5548305" y="2662790"/>
            <a:ext cx="2902629" cy="1639172"/>
          </p:xfrm>
          <a:graphic>
            <a:graphicData uri="http://schemas.openxmlformats.org/drawingml/2006/chart">
              <c:chart xmlns:c="http://schemas.openxmlformats.org/drawingml/2006/chart" xmlns:r="http://schemas.openxmlformats.org/officeDocument/2006/relationships" r:id="rId35"/>
            </a:graphicData>
          </a:graphic>
        </p:graphicFrame>
        <p:sp>
          <p:nvSpPr>
            <p:cNvPr id="60" name="TextBox 59"/>
            <p:cNvSpPr txBox="1"/>
            <p:nvPr/>
          </p:nvSpPr>
          <p:spPr>
            <a:xfrm>
              <a:off x="6464931" y="2626930"/>
              <a:ext cx="1106336" cy="276999"/>
            </a:xfrm>
            <a:prstGeom prst="rect">
              <a:avLst/>
            </a:prstGeom>
            <a:noFill/>
          </p:spPr>
          <p:txBody>
            <a:bodyPr wrap="square" rtlCol="0">
              <a:spAutoFit/>
            </a:bodyPr>
            <a:lstStyle/>
            <a:p>
              <a:r>
                <a:rPr lang="en-US" sz="1200" b="1" dirty="0" smtClean="0"/>
                <a:t>Product</a:t>
              </a:r>
              <a:endParaRPr lang="en-US" sz="1200" b="1" dirty="0"/>
            </a:p>
          </p:txBody>
        </p:sp>
        <p:sp>
          <p:nvSpPr>
            <p:cNvPr id="61" name="TextBox 60"/>
            <p:cNvSpPr txBox="1"/>
            <p:nvPr/>
          </p:nvSpPr>
          <p:spPr>
            <a:xfrm>
              <a:off x="6484064" y="4048046"/>
              <a:ext cx="1106336" cy="276999"/>
            </a:xfrm>
            <a:prstGeom prst="rect">
              <a:avLst/>
            </a:prstGeom>
            <a:noFill/>
          </p:spPr>
          <p:txBody>
            <a:bodyPr wrap="square" rtlCol="0">
              <a:spAutoFit/>
            </a:bodyPr>
            <a:lstStyle/>
            <a:p>
              <a:r>
                <a:rPr lang="en-US" sz="1200" b="1" dirty="0" smtClean="0"/>
                <a:t>Vendor</a:t>
              </a:r>
              <a:endParaRPr lang="en-US" sz="1200" b="1" dirty="0"/>
            </a:p>
          </p:txBody>
        </p:sp>
      </p:grpSp>
      <p:sp>
        <p:nvSpPr>
          <p:cNvPr id="33" name="TextBox 32"/>
          <p:cNvSpPr txBox="1"/>
          <p:nvPr>
            <p:custDataLst>
              <p:tags r:id="rId4"/>
            </p:custDataLst>
          </p:nvPr>
        </p:nvSpPr>
        <p:spPr>
          <a:xfrm>
            <a:off x="257174" y="3668601"/>
            <a:ext cx="4919472" cy="322659"/>
          </a:xfrm>
          <a:prstGeom prst="round2SameRect">
            <a:avLst/>
          </a:prstGeom>
          <a:noFill/>
          <a:ln>
            <a:noFill/>
          </a:ln>
        </p:spPr>
        <p:txBody>
          <a:bodyPr wrap="square">
            <a:spAutoFit/>
          </a:bodyPr>
          <a:lstStyle/>
          <a:p>
            <a:pPr algn="l">
              <a:defRPr/>
            </a:pPr>
            <a:r>
              <a:rPr lang="en-US" sz="1400" dirty="0" smtClean="0">
                <a:latin typeface="Arial" pitchFamily="34" charset="0"/>
                <a:cs typeface="Arial" pitchFamily="34" charset="0"/>
              </a:rPr>
              <a:t>Vendor </a:t>
            </a:r>
            <a:r>
              <a:rPr lang="en-US" sz="1400" dirty="0">
                <a:latin typeface="Arial" pitchFamily="34" charset="0"/>
                <a:cs typeface="Arial" pitchFamily="34" charset="0"/>
              </a:rPr>
              <a:t>Evaluation</a:t>
            </a:r>
          </a:p>
        </p:txBody>
      </p:sp>
      <p:grpSp>
        <p:nvGrpSpPr>
          <p:cNvPr id="5" name="Group 72"/>
          <p:cNvGrpSpPr/>
          <p:nvPr>
            <p:custDataLst>
              <p:tags r:id="rId5"/>
            </p:custDataLst>
          </p:nvPr>
        </p:nvGrpSpPr>
        <p:grpSpPr>
          <a:xfrm>
            <a:off x="257174" y="4546477"/>
            <a:ext cx="4916339" cy="457200"/>
            <a:chOff x="271462" y="4518752"/>
            <a:chExt cx="4916339" cy="365760"/>
          </a:xfrm>
        </p:grpSpPr>
        <p:sp>
          <p:nvSpPr>
            <p:cNvPr id="35" name="Flowchart: Stored Data 20"/>
            <p:cNvSpPr>
              <a:spLocks noChangeArrowheads="1"/>
            </p:cNvSpPr>
            <p:nvPr>
              <p:custDataLst>
                <p:tags r:id="rId29"/>
              </p:custDataLst>
            </p:nvPr>
          </p:nvSpPr>
          <p:spPr bwMode="auto">
            <a:xfrm flipH="1">
              <a:off x="1822809" y="4518752"/>
              <a:ext cx="3364992" cy="36576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is committed to the space and has a future product and portfolio roadmap.</a:t>
              </a:r>
              <a:endParaRPr lang="en-US" sz="1200" dirty="0">
                <a:solidFill>
                  <a:schemeClr val="bg1">
                    <a:lumMod val="10000"/>
                  </a:schemeClr>
                </a:solidFill>
                <a:latin typeface="Arial" pitchFamily="34" charset="0"/>
                <a:cs typeface="Arial" pitchFamily="34" charset="0"/>
              </a:endParaRPr>
            </a:p>
          </p:txBody>
        </p:sp>
        <p:sp>
          <p:nvSpPr>
            <p:cNvPr id="36" name="Rectangle 15"/>
            <p:cNvSpPr>
              <a:spLocks noChangeArrowheads="1"/>
            </p:cNvSpPr>
            <p:nvPr>
              <p:custDataLst>
                <p:tags r:id="rId30"/>
              </p:custDataLst>
            </p:nvPr>
          </p:nvSpPr>
          <p:spPr bwMode="auto">
            <a:xfrm flipH="1">
              <a:off x="271462" y="4518752"/>
              <a:ext cx="1556109" cy="36576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Strategy</a:t>
              </a:r>
              <a:endParaRPr lang="en-US" sz="1400" dirty="0">
                <a:solidFill>
                  <a:schemeClr val="bg1">
                    <a:lumMod val="10000"/>
                  </a:schemeClr>
                </a:solidFill>
                <a:latin typeface="Arial" pitchFamily="34" charset="0"/>
                <a:cs typeface="Arial" pitchFamily="34" charset="0"/>
              </a:endParaRPr>
            </a:p>
          </p:txBody>
        </p:sp>
      </p:grpSp>
      <p:grpSp>
        <p:nvGrpSpPr>
          <p:cNvPr id="6" name="Group 71"/>
          <p:cNvGrpSpPr/>
          <p:nvPr>
            <p:custDataLst>
              <p:tags r:id="rId6"/>
            </p:custDataLst>
          </p:nvPr>
        </p:nvGrpSpPr>
        <p:grpSpPr>
          <a:xfrm>
            <a:off x="257175" y="5065100"/>
            <a:ext cx="4921101" cy="457200"/>
            <a:chOff x="266700" y="4896044"/>
            <a:chExt cx="4921101" cy="365760"/>
          </a:xfrm>
        </p:grpSpPr>
        <p:sp>
          <p:nvSpPr>
            <p:cNvPr id="38" name="Flowchart: Stored Data 21"/>
            <p:cNvSpPr>
              <a:spLocks noChangeArrowheads="1"/>
            </p:cNvSpPr>
            <p:nvPr>
              <p:custDataLst>
                <p:tags r:id="rId27"/>
              </p:custDataLst>
            </p:nvPr>
          </p:nvSpPr>
          <p:spPr bwMode="auto">
            <a:xfrm flipH="1">
              <a:off x="1822809" y="4896044"/>
              <a:ext cx="3364992" cy="365760"/>
            </a:xfrm>
            <a:prstGeom prst="rect">
              <a:avLst/>
            </a:prstGeom>
            <a:solidFill>
              <a:schemeClr val="accent2">
                <a:lumMod val="40000"/>
                <a:lumOff val="6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offers global coverage and is able to sell and provide post-sales support. </a:t>
              </a:r>
              <a:endParaRPr lang="en-US" sz="1200" dirty="0">
                <a:solidFill>
                  <a:schemeClr val="bg1">
                    <a:lumMod val="10000"/>
                  </a:schemeClr>
                </a:solidFill>
                <a:latin typeface="Arial" pitchFamily="34" charset="0"/>
                <a:cs typeface="Arial" pitchFamily="34" charset="0"/>
              </a:endParaRPr>
            </a:p>
          </p:txBody>
        </p:sp>
        <p:sp>
          <p:nvSpPr>
            <p:cNvPr id="39" name="Rectangle 38"/>
            <p:cNvSpPr>
              <a:spLocks noChangeArrowheads="1"/>
            </p:cNvSpPr>
            <p:nvPr>
              <p:custDataLst>
                <p:tags r:id="rId28"/>
              </p:custDataLst>
            </p:nvPr>
          </p:nvSpPr>
          <p:spPr bwMode="auto">
            <a:xfrm flipH="1">
              <a:off x="266700" y="4896044"/>
              <a:ext cx="1547813" cy="36576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Reach</a:t>
              </a:r>
              <a:endParaRPr lang="en-US" sz="1400" dirty="0">
                <a:solidFill>
                  <a:schemeClr val="bg1">
                    <a:lumMod val="10000"/>
                  </a:schemeClr>
                </a:solidFill>
                <a:latin typeface="Arial" pitchFamily="34" charset="0"/>
                <a:cs typeface="Arial" pitchFamily="34" charset="0"/>
              </a:endParaRPr>
            </a:p>
          </p:txBody>
        </p:sp>
      </p:grpSp>
      <p:grpSp>
        <p:nvGrpSpPr>
          <p:cNvPr id="7" name="Group 69"/>
          <p:cNvGrpSpPr/>
          <p:nvPr>
            <p:custDataLst>
              <p:tags r:id="rId7"/>
            </p:custDataLst>
          </p:nvPr>
        </p:nvGrpSpPr>
        <p:grpSpPr>
          <a:xfrm>
            <a:off x="257174" y="4027854"/>
            <a:ext cx="4916339" cy="457200"/>
            <a:chOff x="271462" y="4150086"/>
            <a:chExt cx="4916339" cy="365760"/>
          </a:xfrm>
        </p:grpSpPr>
        <p:sp>
          <p:nvSpPr>
            <p:cNvPr id="41" name="Flowchart: Stored Data 19"/>
            <p:cNvSpPr>
              <a:spLocks noChangeArrowheads="1"/>
            </p:cNvSpPr>
            <p:nvPr>
              <p:custDataLst>
                <p:tags r:id="rId25"/>
              </p:custDataLst>
            </p:nvPr>
          </p:nvSpPr>
          <p:spPr bwMode="auto">
            <a:xfrm flipH="1">
              <a:off x="1822809" y="4150086"/>
              <a:ext cx="3364992" cy="365760"/>
            </a:xfrm>
            <a:prstGeom prst="rect">
              <a:avLst/>
            </a:prstGeom>
            <a:solidFill>
              <a:schemeClr val="accent2">
                <a:lumMod val="40000"/>
                <a:lumOff val="60000"/>
              </a:schemeClr>
            </a:solidFill>
            <a:ln w="6350">
              <a:noFill/>
              <a:miter lim="800000"/>
              <a:headEnd/>
              <a:tailEnd/>
            </a:ln>
          </p:spPr>
          <p:txBody>
            <a:bodyPr anchor="ctr"/>
            <a:lstStyle/>
            <a:p>
              <a:pPr algn="l"/>
              <a:r>
                <a:rPr lang="en-US" sz="1200" dirty="0" smtClean="0">
                  <a:solidFill>
                    <a:schemeClr val="bg1">
                      <a:lumMod val="10000"/>
                    </a:schemeClr>
                  </a:solidFill>
                  <a:latin typeface="Arial" pitchFamily="34" charset="0"/>
                  <a:cs typeface="Arial" pitchFamily="34" charset="0"/>
                </a:rPr>
                <a:t>Vendor is profitable, knowledgeable, and will be around for the long-term.</a:t>
              </a:r>
            </a:p>
          </p:txBody>
        </p:sp>
        <p:sp>
          <p:nvSpPr>
            <p:cNvPr id="42" name="Rectangle 15"/>
            <p:cNvSpPr>
              <a:spLocks noChangeArrowheads="1"/>
            </p:cNvSpPr>
            <p:nvPr>
              <p:custDataLst>
                <p:tags r:id="rId26"/>
              </p:custDataLst>
            </p:nvPr>
          </p:nvSpPr>
          <p:spPr bwMode="auto">
            <a:xfrm flipH="1">
              <a:off x="271462" y="4150086"/>
              <a:ext cx="1556109" cy="36576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Viability</a:t>
              </a:r>
              <a:endParaRPr lang="en-US" sz="1400" dirty="0">
                <a:solidFill>
                  <a:schemeClr val="bg1">
                    <a:lumMod val="10000"/>
                  </a:schemeClr>
                </a:solidFill>
                <a:latin typeface="Arial" pitchFamily="34" charset="0"/>
                <a:cs typeface="Arial" pitchFamily="34" charset="0"/>
              </a:endParaRPr>
            </a:p>
          </p:txBody>
        </p:sp>
      </p:grpSp>
      <p:grpSp>
        <p:nvGrpSpPr>
          <p:cNvPr id="8" name="Group 70"/>
          <p:cNvGrpSpPr/>
          <p:nvPr>
            <p:custDataLst>
              <p:tags r:id="rId8"/>
            </p:custDataLst>
          </p:nvPr>
        </p:nvGrpSpPr>
        <p:grpSpPr>
          <a:xfrm>
            <a:off x="257175" y="5583723"/>
            <a:ext cx="4921101" cy="457200"/>
            <a:chOff x="266700" y="5270616"/>
            <a:chExt cx="4921101" cy="365760"/>
          </a:xfrm>
        </p:grpSpPr>
        <p:sp>
          <p:nvSpPr>
            <p:cNvPr id="48" name="Flowchart: Stored Data 21"/>
            <p:cNvSpPr>
              <a:spLocks noChangeArrowheads="1"/>
            </p:cNvSpPr>
            <p:nvPr>
              <p:custDataLst>
                <p:tags r:id="rId23"/>
              </p:custDataLst>
            </p:nvPr>
          </p:nvSpPr>
          <p:spPr bwMode="auto">
            <a:xfrm flipH="1">
              <a:off x="1822809" y="5270616"/>
              <a:ext cx="3364992" cy="36576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channel strategy is appropriate and the channels themselves are strong. </a:t>
              </a:r>
              <a:endParaRPr lang="en-US" sz="1200" dirty="0">
                <a:solidFill>
                  <a:schemeClr val="bg1">
                    <a:lumMod val="10000"/>
                  </a:schemeClr>
                </a:solidFill>
                <a:latin typeface="Arial" pitchFamily="34" charset="0"/>
                <a:cs typeface="Arial" pitchFamily="34" charset="0"/>
              </a:endParaRPr>
            </a:p>
          </p:txBody>
        </p:sp>
        <p:sp>
          <p:nvSpPr>
            <p:cNvPr id="49" name="Rectangle 48"/>
            <p:cNvSpPr>
              <a:spLocks noChangeArrowheads="1"/>
            </p:cNvSpPr>
            <p:nvPr>
              <p:custDataLst>
                <p:tags r:id="rId24"/>
              </p:custDataLst>
            </p:nvPr>
          </p:nvSpPr>
          <p:spPr bwMode="auto">
            <a:xfrm flipH="1">
              <a:off x="266700" y="5270616"/>
              <a:ext cx="1547813" cy="36576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Channel</a:t>
              </a:r>
              <a:endParaRPr lang="en-US" sz="1400" dirty="0">
                <a:solidFill>
                  <a:schemeClr val="bg1">
                    <a:lumMod val="10000"/>
                  </a:schemeClr>
                </a:solidFill>
                <a:latin typeface="Arial" pitchFamily="34" charset="0"/>
                <a:cs typeface="Arial" pitchFamily="34" charset="0"/>
              </a:endParaRPr>
            </a:p>
          </p:txBody>
        </p:sp>
      </p:grpSp>
      <p:sp>
        <p:nvSpPr>
          <p:cNvPr id="18" name="TextBox 17"/>
          <p:cNvSpPr txBox="1"/>
          <p:nvPr>
            <p:custDataLst>
              <p:tags r:id="rId9"/>
            </p:custDataLst>
          </p:nvPr>
        </p:nvSpPr>
        <p:spPr>
          <a:xfrm>
            <a:off x="259555" y="1251575"/>
            <a:ext cx="4918721" cy="322659"/>
          </a:xfrm>
          <a:prstGeom prst="round2SameRect">
            <a:avLst/>
          </a:prstGeom>
          <a:noFill/>
          <a:ln>
            <a:noFill/>
          </a:ln>
        </p:spPr>
        <p:txBody>
          <a:bodyPr wrap="square">
            <a:spAutoFit/>
          </a:bodyPr>
          <a:lstStyle/>
          <a:p>
            <a:pPr algn="l">
              <a:defRPr/>
            </a:pPr>
            <a:r>
              <a:rPr lang="en-US" sz="1400" dirty="0">
                <a:latin typeface="Arial" pitchFamily="34" charset="0"/>
                <a:cs typeface="Arial" pitchFamily="34" charset="0"/>
              </a:rPr>
              <a:t>Product Evaluation</a:t>
            </a:r>
          </a:p>
        </p:txBody>
      </p:sp>
      <p:grpSp>
        <p:nvGrpSpPr>
          <p:cNvPr id="9" name="Group 80"/>
          <p:cNvGrpSpPr/>
          <p:nvPr>
            <p:custDataLst>
              <p:tags r:id="rId10"/>
            </p:custDataLst>
          </p:nvPr>
        </p:nvGrpSpPr>
        <p:grpSpPr>
          <a:xfrm>
            <a:off x="259555" y="2634985"/>
            <a:ext cx="4918721" cy="457200"/>
            <a:chOff x="266699" y="2280254"/>
            <a:chExt cx="4918721" cy="365760"/>
          </a:xfrm>
          <a:solidFill>
            <a:schemeClr val="accent1">
              <a:lumMod val="40000"/>
              <a:lumOff val="60000"/>
            </a:schemeClr>
          </a:solidFill>
        </p:grpSpPr>
        <p:sp>
          <p:nvSpPr>
            <p:cNvPr id="22" name="Flowchart: Stored Data 21"/>
            <p:cNvSpPr>
              <a:spLocks noChangeArrowheads="1"/>
            </p:cNvSpPr>
            <p:nvPr>
              <p:custDataLst>
                <p:tags r:id="rId21"/>
              </p:custDataLst>
            </p:nvPr>
          </p:nvSpPr>
          <p:spPr bwMode="auto">
            <a:xfrm flipH="1">
              <a:off x="1820428" y="2280254"/>
              <a:ext cx="3364992" cy="365760"/>
            </a:xfrm>
            <a:prstGeom prst="rect">
              <a:avLst/>
            </a:prstGeom>
            <a:grp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solution’s installation  is simple and the management tools are intuitive.</a:t>
              </a:r>
              <a:endParaRPr lang="en-US" sz="1200" dirty="0">
                <a:solidFill>
                  <a:schemeClr val="bg1">
                    <a:lumMod val="10000"/>
                  </a:schemeClr>
                </a:solidFill>
                <a:latin typeface="Arial" pitchFamily="34" charset="0"/>
                <a:cs typeface="Arial" pitchFamily="34" charset="0"/>
              </a:endParaRPr>
            </a:p>
          </p:txBody>
        </p:sp>
        <p:sp>
          <p:nvSpPr>
            <p:cNvPr id="23" name="Rectangle 22"/>
            <p:cNvSpPr>
              <a:spLocks noChangeArrowheads="1"/>
            </p:cNvSpPr>
            <p:nvPr>
              <p:custDataLst>
                <p:tags r:id="rId22"/>
              </p:custDataLst>
            </p:nvPr>
          </p:nvSpPr>
          <p:spPr bwMode="auto">
            <a:xfrm flipH="1">
              <a:off x="266699" y="2280254"/>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Usability</a:t>
              </a:r>
              <a:endParaRPr lang="en-US" sz="1400" dirty="0">
                <a:solidFill>
                  <a:schemeClr val="bg1">
                    <a:lumMod val="10000"/>
                  </a:schemeClr>
                </a:solidFill>
                <a:latin typeface="Arial" pitchFamily="34" charset="0"/>
                <a:cs typeface="Arial" pitchFamily="34" charset="0"/>
              </a:endParaRPr>
            </a:p>
          </p:txBody>
        </p:sp>
      </p:grpSp>
      <p:grpSp>
        <p:nvGrpSpPr>
          <p:cNvPr id="10" name="Group 79"/>
          <p:cNvGrpSpPr/>
          <p:nvPr>
            <p:custDataLst>
              <p:tags r:id="rId11"/>
            </p:custDataLst>
          </p:nvPr>
        </p:nvGrpSpPr>
        <p:grpSpPr>
          <a:xfrm>
            <a:off x="259555" y="3143054"/>
            <a:ext cx="4918721" cy="457200"/>
            <a:chOff x="266699" y="2655170"/>
            <a:chExt cx="4918721" cy="365760"/>
          </a:xfrm>
          <a:solidFill>
            <a:schemeClr val="accent1">
              <a:lumMod val="20000"/>
              <a:lumOff val="80000"/>
            </a:schemeClr>
          </a:solidFill>
        </p:grpSpPr>
        <p:sp>
          <p:nvSpPr>
            <p:cNvPr id="45" name="Flowchart: Stored Data 21"/>
            <p:cNvSpPr>
              <a:spLocks noChangeArrowheads="1"/>
            </p:cNvSpPr>
            <p:nvPr>
              <p:custDataLst>
                <p:tags r:id="rId19"/>
              </p:custDataLst>
            </p:nvPr>
          </p:nvSpPr>
          <p:spPr bwMode="auto">
            <a:xfrm flipH="1">
              <a:off x="1820428" y="2655170"/>
              <a:ext cx="3364992" cy="365760"/>
            </a:xfrm>
            <a:prstGeom prst="rect">
              <a:avLst/>
            </a:prstGeom>
            <a:grp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solution delivery is innovative and aligns with expected trends within the space.</a:t>
              </a:r>
              <a:endParaRPr lang="en-US" sz="1200" dirty="0">
                <a:solidFill>
                  <a:schemeClr val="bg1">
                    <a:lumMod val="10000"/>
                  </a:schemeClr>
                </a:solidFill>
                <a:latin typeface="Arial" pitchFamily="34" charset="0"/>
                <a:cs typeface="Arial" pitchFamily="34" charset="0"/>
              </a:endParaRPr>
            </a:p>
          </p:txBody>
        </p:sp>
        <p:sp>
          <p:nvSpPr>
            <p:cNvPr id="46" name="Rectangle 45"/>
            <p:cNvSpPr>
              <a:spLocks noChangeArrowheads="1"/>
            </p:cNvSpPr>
            <p:nvPr>
              <p:custDataLst>
                <p:tags r:id="rId20"/>
              </p:custDataLst>
            </p:nvPr>
          </p:nvSpPr>
          <p:spPr bwMode="auto">
            <a:xfrm flipH="1">
              <a:off x="266699" y="2655170"/>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Architecture</a:t>
              </a:r>
              <a:endParaRPr lang="en-US" sz="1400" dirty="0">
                <a:solidFill>
                  <a:schemeClr val="bg1">
                    <a:lumMod val="10000"/>
                  </a:schemeClr>
                </a:solidFill>
                <a:latin typeface="Arial" pitchFamily="34" charset="0"/>
                <a:cs typeface="Arial" pitchFamily="34" charset="0"/>
              </a:endParaRPr>
            </a:p>
          </p:txBody>
        </p:sp>
      </p:grpSp>
      <p:grpSp>
        <p:nvGrpSpPr>
          <p:cNvPr id="11" name="Group 81"/>
          <p:cNvGrpSpPr/>
          <p:nvPr>
            <p:custDataLst>
              <p:tags r:id="rId12"/>
            </p:custDataLst>
          </p:nvPr>
        </p:nvGrpSpPr>
        <p:grpSpPr>
          <a:xfrm>
            <a:off x="259555" y="2126916"/>
            <a:ext cx="4918721" cy="457200"/>
            <a:chOff x="266699" y="1905337"/>
            <a:chExt cx="4918721" cy="365760"/>
          </a:xfrm>
          <a:solidFill>
            <a:schemeClr val="accent1">
              <a:lumMod val="20000"/>
              <a:lumOff val="80000"/>
            </a:schemeClr>
          </a:solidFill>
        </p:grpSpPr>
        <p:sp>
          <p:nvSpPr>
            <p:cNvPr id="26" name="Flowchart: Stored Data 20"/>
            <p:cNvSpPr>
              <a:spLocks noChangeArrowheads="1"/>
            </p:cNvSpPr>
            <p:nvPr>
              <p:custDataLst>
                <p:tags r:id="rId17"/>
              </p:custDataLst>
            </p:nvPr>
          </p:nvSpPr>
          <p:spPr bwMode="auto">
            <a:xfrm flipH="1">
              <a:off x="1820428" y="1905337"/>
              <a:ext cx="3364992" cy="365760"/>
            </a:xfrm>
            <a:prstGeom prst="rect">
              <a:avLst/>
            </a:prstGeom>
            <a:grpFill/>
            <a:ln w="6350">
              <a:noFill/>
              <a:miter lim="800000"/>
              <a:headEnd/>
              <a:tailEnd/>
            </a:ln>
            <a:effectLst/>
          </p:spPr>
          <p:txBody>
            <a:bodyPr anchor="ctr"/>
            <a:lstStyle/>
            <a:p>
              <a:pPr algn="l">
                <a:defRPr/>
              </a:pPr>
              <a:r>
                <a:rPr lang="en-US" sz="1200" dirty="0">
                  <a:solidFill>
                    <a:schemeClr val="bg1">
                      <a:lumMod val="10000"/>
                    </a:schemeClr>
                  </a:solidFill>
                  <a:latin typeface="Arial" pitchFamily="34" charset="0"/>
                  <a:cs typeface="Arial" pitchFamily="34" charset="0"/>
                </a:rPr>
                <a:t>The </a:t>
              </a:r>
              <a:r>
                <a:rPr lang="en-US" sz="1200" dirty="0" smtClean="0">
                  <a:solidFill>
                    <a:schemeClr val="bg1">
                      <a:lumMod val="10000"/>
                    </a:schemeClr>
                  </a:solidFill>
                  <a:latin typeface="Arial" pitchFamily="34" charset="0"/>
                  <a:cs typeface="Arial" pitchFamily="34" charset="0"/>
                </a:rPr>
                <a:t>three </a:t>
              </a:r>
              <a:r>
                <a:rPr lang="en-US" sz="1200" dirty="0">
                  <a:solidFill>
                    <a:schemeClr val="bg1">
                      <a:lumMod val="10000"/>
                    </a:schemeClr>
                  </a:solidFill>
                  <a:latin typeface="Arial" pitchFamily="34" charset="0"/>
                  <a:cs typeface="Arial" pitchFamily="34" charset="0"/>
                </a:rPr>
                <a:t>year TCO of the solution is economical.</a:t>
              </a:r>
            </a:p>
          </p:txBody>
        </p:sp>
        <p:sp>
          <p:nvSpPr>
            <p:cNvPr id="78" name="Rectangle 77"/>
            <p:cNvSpPr>
              <a:spLocks noChangeArrowheads="1"/>
            </p:cNvSpPr>
            <p:nvPr>
              <p:custDataLst>
                <p:tags r:id="rId18"/>
              </p:custDataLst>
            </p:nvPr>
          </p:nvSpPr>
          <p:spPr bwMode="auto">
            <a:xfrm flipH="1">
              <a:off x="266699" y="1905337"/>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Affordability</a:t>
              </a:r>
              <a:endParaRPr lang="en-US" sz="1400" dirty="0">
                <a:solidFill>
                  <a:schemeClr val="bg1">
                    <a:lumMod val="10000"/>
                  </a:schemeClr>
                </a:solidFill>
                <a:latin typeface="Arial" pitchFamily="34" charset="0"/>
                <a:cs typeface="Arial" pitchFamily="34" charset="0"/>
              </a:endParaRPr>
            </a:p>
          </p:txBody>
        </p:sp>
      </p:grpSp>
      <p:grpSp>
        <p:nvGrpSpPr>
          <p:cNvPr id="12" name="Group 82"/>
          <p:cNvGrpSpPr/>
          <p:nvPr>
            <p:custDataLst>
              <p:tags r:id="rId13"/>
            </p:custDataLst>
          </p:nvPr>
        </p:nvGrpSpPr>
        <p:grpSpPr>
          <a:xfrm>
            <a:off x="259555" y="1618847"/>
            <a:ext cx="4918721" cy="457200"/>
            <a:chOff x="266699" y="1530420"/>
            <a:chExt cx="4918721" cy="365760"/>
          </a:xfrm>
          <a:solidFill>
            <a:schemeClr val="accent1">
              <a:lumMod val="40000"/>
              <a:lumOff val="60000"/>
            </a:schemeClr>
          </a:solidFill>
        </p:grpSpPr>
        <p:sp>
          <p:nvSpPr>
            <p:cNvPr id="24" name="Flowchart: Stored Data 19"/>
            <p:cNvSpPr>
              <a:spLocks noChangeArrowheads="1"/>
            </p:cNvSpPr>
            <p:nvPr>
              <p:custDataLst>
                <p:tags r:id="rId15"/>
              </p:custDataLst>
            </p:nvPr>
          </p:nvSpPr>
          <p:spPr bwMode="auto">
            <a:xfrm flipH="1">
              <a:off x="1820428" y="1530420"/>
              <a:ext cx="3364992" cy="365760"/>
            </a:xfrm>
            <a:prstGeom prst="rect">
              <a:avLst/>
            </a:prstGeom>
            <a:grpFill/>
            <a:ln w="6350">
              <a:noFill/>
              <a:miter lim="800000"/>
              <a:headEnd/>
              <a:tailEnd/>
            </a:ln>
          </p:spPr>
          <p:txBody>
            <a:bodyPr anchor="ctr"/>
            <a:lstStyle/>
            <a:p>
              <a:pPr algn="l"/>
              <a:r>
                <a:rPr lang="en-US" sz="1200" dirty="0" smtClean="0">
                  <a:solidFill>
                    <a:schemeClr val="bg1">
                      <a:lumMod val="10000"/>
                    </a:schemeClr>
                  </a:solidFill>
                  <a:latin typeface="Arial" pitchFamily="34" charset="0"/>
                  <a:cs typeface="Arial" pitchFamily="34" charset="0"/>
                </a:rPr>
                <a:t>The solution provides basic </a:t>
              </a:r>
            </a:p>
            <a:p>
              <a:pPr algn="l"/>
              <a:r>
                <a:rPr lang="en-US" sz="1200" dirty="0" smtClean="0">
                  <a:solidFill>
                    <a:schemeClr val="bg1">
                      <a:lumMod val="10000"/>
                    </a:schemeClr>
                  </a:solidFill>
                  <a:latin typeface="Arial" pitchFamily="34" charset="0"/>
                  <a:cs typeface="Arial" pitchFamily="34" charset="0"/>
                </a:rPr>
                <a:t>and advanced feature/functionality.</a:t>
              </a:r>
            </a:p>
          </p:txBody>
        </p:sp>
        <p:sp>
          <p:nvSpPr>
            <p:cNvPr id="79" name="Rectangle 78"/>
            <p:cNvSpPr>
              <a:spLocks noChangeArrowheads="1"/>
            </p:cNvSpPr>
            <p:nvPr>
              <p:custDataLst>
                <p:tags r:id="rId16"/>
              </p:custDataLst>
            </p:nvPr>
          </p:nvSpPr>
          <p:spPr bwMode="auto">
            <a:xfrm flipH="1">
              <a:off x="266699" y="1530420"/>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Features</a:t>
              </a:r>
              <a:endParaRPr lang="en-US" sz="1400" dirty="0">
                <a:solidFill>
                  <a:schemeClr val="bg1">
                    <a:lumMod val="10000"/>
                  </a:schemeClr>
                </a:solidFill>
                <a:latin typeface="Arial" pitchFamily="34" charset="0"/>
                <a:cs typeface="Arial" pitchFamily="34" charset="0"/>
              </a:endParaRPr>
            </a:p>
          </p:txBody>
        </p:sp>
      </p:grpSp>
      <p:grpSp>
        <p:nvGrpSpPr>
          <p:cNvPr id="13" name="Group 88"/>
          <p:cNvGrpSpPr/>
          <p:nvPr>
            <p:custDataLst>
              <p:tags r:id="rId14"/>
            </p:custDataLst>
          </p:nvPr>
        </p:nvGrpSpPr>
        <p:grpSpPr>
          <a:xfrm>
            <a:off x="5374987" y="4211646"/>
            <a:ext cx="3239075" cy="1824319"/>
            <a:chOff x="5632185" y="1016732"/>
            <a:chExt cx="3280336" cy="1824319"/>
          </a:xfrm>
        </p:grpSpPr>
        <p:graphicFrame>
          <p:nvGraphicFramePr>
            <p:cNvPr id="54" name="Chart 53"/>
            <p:cNvGraphicFramePr/>
            <p:nvPr/>
          </p:nvGraphicFramePr>
          <p:xfrm>
            <a:off x="5876269" y="1016732"/>
            <a:ext cx="2771597" cy="1824319"/>
          </p:xfrm>
          <a:graphic>
            <a:graphicData uri="http://schemas.openxmlformats.org/drawingml/2006/chart">
              <c:chart xmlns:c="http://schemas.openxmlformats.org/drawingml/2006/chart" xmlns:r="http://schemas.openxmlformats.org/officeDocument/2006/relationships" r:id="rId36"/>
            </a:graphicData>
          </a:graphic>
        </p:graphicFrame>
        <p:sp>
          <p:nvSpPr>
            <p:cNvPr id="55" name="TextBox 54"/>
            <p:cNvSpPr txBox="1"/>
            <p:nvPr/>
          </p:nvSpPr>
          <p:spPr>
            <a:xfrm>
              <a:off x="5707357" y="1376772"/>
              <a:ext cx="949182" cy="276999"/>
            </a:xfrm>
            <a:prstGeom prst="rect">
              <a:avLst/>
            </a:prstGeom>
            <a:noFill/>
          </p:spPr>
          <p:txBody>
            <a:bodyPr wrap="square" rtlCol="0">
              <a:spAutoFit/>
            </a:bodyPr>
            <a:lstStyle/>
            <a:p>
              <a:r>
                <a:rPr lang="en-US" sz="1200" dirty="0" smtClean="0"/>
                <a:t>Viability</a:t>
              </a:r>
              <a:endParaRPr lang="en-US" sz="1200" dirty="0"/>
            </a:p>
          </p:txBody>
        </p:sp>
        <p:sp>
          <p:nvSpPr>
            <p:cNvPr id="62" name="TextBox 61"/>
            <p:cNvSpPr txBox="1"/>
            <p:nvPr/>
          </p:nvSpPr>
          <p:spPr>
            <a:xfrm>
              <a:off x="7870866" y="1412776"/>
              <a:ext cx="949182" cy="276999"/>
            </a:xfrm>
            <a:prstGeom prst="rect">
              <a:avLst/>
            </a:prstGeom>
            <a:noFill/>
          </p:spPr>
          <p:txBody>
            <a:bodyPr wrap="square" rtlCol="0">
              <a:spAutoFit/>
            </a:bodyPr>
            <a:lstStyle/>
            <a:p>
              <a:r>
                <a:rPr lang="en-US" sz="1200" dirty="0" smtClean="0"/>
                <a:t>Strategy</a:t>
              </a:r>
              <a:endParaRPr lang="en-US" sz="1200" dirty="0"/>
            </a:p>
          </p:txBody>
        </p:sp>
        <p:sp>
          <p:nvSpPr>
            <p:cNvPr id="63" name="TextBox 62"/>
            <p:cNvSpPr txBox="1"/>
            <p:nvPr/>
          </p:nvSpPr>
          <p:spPr>
            <a:xfrm>
              <a:off x="7891331" y="2149571"/>
              <a:ext cx="1021190" cy="276999"/>
            </a:xfrm>
            <a:prstGeom prst="rect">
              <a:avLst/>
            </a:prstGeom>
            <a:noFill/>
          </p:spPr>
          <p:txBody>
            <a:bodyPr wrap="square" rtlCol="0">
              <a:spAutoFit/>
            </a:bodyPr>
            <a:lstStyle/>
            <a:p>
              <a:r>
                <a:rPr lang="en-US" sz="1200" dirty="0" smtClean="0"/>
                <a:t>Reach</a:t>
              </a:r>
            </a:p>
          </p:txBody>
        </p:sp>
        <p:sp>
          <p:nvSpPr>
            <p:cNvPr id="64" name="TextBox 63"/>
            <p:cNvSpPr txBox="1"/>
            <p:nvPr/>
          </p:nvSpPr>
          <p:spPr>
            <a:xfrm>
              <a:off x="5632185" y="2149571"/>
              <a:ext cx="1134127" cy="276999"/>
            </a:xfrm>
            <a:prstGeom prst="rect">
              <a:avLst/>
            </a:prstGeom>
            <a:noFill/>
          </p:spPr>
          <p:txBody>
            <a:bodyPr wrap="square" rtlCol="0">
              <a:spAutoFit/>
            </a:bodyPr>
            <a:lstStyle/>
            <a:p>
              <a:r>
                <a:rPr lang="en-US" sz="1200" dirty="0" smtClean="0"/>
                <a:t>Channel</a:t>
              </a:r>
              <a:endParaRPr lang="en-US" sz="1200" dirty="0"/>
            </a:p>
          </p:txBody>
        </p:sp>
      </p:grpSp>
      <p:pic>
        <p:nvPicPr>
          <p:cNvPr id="47" name="Picture 46" descr="sample_linkbar-itrgNEW.gif">
            <a:hlinkClick r:id="rId37"/>
          </p:cNvPr>
          <p:cNvPicPr>
            <a:picLocks noChangeAspect="1"/>
          </p:cNvPicPr>
          <p:nvPr/>
        </p:nvPicPr>
        <p:blipFill>
          <a:blip r:embed="rId38"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features represent the minimum standard; without these a product doesn’t even get reviewed</a:t>
            </a:r>
            <a:endParaRPr lang="en-US" dirty="0"/>
          </a:p>
        </p:txBody>
      </p:sp>
      <p:grpSp>
        <p:nvGrpSpPr>
          <p:cNvPr id="3" name="Group 136"/>
          <p:cNvGrpSpPr/>
          <p:nvPr/>
        </p:nvGrpSpPr>
        <p:grpSpPr>
          <a:xfrm>
            <a:off x="244428" y="5575970"/>
            <a:ext cx="8491536" cy="848310"/>
            <a:chOff x="328291" y="3598911"/>
            <a:chExt cx="8491536" cy="848310"/>
          </a:xfrm>
        </p:grpSpPr>
        <p:sp>
          <p:nvSpPr>
            <p:cNvPr id="97" name="Rounded Rectangle 96"/>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7438" indent="-11113" algn="l"/>
              <a:r>
                <a:rPr lang="en-US" sz="1200" dirty="0" smtClean="0">
                  <a:solidFill>
                    <a:schemeClr val="tx1"/>
                  </a:solidFill>
                </a:rPr>
                <a:t>If basic features are all you need from your blade system, focus on other key differentiators, such as platform architecture, vendor strategy, and affordability. </a:t>
              </a:r>
            </a:p>
          </p:txBody>
        </p:sp>
        <p:pic>
          <p:nvPicPr>
            <p:cNvPr id="98" name="Picture 97" descr="insight.png"/>
            <p:cNvPicPr>
              <a:picLocks noChangeAspect="1"/>
            </p:cNvPicPr>
            <p:nvPr/>
          </p:nvPicPr>
          <p:blipFill>
            <a:blip r:embed="rId3" cstate="print"/>
            <a:stretch>
              <a:fillRect/>
            </a:stretch>
          </p:blipFill>
          <p:spPr>
            <a:xfrm>
              <a:off x="328614" y="3609020"/>
              <a:ext cx="1000207" cy="838201"/>
            </a:xfrm>
            <a:prstGeom prst="rect">
              <a:avLst/>
            </a:prstGeom>
          </p:spPr>
        </p:pic>
      </p:grpSp>
      <p:sp>
        <p:nvSpPr>
          <p:cNvPr id="95" name="Rectangle 94"/>
          <p:cNvSpPr/>
          <p:nvPr/>
        </p:nvSpPr>
        <p:spPr>
          <a:xfrm>
            <a:off x="6091254" y="1541704"/>
            <a:ext cx="2786046" cy="2123658"/>
          </a:xfrm>
          <a:prstGeom prst="rect">
            <a:avLst/>
          </a:prstGeom>
        </p:spPr>
        <p:txBody>
          <a:bodyPr wrap="square">
            <a:spAutoFit/>
          </a:bodyPr>
          <a:lstStyle/>
          <a:p>
            <a:pPr algn="l"/>
            <a:r>
              <a:rPr lang="en-US" sz="1200" dirty="0" smtClean="0"/>
              <a:t>The products assessed in this Vendor Landscape</a:t>
            </a:r>
            <a:r>
              <a:rPr lang="en-US" sz="1200" baseline="30000" dirty="0" smtClean="0"/>
              <a:t>TM</a:t>
            </a:r>
            <a:r>
              <a:rPr lang="en-US" sz="1200" dirty="0" smtClean="0"/>
              <a:t> meet, at the very least, the requirements outlined as basic features. </a:t>
            </a:r>
          </a:p>
          <a:p>
            <a:pPr algn="l"/>
            <a:endParaRPr lang="en-US" sz="1200" dirty="0" smtClean="0"/>
          </a:p>
          <a:p>
            <a:pPr algn="l"/>
            <a:r>
              <a:rPr lang="en-US" sz="1200" dirty="0" smtClean="0"/>
              <a:t>Many of the vendors go above and beyond the outlined basic features, some even do so in multiple categories. This section aims to highlight the products capabilities </a:t>
            </a:r>
            <a:r>
              <a:rPr lang="en-US" sz="1200" b="1" dirty="0" smtClean="0"/>
              <a:t>in excess </a:t>
            </a:r>
            <a:r>
              <a:rPr lang="en-US" sz="1200" dirty="0" smtClean="0"/>
              <a:t>of the criteria listed here. </a:t>
            </a:r>
            <a:endParaRPr lang="en-US" sz="1200" dirty="0"/>
          </a:p>
        </p:txBody>
      </p:sp>
      <p:sp>
        <p:nvSpPr>
          <p:cNvPr id="106" name="Rounded Rectangle 105"/>
          <p:cNvSpPr/>
          <p:nvPr/>
        </p:nvSpPr>
        <p:spPr>
          <a:xfrm>
            <a:off x="266701" y="1167874"/>
            <a:ext cx="5824553" cy="373831"/>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The Basic Features</a:t>
            </a:r>
            <a:endParaRPr lang="en-CA" sz="1400" b="1" dirty="0">
              <a:solidFill>
                <a:schemeClr val="tx1"/>
              </a:solidFill>
            </a:endParaRPr>
          </a:p>
        </p:txBody>
      </p:sp>
      <p:sp>
        <p:nvSpPr>
          <p:cNvPr id="107" name="Rounded Rectangle 106"/>
          <p:cNvSpPr/>
          <p:nvPr/>
        </p:nvSpPr>
        <p:spPr>
          <a:xfrm>
            <a:off x="6091254" y="1167874"/>
            <a:ext cx="2786046" cy="373831"/>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What Does This Mean?</a:t>
            </a:r>
            <a:endParaRPr lang="en-CA" sz="1400" b="1" dirty="0">
              <a:solidFill>
                <a:schemeClr val="tx1"/>
              </a:solidFill>
            </a:endParaRPr>
          </a:p>
        </p:txBody>
      </p:sp>
      <p:graphicFrame>
        <p:nvGraphicFramePr>
          <p:cNvPr id="31" name="Table 30"/>
          <p:cNvGraphicFramePr>
            <a:graphicFrameLocks noGrp="1"/>
          </p:cNvGraphicFramePr>
          <p:nvPr/>
        </p:nvGraphicFramePr>
        <p:xfrm>
          <a:off x="267022" y="1490229"/>
          <a:ext cx="5824232" cy="3996075"/>
        </p:xfrm>
        <a:graphic>
          <a:graphicData uri="http://schemas.openxmlformats.org/drawingml/2006/table">
            <a:tbl>
              <a:tblPr firstRow="1" bandRow="1">
                <a:tableStyleId>{5C22544A-7EE6-4342-B048-85BDC9FD1C3A}</a:tableStyleId>
              </a:tblPr>
              <a:tblGrid>
                <a:gridCol w="1973258"/>
                <a:gridCol w="3850974"/>
              </a:tblGrid>
              <a:tr h="300951">
                <a:tc>
                  <a:txBody>
                    <a:bodyPr/>
                    <a:lstStyle/>
                    <a:p>
                      <a:r>
                        <a:rPr lang="en-US" sz="1400" dirty="0" smtClean="0"/>
                        <a:t>Feature</a:t>
                      </a:r>
                      <a:endParaRPr lang="en-US" sz="1400" dirty="0"/>
                    </a:p>
                  </a:txBody>
                  <a:tcPr anchor="ctr"/>
                </a:tc>
                <a:tc>
                  <a:txBody>
                    <a:bodyPr/>
                    <a:lstStyle/>
                    <a:p>
                      <a:r>
                        <a:rPr lang="en-US" sz="1400" dirty="0" smtClean="0"/>
                        <a:t>Description</a:t>
                      </a:r>
                      <a:endParaRPr lang="en-US" sz="1400" dirty="0"/>
                    </a:p>
                  </a:txBody>
                  <a:tcPr anchor="ctr"/>
                </a:tc>
              </a:tr>
              <a:tr h="451426">
                <a:tc>
                  <a:txBody>
                    <a:bodyPr/>
                    <a:lstStyle/>
                    <a:p>
                      <a:r>
                        <a:rPr lang="en-US" sz="1200" b="1" dirty="0" smtClean="0">
                          <a:solidFill>
                            <a:schemeClr val="tx1"/>
                          </a:solidFill>
                        </a:rPr>
                        <a:t>Integrations with multiple OS</a:t>
                      </a:r>
                      <a:endParaRPr lang="en-US" sz="1200" b="1" dirty="0">
                        <a:solidFill>
                          <a:schemeClr val="tx1"/>
                        </a:solidFill>
                      </a:endParaRPr>
                    </a:p>
                  </a:txBody>
                  <a:tcPr>
                    <a:solidFill>
                      <a:schemeClr val="accent1">
                        <a:lumMod val="40000"/>
                        <a:lumOff val="60000"/>
                      </a:schemeClr>
                    </a:solidFill>
                  </a:tcPr>
                </a:tc>
                <a:tc>
                  <a:txBody>
                    <a:bodyPr/>
                    <a:lstStyle/>
                    <a:p>
                      <a:r>
                        <a:rPr lang="en-US" sz="1200" dirty="0" smtClean="0"/>
                        <a:t>Integration</a:t>
                      </a:r>
                      <a:r>
                        <a:rPr lang="en-US" sz="1200" baseline="0" dirty="0" smtClean="0"/>
                        <a:t> with </a:t>
                      </a:r>
                      <a:r>
                        <a:rPr lang="en-US" sz="1200" dirty="0" smtClean="0"/>
                        <a:t>Windows, Linux, and any proprietary operating system of that vendor.</a:t>
                      </a:r>
                      <a:endParaRPr lang="en-US" sz="1200" dirty="0"/>
                    </a:p>
                  </a:txBody>
                  <a:tcPr>
                    <a:solidFill>
                      <a:schemeClr val="accent1">
                        <a:lumMod val="40000"/>
                        <a:lumOff val="60000"/>
                      </a:schemeClr>
                    </a:solidFill>
                  </a:tcPr>
                </a:tc>
              </a:tr>
              <a:tr h="277125">
                <a:tc>
                  <a:txBody>
                    <a:bodyPr/>
                    <a:lstStyle/>
                    <a:p>
                      <a:r>
                        <a:rPr lang="en-US" sz="1200" b="1" dirty="0" smtClean="0">
                          <a:solidFill>
                            <a:schemeClr val="tx1"/>
                          </a:solidFill>
                        </a:rPr>
                        <a:t>Processing capability</a:t>
                      </a:r>
                      <a:endParaRPr lang="en-US" sz="1200" b="1" dirty="0">
                        <a:solidFill>
                          <a:schemeClr val="tx1"/>
                        </a:solidFill>
                      </a:endParaRPr>
                    </a:p>
                  </a:txBody>
                  <a:tcPr>
                    <a:solidFill>
                      <a:schemeClr val="accent1">
                        <a:lumMod val="20000"/>
                        <a:lumOff val="80000"/>
                      </a:schemeClr>
                    </a:solidFill>
                  </a:tcPr>
                </a:tc>
                <a:tc>
                  <a:txBody>
                    <a:bodyPr/>
                    <a:lstStyle/>
                    <a:p>
                      <a:r>
                        <a:rPr lang="en-US" sz="1200" dirty="0" smtClean="0"/>
                        <a:t>Supports</a:t>
                      </a:r>
                      <a:r>
                        <a:rPr lang="en-US" sz="1200" baseline="0" dirty="0" smtClean="0"/>
                        <a:t> Intel Xeon, or AMD Opteron processors.</a:t>
                      </a:r>
                      <a:endParaRPr lang="en-US" sz="1200" dirty="0"/>
                    </a:p>
                  </a:txBody>
                  <a:tcPr>
                    <a:solidFill>
                      <a:schemeClr val="accent1">
                        <a:lumMod val="20000"/>
                        <a:lumOff val="80000"/>
                      </a:schemeClr>
                    </a:solidFill>
                  </a:tcPr>
                </a:tc>
              </a:tr>
              <a:tr h="451426">
                <a:tc>
                  <a:txBody>
                    <a:bodyPr/>
                    <a:lstStyle/>
                    <a:p>
                      <a:r>
                        <a:rPr lang="en-US" sz="1200" b="1" dirty="0" smtClean="0">
                          <a:solidFill>
                            <a:schemeClr val="tx1"/>
                          </a:solidFill>
                        </a:rPr>
                        <a:t>Hardware failover &amp; redundancy</a:t>
                      </a:r>
                      <a:endParaRPr lang="en-US" sz="1200" b="1" dirty="0">
                        <a:solidFill>
                          <a:schemeClr val="tx1"/>
                        </a:solidFill>
                      </a:endParaRPr>
                    </a:p>
                  </a:txBody>
                  <a:tcPr>
                    <a:solidFill>
                      <a:schemeClr val="accent1">
                        <a:lumMod val="40000"/>
                        <a:lumOff val="60000"/>
                      </a:schemeClr>
                    </a:solidFill>
                  </a:tcPr>
                </a:tc>
                <a:tc>
                  <a:txBody>
                    <a:bodyPr/>
                    <a:lstStyle/>
                    <a:p>
                      <a:r>
                        <a:rPr lang="en-US" sz="1200" dirty="0" smtClean="0"/>
                        <a:t>Total</a:t>
                      </a:r>
                      <a:r>
                        <a:rPr lang="en-US" sz="1200" baseline="0" dirty="0" smtClean="0"/>
                        <a:t> redundancy  and failover for all network, disk, and power connections.</a:t>
                      </a:r>
                      <a:endParaRPr lang="en-US" sz="1200" dirty="0"/>
                    </a:p>
                  </a:txBody>
                  <a:tcPr>
                    <a:solidFill>
                      <a:schemeClr val="accent1">
                        <a:lumMod val="40000"/>
                        <a:lumOff val="60000"/>
                      </a:schemeClr>
                    </a:solidFill>
                  </a:tcPr>
                </a:tc>
              </a:tr>
              <a:tr h="488070">
                <a:tc>
                  <a:txBody>
                    <a:bodyPr/>
                    <a:lstStyle/>
                    <a:p>
                      <a:r>
                        <a:rPr lang="en-US" sz="1200" b="1" dirty="0" err="1" smtClean="0">
                          <a:solidFill>
                            <a:schemeClr val="tx1"/>
                          </a:solidFill>
                        </a:rPr>
                        <a:t>Fibre</a:t>
                      </a:r>
                      <a:r>
                        <a:rPr lang="en-US" sz="1200" b="1" baseline="0" dirty="0" smtClean="0">
                          <a:solidFill>
                            <a:schemeClr val="tx1"/>
                          </a:solidFill>
                        </a:rPr>
                        <a:t> Channel ports and Ethernet </a:t>
                      </a:r>
                      <a:endParaRPr lang="en-US" sz="1200" b="1" dirty="0">
                        <a:solidFill>
                          <a:schemeClr val="tx1"/>
                        </a:solidFill>
                      </a:endParaRPr>
                    </a:p>
                  </a:txBody>
                  <a:tcPr>
                    <a:solidFill>
                      <a:schemeClr val="accent1">
                        <a:lumMod val="20000"/>
                        <a:lumOff val="80000"/>
                      </a:schemeClr>
                    </a:solidFill>
                  </a:tcPr>
                </a:tc>
                <a:tc>
                  <a:txBody>
                    <a:bodyPr/>
                    <a:lstStyle/>
                    <a:p>
                      <a:r>
                        <a:rPr lang="en-US" sz="1200" kern="1200" dirty="0" smtClean="0">
                          <a:solidFill>
                            <a:schemeClr val="dk1"/>
                          </a:solidFill>
                          <a:latin typeface="+mn-lt"/>
                          <a:ea typeface="+mn-ea"/>
                          <a:cs typeface="+mn-cs"/>
                        </a:rPr>
                        <a:t>The blade chassis is able to connect to external storage through </a:t>
                      </a:r>
                      <a:r>
                        <a:rPr lang="en-US" sz="1200" kern="1200" dirty="0" err="1" smtClean="0">
                          <a:solidFill>
                            <a:schemeClr val="dk1"/>
                          </a:solidFill>
                          <a:latin typeface="+mn-lt"/>
                          <a:ea typeface="+mn-ea"/>
                          <a:cs typeface="+mn-cs"/>
                        </a:rPr>
                        <a:t>Fibre</a:t>
                      </a:r>
                      <a:r>
                        <a:rPr lang="en-US" sz="1200" kern="1200" dirty="0" smtClean="0">
                          <a:solidFill>
                            <a:schemeClr val="dk1"/>
                          </a:solidFill>
                          <a:latin typeface="+mn-lt"/>
                          <a:ea typeface="+mn-ea"/>
                          <a:cs typeface="+mn-cs"/>
                        </a:rPr>
                        <a:t> Channel and 1GB Ethernet.</a:t>
                      </a:r>
                      <a:endParaRPr lang="en-US" sz="1200" dirty="0"/>
                    </a:p>
                  </a:txBody>
                  <a:tcPr>
                    <a:solidFill>
                      <a:schemeClr val="accent1">
                        <a:lumMod val="20000"/>
                        <a:lumOff val="80000"/>
                      </a:schemeClr>
                    </a:solidFill>
                  </a:tcPr>
                </a:tc>
              </a:tr>
              <a:tr h="451426">
                <a:tc>
                  <a:txBody>
                    <a:bodyPr/>
                    <a:lstStyle/>
                    <a:p>
                      <a:r>
                        <a:rPr lang="en-US" sz="1200" b="1" dirty="0" smtClean="0">
                          <a:solidFill>
                            <a:schemeClr val="tx1"/>
                          </a:solidFill>
                        </a:rPr>
                        <a:t>Hot swappable capabilities</a:t>
                      </a:r>
                      <a:endParaRPr lang="en-US" sz="1200" b="1" dirty="0">
                        <a:solidFill>
                          <a:schemeClr val="tx1"/>
                        </a:solidFill>
                      </a:endParaRPr>
                    </a:p>
                  </a:txBody>
                  <a:tcPr>
                    <a:solidFill>
                      <a:schemeClr val="accent1">
                        <a:lumMod val="40000"/>
                        <a:lumOff val="60000"/>
                      </a:schemeClr>
                    </a:solidFill>
                  </a:tcPr>
                </a:tc>
                <a:tc>
                  <a:txBody>
                    <a:bodyPr/>
                    <a:lstStyle/>
                    <a:p>
                      <a:r>
                        <a:rPr lang="en-US" sz="1200" kern="1200" dirty="0" smtClean="0">
                          <a:solidFill>
                            <a:schemeClr val="dk1"/>
                          </a:solidFill>
                          <a:latin typeface="+mn-lt"/>
                          <a:ea typeface="+mn-ea"/>
                          <a:cs typeface="+mn-cs"/>
                        </a:rPr>
                        <a:t>Blades can be removed and replaced without powering down the chassis/enclosure.</a:t>
                      </a:r>
                      <a:endParaRPr lang="en-US" sz="1200" dirty="0"/>
                    </a:p>
                  </a:txBody>
                  <a:tcPr>
                    <a:solidFill>
                      <a:schemeClr val="accent1">
                        <a:lumMod val="40000"/>
                        <a:lumOff val="60000"/>
                      </a:schemeClr>
                    </a:solidFill>
                  </a:tcPr>
                </a:tc>
              </a:tr>
              <a:tr h="4514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Reporting</a:t>
                      </a:r>
                    </a:p>
                    <a:p>
                      <a:endParaRPr lang="en-US" sz="1200" b="1" dirty="0">
                        <a:solidFill>
                          <a:schemeClr val="tx1"/>
                        </a:solidFill>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Includes monitoring and reporting capabilities (including alerts), to facilitate capacity management and planning, and drill down to investigate failures.</a:t>
                      </a:r>
                      <a:endParaRPr lang="en-US" sz="1200" dirty="0" smtClean="0"/>
                    </a:p>
                  </a:txBody>
                  <a:tcPr>
                    <a:solidFill>
                      <a:schemeClr val="accent1">
                        <a:lumMod val="20000"/>
                        <a:lumOff val="80000"/>
                      </a:schemeClr>
                    </a:solidFill>
                  </a:tcPr>
                </a:tc>
              </a:tr>
              <a:tr h="451426">
                <a:tc>
                  <a:txBody>
                    <a:bodyPr/>
                    <a:lstStyle/>
                    <a:p>
                      <a:r>
                        <a:rPr lang="en-US" sz="1200" b="1" dirty="0" smtClean="0">
                          <a:solidFill>
                            <a:schemeClr val="tx1"/>
                          </a:solidFill>
                        </a:rPr>
                        <a:t>Centralized update scheduling</a:t>
                      </a:r>
                      <a:endParaRPr lang="en-US" sz="1200" b="1" dirty="0">
                        <a:solidFill>
                          <a:schemeClr val="tx1"/>
                        </a:solidFill>
                      </a:endParaRPr>
                    </a:p>
                  </a:txBody>
                  <a:tcPr>
                    <a:solidFill>
                      <a:schemeClr val="accent1">
                        <a:lumMod val="40000"/>
                        <a:lumOff val="60000"/>
                      </a:schemeClr>
                    </a:solidFill>
                  </a:tcPr>
                </a:tc>
                <a:tc>
                  <a:txBody>
                    <a:bodyPr/>
                    <a:lstStyle/>
                    <a:p>
                      <a:r>
                        <a:rPr lang="en-US" sz="1200" dirty="0" smtClean="0"/>
                        <a:t>Allows for planned centralized software/firmware</a:t>
                      </a:r>
                      <a:r>
                        <a:rPr lang="en-US" sz="1200" baseline="0" dirty="0" smtClean="0"/>
                        <a:t> </a:t>
                      </a:r>
                      <a:r>
                        <a:rPr lang="en-US" sz="1200" dirty="0" smtClean="0"/>
                        <a:t>update configuration, scheduling, and deployment.</a:t>
                      </a:r>
                      <a:endParaRPr lang="en-US" sz="1200" dirty="0"/>
                    </a:p>
                  </a:txBody>
                  <a:tcPr>
                    <a:solidFill>
                      <a:schemeClr val="accent1">
                        <a:lumMod val="40000"/>
                        <a:lumOff val="60000"/>
                      </a:schemeClr>
                    </a:solidFill>
                  </a:tcPr>
                </a:tc>
              </a:tr>
              <a:tr h="4514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Power</a:t>
                      </a:r>
                      <a:r>
                        <a:rPr lang="en-US" sz="1200" b="1" baseline="0" dirty="0" smtClean="0">
                          <a:solidFill>
                            <a:schemeClr val="tx1"/>
                          </a:solidFill>
                        </a:rPr>
                        <a:t> management</a:t>
                      </a:r>
                      <a:endParaRPr lang="en-US" sz="1200" b="1" dirty="0" smtClean="0">
                        <a:solidFill>
                          <a:schemeClr val="tx1"/>
                        </a:solidFill>
                      </a:endParaRPr>
                    </a:p>
                    <a:p>
                      <a:endParaRPr lang="en-US" sz="1200" b="1" dirty="0">
                        <a:solidFill>
                          <a:schemeClr val="tx1"/>
                        </a:solidFill>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Blades can power down or go on standby based on policies defined in the management software.</a:t>
                      </a:r>
                      <a:endParaRPr lang="en-US" sz="1200" dirty="0" smtClean="0"/>
                    </a:p>
                  </a:txBody>
                  <a:tcPr>
                    <a:solidFill>
                      <a:schemeClr val="accent1">
                        <a:lumMod val="20000"/>
                        <a:lumOff val="80000"/>
                      </a:schemeClr>
                    </a:solidFill>
                  </a:tcPr>
                </a:tc>
              </a:tr>
            </a:tbl>
          </a:graphicData>
        </a:graphic>
      </p:graphicFrame>
      <p:pic>
        <p:nvPicPr>
          <p:cNvPr id="10" name="Picture 9"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US" dirty="0" smtClean="0"/>
              <a:t>Advanced features are the market differentiators that make or break a product</a:t>
            </a:r>
            <a:endParaRPr lang="en-US" dirty="0"/>
          </a:p>
        </p:txBody>
      </p:sp>
      <p:graphicFrame>
        <p:nvGraphicFramePr>
          <p:cNvPr id="41" name="Table 40"/>
          <p:cNvGraphicFramePr>
            <a:graphicFrameLocks noGrp="1"/>
          </p:cNvGraphicFramePr>
          <p:nvPr/>
        </p:nvGraphicFramePr>
        <p:xfrm>
          <a:off x="3006708" y="1559550"/>
          <a:ext cx="5771215" cy="4709216"/>
        </p:xfrm>
        <a:graphic>
          <a:graphicData uri="http://schemas.openxmlformats.org/drawingml/2006/table">
            <a:tbl>
              <a:tblPr firstRow="1" bandRow="1">
                <a:tableStyleId>{5C22544A-7EE6-4342-B048-85BDC9FD1C3A}</a:tableStyleId>
              </a:tblPr>
              <a:tblGrid>
                <a:gridCol w="2137487"/>
                <a:gridCol w="3633728"/>
              </a:tblGrid>
              <a:tr h="330400">
                <a:tc>
                  <a:txBody>
                    <a:bodyPr/>
                    <a:lstStyle/>
                    <a:p>
                      <a:r>
                        <a:rPr lang="en-US" sz="1400" b="1" dirty="0" smtClean="0">
                          <a:solidFill>
                            <a:schemeClr val="bg2"/>
                          </a:solidFill>
                        </a:rPr>
                        <a:t>Feature</a:t>
                      </a:r>
                      <a:endParaRPr lang="en-US" sz="1400" b="1" dirty="0">
                        <a:solidFill>
                          <a:schemeClr val="bg2"/>
                        </a:solidFill>
                      </a:endParaRPr>
                    </a:p>
                  </a:txBody>
                  <a:tcPr anchor="ctr"/>
                </a:tc>
                <a:tc>
                  <a:txBody>
                    <a:bodyPr/>
                    <a:lstStyle/>
                    <a:p>
                      <a:r>
                        <a:rPr lang="en-US" sz="1400" dirty="0" smtClean="0">
                          <a:solidFill>
                            <a:schemeClr val="bg2"/>
                          </a:solidFill>
                        </a:rPr>
                        <a:t>What We</a:t>
                      </a:r>
                      <a:r>
                        <a:rPr lang="en-US" sz="1400" baseline="0" dirty="0" smtClean="0">
                          <a:solidFill>
                            <a:schemeClr val="bg2"/>
                          </a:solidFill>
                        </a:rPr>
                        <a:t> Looked For</a:t>
                      </a:r>
                      <a:endParaRPr lang="en-US" sz="1400" dirty="0">
                        <a:solidFill>
                          <a:schemeClr val="bg2"/>
                        </a:solidFill>
                      </a:endParaRPr>
                    </a:p>
                  </a:txBody>
                  <a:tcPr anchor="ctr"/>
                </a:tc>
              </a:tr>
              <a:tr h="608632">
                <a:tc>
                  <a:txBody>
                    <a:bodyPr/>
                    <a:lstStyle/>
                    <a:p>
                      <a:r>
                        <a:rPr lang="en-US" sz="1200" b="1" baseline="0" dirty="0" smtClean="0">
                          <a:solidFill>
                            <a:schemeClr val="tx1"/>
                          </a:solidFill>
                        </a:rPr>
                        <a:t>Architecture extends to non-x86 </a:t>
                      </a:r>
                      <a:endParaRPr lang="en-US" sz="1200" b="1" dirty="0">
                        <a:solidFill>
                          <a:schemeClr val="tx1"/>
                        </a:solidFill>
                      </a:endParaRPr>
                    </a:p>
                  </a:txBody>
                  <a:tcPr>
                    <a:solidFill>
                      <a:schemeClr val="accent1">
                        <a:lumMod val="40000"/>
                        <a:lumOff val="60000"/>
                      </a:schemeClr>
                    </a:solidFill>
                  </a:tcPr>
                </a:tc>
                <a:tc>
                  <a:txBody>
                    <a:bodyPr/>
                    <a:lstStyle/>
                    <a:p>
                      <a:r>
                        <a:rPr lang="en-US" sz="1200" dirty="0" smtClean="0">
                          <a:solidFill>
                            <a:schemeClr val="tx1"/>
                          </a:solidFill>
                        </a:rPr>
                        <a:t>Vendor has UNIX/RISC blades (i.e. Power, Itanum, </a:t>
                      </a:r>
                      <a:r>
                        <a:rPr lang="en-US" sz="1200" dirty="0" err="1" smtClean="0">
                          <a:solidFill>
                            <a:schemeClr val="tx1"/>
                          </a:solidFill>
                        </a:rPr>
                        <a:t>Sparc</a:t>
                      </a:r>
                      <a:r>
                        <a:rPr lang="en-US" sz="1200" dirty="0" smtClean="0">
                          <a:solidFill>
                            <a:schemeClr val="tx1"/>
                          </a:solidFill>
                        </a:rPr>
                        <a:t>), and all blades can be integrated to share resources such as storage.</a:t>
                      </a:r>
                      <a:endParaRPr lang="en-US" sz="1200" dirty="0">
                        <a:solidFill>
                          <a:schemeClr val="tx1"/>
                        </a:solidFill>
                      </a:endParaRPr>
                    </a:p>
                  </a:txBody>
                  <a:tcPr>
                    <a:solidFill>
                      <a:schemeClr val="accent1">
                        <a:lumMod val="40000"/>
                        <a:lumOff val="60000"/>
                      </a:schemeClr>
                    </a:solidFill>
                  </a:tcPr>
                </a:tc>
              </a:tr>
              <a:tr h="521684">
                <a:tc>
                  <a:txBody>
                    <a:bodyPr/>
                    <a:lstStyle/>
                    <a:p>
                      <a:r>
                        <a:rPr lang="en-US" sz="1200" b="1" dirty="0" smtClean="0">
                          <a:solidFill>
                            <a:schemeClr val="tx1"/>
                          </a:solidFill>
                        </a:rPr>
                        <a:t>Convergence Over 10Gb Ethernet</a:t>
                      </a:r>
                      <a:endParaRPr lang="en-US" sz="1200" b="1" dirty="0">
                        <a:solidFill>
                          <a:schemeClr val="tx1"/>
                        </a:solidFill>
                      </a:endParaRPr>
                    </a:p>
                  </a:txBody>
                  <a:tcPr>
                    <a:solidFill>
                      <a:schemeClr val="accent1">
                        <a:lumMod val="20000"/>
                        <a:lumOff val="80000"/>
                      </a:schemeClr>
                    </a:solidFill>
                  </a:tcPr>
                </a:tc>
                <a:tc>
                  <a:txBody>
                    <a:bodyPr/>
                    <a:lstStyle/>
                    <a:p>
                      <a:r>
                        <a:rPr lang="en-US" sz="1200" dirty="0" smtClean="0">
                          <a:solidFill>
                            <a:schemeClr val="tx1"/>
                          </a:solidFill>
                        </a:rPr>
                        <a:t>The blade system supports </a:t>
                      </a:r>
                      <a:r>
                        <a:rPr lang="en-US" sz="1200" dirty="0" err="1" smtClean="0">
                          <a:solidFill>
                            <a:schemeClr val="tx1"/>
                          </a:solidFill>
                        </a:rPr>
                        <a:t>Fibre</a:t>
                      </a:r>
                      <a:r>
                        <a:rPr lang="en-US" sz="1200" dirty="0" smtClean="0">
                          <a:solidFill>
                            <a:schemeClr val="tx1"/>
                          </a:solidFill>
                        </a:rPr>
                        <a:t> Channel over  10Gb Ethernet.</a:t>
                      </a:r>
                      <a:endParaRPr lang="en-US" sz="1200" dirty="0">
                        <a:solidFill>
                          <a:schemeClr val="tx1"/>
                        </a:solidFill>
                      </a:endParaRPr>
                    </a:p>
                  </a:txBody>
                  <a:tcPr>
                    <a:solidFill>
                      <a:schemeClr val="accent1">
                        <a:lumMod val="20000"/>
                        <a:lumOff val="80000"/>
                      </a:schemeClr>
                    </a:solidFill>
                  </a:tcPr>
                </a:tc>
              </a:tr>
              <a:tr h="608632">
                <a:tc>
                  <a:txBody>
                    <a:bodyPr/>
                    <a:lstStyle/>
                    <a:p>
                      <a:r>
                        <a:rPr lang="en-US" sz="1200" b="1" dirty="0" smtClean="0">
                          <a:solidFill>
                            <a:schemeClr val="tx1"/>
                          </a:solidFill>
                        </a:rPr>
                        <a:t>Dynamic power management</a:t>
                      </a:r>
                      <a:endParaRPr lang="en-US" sz="1200" b="1" dirty="0">
                        <a:solidFill>
                          <a:schemeClr val="tx1"/>
                        </a:solidFill>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tx1"/>
                          </a:solidFill>
                        </a:rPr>
                        <a:t>The blade server passes the energy efficiency tests required by the EPA 80 Plus® program.</a:t>
                      </a:r>
                    </a:p>
                  </a:txBody>
                  <a:tcPr>
                    <a:solidFill>
                      <a:schemeClr val="accent1">
                        <a:lumMod val="40000"/>
                        <a:lumOff val="60000"/>
                      </a:schemeClr>
                    </a:solidFill>
                  </a:tcPr>
                </a:tc>
              </a:tr>
              <a:tr h="521684">
                <a:tc>
                  <a:txBody>
                    <a:bodyPr/>
                    <a:lstStyle/>
                    <a:p>
                      <a:r>
                        <a:rPr lang="en-US" sz="1200" b="1" dirty="0" smtClean="0">
                          <a:solidFill>
                            <a:schemeClr val="tx1"/>
                          </a:solidFill>
                        </a:rPr>
                        <a:t>Hardware redundancy</a:t>
                      </a:r>
                      <a:endParaRPr lang="en-US" sz="1200" b="1" dirty="0">
                        <a:solidFill>
                          <a:schemeClr val="tx1"/>
                        </a:solidFill>
                      </a:endParaRPr>
                    </a:p>
                  </a:txBody>
                  <a:tcPr>
                    <a:solidFill>
                      <a:schemeClr val="accent1">
                        <a:lumMod val="20000"/>
                        <a:lumOff val="80000"/>
                      </a:schemeClr>
                    </a:solidFill>
                  </a:tcPr>
                </a:tc>
                <a:tc>
                  <a:txBody>
                    <a:bodyPr/>
                    <a:lstStyle/>
                    <a:p>
                      <a:r>
                        <a:rPr lang="en-US" sz="1200" dirty="0" smtClean="0">
                          <a:solidFill>
                            <a:schemeClr val="tx1"/>
                          </a:solidFill>
                        </a:rPr>
                        <a:t>Dual power connections, Dual I/O, dual network paths through chassis.</a:t>
                      </a:r>
                      <a:endParaRPr lang="en-US" sz="1200" dirty="0">
                        <a:solidFill>
                          <a:schemeClr val="tx1"/>
                        </a:solidFill>
                      </a:endParaRPr>
                    </a:p>
                  </a:txBody>
                  <a:tcPr>
                    <a:solidFill>
                      <a:schemeClr val="accent1">
                        <a:lumMod val="20000"/>
                        <a:lumOff val="80000"/>
                      </a:schemeClr>
                    </a:solidFill>
                  </a:tcPr>
                </a:tc>
              </a:tr>
              <a:tr h="521684">
                <a:tc>
                  <a:txBody>
                    <a:bodyPr/>
                    <a:lstStyle/>
                    <a:p>
                      <a:r>
                        <a:rPr lang="en-US" sz="1200" b="1" dirty="0" smtClean="0">
                          <a:solidFill>
                            <a:schemeClr val="tx1"/>
                          </a:solidFill>
                        </a:rPr>
                        <a:t>Layer ownership</a:t>
                      </a:r>
                      <a:endParaRPr lang="en-US" sz="1200" b="1" dirty="0">
                        <a:solidFill>
                          <a:schemeClr val="tx1"/>
                        </a:solidFill>
                      </a:endParaRPr>
                    </a:p>
                  </a:txBody>
                  <a:tcPr>
                    <a:solidFill>
                      <a:schemeClr val="accent1">
                        <a:lumMod val="40000"/>
                        <a:lumOff val="60000"/>
                      </a:schemeClr>
                    </a:solidFill>
                  </a:tcPr>
                </a:tc>
                <a:tc>
                  <a:txBody>
                    <a:bodyPr/>
                    <a:lstStyle/>
                    <a:p>
                      <a:r>
                        <a:rPr lang="en-US" sz="1200" dirty="0" smtClean="0">
                          <a:solidFill>
                            <a:schemeClr val="tx1"/>
                          </a:solidFill>
                        </a:rPr>
                        <a:t>Owns all layers of the converged stack including</a:t>
                      </a:r>
                      <a:r>
                        <a:rPr lang="en-US" sz="1200" baseline="0" dirty="0" smtClean="0">
                          <a:solidFill>
                            <a:schemeClr val="tx1"/>
                          </a:solidFill>
                        </a:rPr>
                        <a:t> the </a:t>
                      </a:r>
                      <a:r>
                        <a:rPr lang="en-US" sz="1200" dirty="0" smtClean="0">
                          <a:solidFill>
                            <a:schemeClr val="tx1"/>
                          </a:solidFill>
                        </a:rPr>
                        <a:t>server, network, and storage. </a:t>
                      </a:r>
                      <a:endParaRPr lang="en-US" sz="1200" dirty="0">
                        <a:solidFill>
                          <a:schemeClr val="tx1"/>
                        </a:solidFill>
                      </a:endParaRPr>
                    </a:p>
                  </a:txBody>
                  <a:tcPr>
                    <a:solidFill>
                      <a:schemeClr val="accent1">
                        <a:lumMod val="40000"/>
                        <a:lumOff val="60000"/>
                      </a:schemeClr>
                    </a:solidFill>
                  </a:tcPr>
                </a:tc>
              </a:tr>
              <a:tr h="521684">
                <a:tc>
                  <a:txBody>
                    <a:bodyPr/>
                    <a:lstStyle/>
                    <a:p>
                      <a:r>
                        <a:rPr lang="en-US" sz="1200" b="1" dirty="0" smtClean="0">
                          <a:solidFill>
                            <a:schemeClr val="tx1"/>
                          </a:solidFill>
                        </a:rPr>
                        <a:t>Memory extension technology</a:t>
                      </a:r>
                      <a:endParaRPr lang="en-US" sz="1200" b="1" dirty="0">
                        <a:solidFill>
                          <a:schemeClr val="tx1"/>
                        </a:solidFill>
                      </a:endParaRPr>
                    </a:p>
                  </a:txBody>
                  <a:tcPr>
                    <a:solidFill>
                      <a:schemeClr val="accent1">
                        <a:lumMod val="20000"/>
                        <a:lumOff val="80000"/>
                      </a:schemeClr>
                    </a:solidFill>
                  </a:tcPr>
                </a:tc>
                <a:tc>
                  <a:txBody>
                    <a:bodyPr/>
                    <a:lstStyle/>
                    <a:p>
                      <a:r>
                        <a:rPr lang="en-US" sz="1200" dirty="0" smtClean="0">
                          <a:solidFill>
                            <a:schemeClr val="tx1"/>
                          </a:solidFill>
                        </a:rPr>
                        <a:t>Architecture extends beyond x86 to boost memory addressability for greater VM density.</a:t>
                      </a:r>
                      <a:endParaRPr lang="en-US" sz="1200" dirty="0">
                        <a:solidFill>
                          <a:schemeClr val="tx1"/>
                        </a:solidFill>
                      </a:endParaRPr>
                    </a:p>
                  </a:txBody>
                  <a:tcPr>
                    <a:solidFill>
                      <a:schemeClr val="accent1">
                        <a:lumMod val="20000"/>
                        <a:lumOff val="80000"/>
                      </a:schemeClr>
                    </a:solidFill>
                  </a:tcPr>
                </a:tc>
              </a:tr>
              <a:tr h="521684">
                <a:tc>
                  <a:txBody>
                    <a:bodyPr/>
                    <a:lstStyle/>
                    <a:p>
                      <a:r>
                        <a:rPr lang="en-US" sz="1200" b="1" dirty="0" smtClean="0">
                          <a:solidFill>
                            <a:schemeClr val="tx1"/>
                          </a:solidFill>
                        </a:rPr>
                        <a:t>Network port virtualization</a:t>
                      </a:r>
                      <a:endParaRPr lang="en-US" sz="1200" b="1" dirty="0">
                        <a:solidFill>
                          <a:schemeClr val="tx1"/>
                        </a:solidFill>
                      </a:endParaRPr>
                    </a:p>
                  </a:txBody>
                  <a:tcPr>
                    <a:solidFill>
                      <a:schemeClr val="accent1">
                        <a:lumMod val="40000"/>
                        <a:lumOff val="60000"/>
                      </a:schemeClr>
                    </a:solidFill>
                  </a:tcPr>
                </a:tc>
                <a:tc>
                  <a:txBody>
                    <a:bodyPr/>
                    <a:lstStyle/>
                    <a:p>
                      <a:r>
                        <a:rPr lang="en-US" sz="1200" baseline="0" dirty="0" smtClean="0">
                          <a:solidFill>
                            <a:schemeClr val="tx1"/>
                          </a:solidFill>
                        </a:rPr>
                        <a:t>Network connections can be virtualized and managed remotely.</a:t>
                      </a:r>
                    </a:p>
                  </a:txBody>
                  <a:tcPr>
                    <a:solidFill>
                      <a:schemeClr val="accent1">
                        <a:lumMod val="40000"/>
                        <a:lumOff val="60000"/>
                      </a:schemeClr>
                    </a:solidFill>
                  </a:tcPr>
                </a:tc>
              </a:tr>
              <a:tr h="521684">
                <a:tc>
                  <a:txBody>
                    <a:bodyPr/>
                    <a:lstStyle/>
                    <a:p>
                      <a:r>
                        <a:rPr lang="en-US" sz="1200" b="1" dirty="0" smtClean="0">
                          <a:solidFill>
                            <a:schemeClr val="tx1"/>
                          </a:solidFill>
                        </a:rPr>
                        <a:t>Openness switch agnostic</a:t>
                      </a:r>
                      <a:endParaRPr lang="en-US" sz="1200" b="1" dirty="0">
                        <a:solidFill>
                          <a:schemeClr val="tx1"/>
                        </a:solidFill>
                      </a:endParaRPr>
                    </a:p>
                  </a:txBody>
                  <a:tcPr>
                    <a:solidFill>
                      <a:schemeClr val="accent1">
                        <a:lumMod val="20000"/>
                        <a:lumOff val="80000"/>
                      </a:schemeClr>
                    </a:solidFill>
                  </a:tcPr>
                </a:tc>
                <a:tc>
                  <a:txBody>
                    <a:bodyPr/>
                    <a:lstStyle/>
                    <a:p>
                      <a:r>
                        <a:rPr lang="en-US" sz="1200" dirty="0" smtClean="0"/>
                        <a:t>Blades and chassis can integrate with non-proprietary switches.</a:t>
                      </a:r>
                      <a:endParaRPr lang="en-US" sz="1200" dirty="0"/>
                    </a:p>
                  </a:txBody>
                  <a:tcPr>
                    <a:solidFill>
                      <a:schemeClr val="accent1">
                        <a:lumMod val="20000"/>
                        <a:lumOff val="80000"/>
                      </a:schemeClr>
                    </a:solidFill>
                  </a:tcPr>
                </a:tc>
              </a:tr>
            </a:tbl>
          </a:graphicData>
        </a:graphic>
      </p:graphicFrame>
      <p:sp>
        <p:nvSpPr>
          <p:cNvPr id="42" name="Rounded Rectangle 41"/>
          <p:cNvSpPr/>
          <p:nvPr/>
        </p:nvSpPr>
        <p:spPr>
          <a:xfrm>
            <a:off x="3006708" y="1182688"/>
            <a:ext cx="5855293"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Advanced Features</a:t>
            </a:r>
            <a:endParaRPr lang="en-CA" sz="1400" b="1" dirty="0">
              <a:solidFill>
                <a:schemeClr val="tx1"/>
              </a:solidFill>
            </a:endParaRPr>
          </a:p>
        </p:txBody>
      </p:sp>
      <p:sp>
        <p:nvSpPr>
          <p:cNvPr id="43" name="Rectangle 42"/>
          <p:cNvSpPr/>
          <p:nvPr/>
        </p:nvSpPr>
        <p:spPr>
          <a:xfrm>
            <a:off x="288502" y="1600200"/>
            <a:ext cx="2683298" cy="1754326"/>
          </a:xfrm>
          <a:prstGeom prst="rect">
            <a:avLst/>
          </a:prstGeom>
        </p:spPr>
        <p:txBody>
          <a:bodyPr wrap="square">
            <a:spAutoFit/>
          </a:bodyPr>
          <a:lstStyle/>
          <a:p>
            <a:pPr algn="l"/>
            <a:r>
              <a:rPr lang="en-US" sz="1200" dirty="0" smtClean="0"/>
              <a:t>Info-Tech scored each vendor’s features offering as a summation of their individual scores across the listed advanced features. Vendors were given one point for each feature the product inherently provided. Some categories were scored on a more granular scale with vendors receiving half points.</a:t>
            </a:r>
          </a:p>
        </p:txBody>
      </p:sp>
      <p:sp>
        <p:nvSpPr>
          <p:cNvPr id="44" name="Rounded Rectangle 43"/>
          <p:cNvSpPr/>
          <p:nvPr/>
        </p:nvSpPr>
        <p:spPr>
          <a:xfrm>
            <a:off x="251402" y="1182688"/>
            <a:ext cx="275530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Scoring Methodology</a:t>
            </a:r>
            <a:endParaRPr lang="en-CA" sz="1400" b="1" dirty="0">
              <a:solidFill>
                <a:schemeClr val="tx1"/>
              </a:solidFill>
            </a:endParaRPr>
          </a:p>
        </p:txBody>
      </p:sp>
      <p:pic>
        <p:nvPicPr>
          <p:cNvPr id="7" name="Picture 6"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Appendix</a:t>
            </a:r>
            <a:endParaRPr lang="en-US" dirty="0"/>
          </a:p>
        </p:txBody>
      </p:sp>
      <p:sp>
        <p:nvSpPr>
          <p:cNvPr id="3" name="Text Placeholder 21"/>
          <p:cNvSpPr txBox="1">
            <a:spLocks/>
          </p:cNvSpPr>
          <p:nvPr/>
        </p:nvSpPr>
        <p:spPr>
          <a:xfrm>
            <a:off x="411480" y="1518873"/>
            <a:ext cx="4032448" cy="1270047"/>
          </a:xfrm>
          <a:prstGeom prst="rect">
            <a:avLst/>
          </a:prstGeom>
        </p:spPr>
        <p:txBody>
          <a:bodyPr/>
          <a:lstStyle/>
          <a:p>
            <a:pPr marL="180975" marR="0" lvl="0" indent="-180975" algn="l" defTabSz="914400" rtl="0" eaLnBrk="0" fontAlgn="base" latinLnBrk="0" hangingPunct="0">
              <a:lnSpc>
                <a:spcPct val="100000"/>
              </a:lnSpc>
              <a:spcBef>
                <a:spcPts val="1200"/>
              </a:spcBef>
              <a:spcAft>
                <a:spcPct val="0"/>
              </a:spcAft>
              <a:buClr>
                <a:schemeClr val="tx1"/>
              </a:buClr>
              <a:buSzPct val="120000"/>
              <a:buFont typeface="Arial" pitchFamily="34" charset="0"/>
              <a:buChar char="•"/>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Vendor</a:t>
            </a:r>
            <a:r>
              <a:rPr kumimoji="0" lang="en-CA" sz="1200" b="0" i="0" u="none" strike="noStrike" kern="1200" cap="none" spc="0" normalizeH="0" noProof="0" dirty="0" smtClean="0">
                <a:ln>
                  <a:noFill/>
                </a:ln>
                <a:solidFill>
                  <a:schemeClr val="tx1"/>
                </a:solidFill>
                <a:effectLst/>
                <a:uLnTx/>
                <a:uFillTx/>
                <a:latin typeface="+mn-lt"/>
                <a:ea typeface="+mn-ea"/>
                <a:cs typeface="+mn-cs"/>
              </a:rPr>
              <a:t> Evaluation Methodology</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180975" marR="0" lvl="0" indent="-180975" algn="l" defTabSz="914400" rtl="0" eaLnBrk="0" fontAlgn="base" latinLnBrk="0" hangingPunct="0">
              <a:lnSpc>
                <a:spcPct val="100000"/>
              </a:lnSpc>
              <a:spcBef>
                <a:spcPts val="1200"/>
              </a:spcBef>
              <a:spcAft>
                <a:spcPct val="0"/>
              </a:spcAft>
              <a:buClr>
                <a:schemeClr val="tx1"/>
              </a:buClr>
              <a:buSzPct val="120000"/>
              <a:buFont typeface="Arial" pitchFamily="34" charset="0"/>
              <a:buChar char="•"/>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Value Index</a:t>
            </a:r>
            <a:r>
              <a:rPr kumimoji="0" lang="en-CA" sz="1200" b="0" i="0" u="none" strike="noStrike" kern="1200" cap="none" spc="0" normalizeH="0" noProof="0" dirty="0" smtClean="0">
                <a:ln>
                  <a:noFill/>
                </a:ln>
                <a:solidFill>
                  <a:schemeClr val="tx1"/>
                </a:solidFill>
                <a:effectLst/>
                <a:uLnTx/>
                <a:uFillTx/>
                <a:latin typeface="+mn-lt"/>
                <a:ea typeface="+mn-ea"/>
                <a:cs typeface="+mn-cs"/>
              </a:rPr>
              <a:t> Ranking Methodology</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180975" marR="0" lvl="0" indent="-180975" algn="l" defTabSz="914400" rtl="0" eaLnBrk="0" fontAlgn="base" latinLnBrk="0" hangingPunct="0">
              <a:lnSpc>
                <a:spcPct val="100000"/>
              </a:lnSpc>
              <a:spcBef>
                <a:spcPts val="1200"/>
              </a:spcBef>
              <a:spcAft>
                <a:spcPct val="0"/>
              </a:spcAft>
              <a:buClr>
                <a:schemeClr val="tx1"/>
              </a:buClr>
              <a:buSzPct val="120000"/>
              <a:buFont typeface="Arial" pitchFamily="34" charset="0"/>
              <a:buChar char="•"/>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Product Pricing Scenario</a:t>
            </a:r>
            <a:r>
              <a:rPr kumimoji="0" lang="en-CA" sz="1200" b="0" i="0" u="none" strike="noStrike" kern="1200" cap="none" spc="0" normalizeH="0" noProof="0" dirty="0" smtClean="0">
                <a:ln>
                  <a:noFill/>
                </a:ln>
                <a:solidFill>
                  <a:schemeClr val="tx1"/>
                </a:solidFill>
                <a:effectLst/>
                <a:uLnTx/>
                <a:uFillTx/>
                <a:latin typeface="+mn-lt"/>
                <a:ea typeface="+mn-ea"/>
                <a:cs typeface="+mn-cs"/>
              </a:rPr>
              <a:t> &amp; Methodology</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180975" marR="0" lvl="0" indent="-180975" algn="l" defTabSz="914400" rtl="0" eaLnBrk="0" fontAlgn="base" latinLnBrk="0" hangingPunct="0">
              <a:lnSpc>
                <a:spcPct val="100000"/>
              </a:lnSpc>
              <a:spcBef>
                <a:spcPct val="20000"/>
              </a:spcBef>
              <a:spcAft>
                <a:spcPct val="0"/>
              </a:spcAft>
              <a:buClr>
                <a:schemeClr val="tx1"/>
              </a:buClr>
              <a:buSzPct val="120000"/>
              <a:buFont typeface="Arial" pitchFamily="34" charset="0"/>
              <a:buChar char="•"/>
              <a:tabLst/>
              <a:defRPr/>
            </a:pP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Vendor Evaluation Methodology</a:t>
            </a:r>
            <a:endParaRPr lang="en-CA" dirty="0"/>
          </a:p>
        </p:txBody>
      </p:sp>
      <p:sp>
        <p:nvSpPr>
          <p:cNvPr id="3" name="Text Placeholder 2"/>
          <p:cNvSpPr>
            <a:spLocks noGrp="1"/>
          </p:cNvSpPr>
          <p:nvPr>
            <p:ph type="body" sz="quarter" idx="16"/>
          </p:nvPr>
        </p:nvSpPr>
        <p:spPr>
          <a:xfrm>
            <a:off x="249302" y="1279525"/>
            <a:ext cx="8627997" cy="4973925"/>
          </a:xfrm>
        </p:spPr>
        <p:txBody>
          <a:bodyPr/>
          <a:lstStyle/>
          <a:p>
            <a:pPr marL="0" indent="0">
              <a:spcBef>
                <a:spcPts val="1200"/>
              </a:spcBef>
              <a:buNone/>
            </a:pPr>
            <a:r>
              <a:rPr lang="en-US" sz="1100" dirty="0" smtClean="0"/>
              <a:t>Info-Tech Research Group’s Vendor Landscape market evaluations are a part of a larger program of vendor evaluations that includes Solution Sets that provide both Vendor Landscapes and broader Selection Advice.</a:t>
            </a:r>
          </a:p>
          <a:p>
            <a:pPr marL="0" indent="0">
              <a:spcBef>
                <a:spcPts val="1200"/>
              </a:spcBef>
              <a:buNone/>
            </a:pPr>
            <a:r>
              <a:rPr lang="en-US" sz="1100" dirty="0" smtClean="0"/>
              <a:t>From the domain experience of our analysts, as well as through consultation with our clients, a vendor/product shortlist is established. Product briefings are requested from each of these vendors, asking for information on the company, products, technology, customers, partners, sales models, and pricing.</a:t>
            </a:r>
          </a:p>
          <a:p>
            <a:pPr marL="0" indent="0">
              <a:spcBef>
                <a:spcPts val="1200"/>
              </a:spcBef>
              <a:buNone/>
            </a:pPr>
            <a:r>
              <a:rPr lang="en-US" sz="1100" dirty="0" smtClean="0"/>
              <a:t>Our analysts then score each vendor and product across a variety of categories, on a scale of 0-10 points. The raw scores for each vendor are then normalized to the other vendors’ scores to provide a sufficient degree of separation for a meaningful comparison. These scores are then weighted according to weighting factors that our analysts believe represent the weight that an average client should apply to each criteria. The weighted scores are then averaged for each of two high level categories: vendor score and product score. A plot of these two resulting scores is generated to place vendors in one of four categories: Champion, Innovator, Market Pillar, and Emerging Player.</a:t>
            </a:r>
          </a:p>
          <a:p>
            <a:pPr marL="0" indent="0">
              <a:spcBef>
                <a:spcPts val="1200"/>
              </a:spcBef>
              <a:buNone/>
            </a:pPr>
            <a:r>
              <a:rPr lang="en-US" sz="1100" dirty="0" smtClean="0"/>
              <a:t>For a more granular category-by-category comparison, analysts convert the individual scores (absolute, non-normalized) for each vendor/product in each evaluated category to a scale of zero to four whereby exceptional performance receives a score of four and poor performance receives a score of zero. These scores are represented with “Harvey Balls.” ranging from an open circle for a score of zero to a filled in circle for a score of four. Harvey Ball scores are indicative of absolute performance by category, but are not an exact correlation to overall performance.</a:t>
            </a:r>
          </a:p>
          <a:p>
            <a:pPr marL="0" indent="0">
              <a:spcBef>
                <a:spcPts val="1200"/>
              </a:spcBef>
              <a:buNone/>
            </a:pPr>
            <a:r>
              <a:rPr lang="en-US" sz="1100" dirty="0" smtClean="0"/>
              <a:t>Individual scorecards are then sent to the vendors for factual review, and to ensure no information is under embargo. We will make corrections where factual errors exist (e.g. pricing, features, technical specifications). We will consider suggestions concerning benefits, functional quality, value, etc; however, these suggestions must be validated by feedback from our customers. We do not accept changes that are not corroborated by actual client experience or wording changes that are purely part of a vendor’s market messaging or positioning. Any resulting changes to final scores are then made as needed, before publishing the results to Info-Tech clients.</a:t>
            </a:r>
          </a:p>
          <a:p>
            <a:pPr marL="0" indent="0">
              <a:spcBef>
                <a:spcPts val="1200"/>
              </a:spcBef>
              <a:buNone/>
            </a:pPr>
            <a:r>
              <a:rPr lang="en-US" sz="1100" dirty="0" smtClean="0"/>
              <a:t>Vendor Landscapes are refreshed every 12 to 24 months, depending upon the dynamics of each individual market.</a:t>
            </a:r>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315372760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144&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1&quot;&gt;&lt;elem m_fUsage=&quot;1.89999999999999990000E+000&quot;&gt;&lt;m_ppcolschidx val=&quot;0&quot;/&gt;&lt;m_rgb r=&quot;d1&quot; g=&quot;7d&quot; b=&quot;8&quot;/&gt;&lt;/elem&gt;&lt;/m_vecMRU&gt;&lt;/m_mruColor&gt;&lt;m_mapectfillschemeMRU&gt;&lt;key val=&quot;1&quot;/&gt;&lt;elem&gt;&lt;m_nPartnerID val=&quot;530&quot;/&gt;&lt;m_nIndex val=&quot;2&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492"/>
  <p:tag name="ISPRING_SCORM_RATE_SLIDES" val="0"/>
  <p:tag name="ISPRING_SCORM_RATE_QUIZZES" val="0"/>
  <p:tag name="ISPRING_SCORM_PASSING_SCORE" val="0.0000000000"/>
  <p:tag name="ISPRING_RESOURCE_PATHS_HASH_2" val="51e4d4498b6ffe1c6bbeed6948d4cf12b701592"/>
  <p:tag name="GENSWF_OUTPUT_FILE_NAME" val="Blade-System-Vendor-Landscape-Storyboard-Sample.pp"/>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RcL3MjiJ0WWlUjLnB2Ba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arUke5q.b0Ghu0t9R.wH7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KWQ.HDPfU06fzvEuxm9VM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Tr0Yh3RtCU6mrKmQohtK0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D7lxPuyRU6_YybX0tVhr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kUmyumB60uL78BYichsl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qvptDNwPUu5OXMlPlNl_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XWuQcMNE4kOSkJPTC8jGa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Bozjvylw6kOPbyYBMUaJu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jG.5vHd.YEK_eIvDiVKeP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Dq4fXLQRM0ezCiOw6nG9M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V4Jew2ui5UatsS7H2sumX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_WM7lFFVfUSIFtWBuJwXL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hUXwKMf.UGT770YWD.Pn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KRQzgBV2KUikyJDJEJkD6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iirRFeCkiU265r1mcB5Kv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4ypwNA3q7Eieyrrs0alir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tTYd8BNbhEu1JwXivR6kl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GFIgv1KgIEmGs6o1y6asG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pv4IxXRV20mpb2k121Jkzw"/>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2246</Words>
  <Application>Microsoft Office PowerPoint</Application>
  <PresentationFormat>On-screen Show (4:3)</PresentationFormat>
  <Paragraphs>165</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think-cell Slide</vt:lpstr>
      <vt:lpstr>Slide 1</vt:lpstr>
      <vt:lpstr>Introduction</vt:lpstr>
      <vt:lpstr>Market Overview</vt:lpstr>
      <vt:lpstr>Blade system Vendor Landscape selection / knock-out criteria: Market share, mind share, and market consolidation</vt:lpstr>
      <vt:lpstr>Blade System Criteria &amp; Weighting Factors</vt:lpstr>
      <vt:lpstr>Basic features represent the minimum standard; without these a product doesn’t even get reviewed</vt:lpstr>
      <vt:lpstr>Advanced features are the market differentiators that make or break a product</vt:lpstr>
      <vt:lpstr>Appendix</vt:lpstr>
      <vt:lpstr>Vendor Evaluation Methodology</vt:lpstr>
      <vt:lpstr>Value Index Ranking Methodology</vt:lpstr>
      <vt:lpstr>Product Pricing Scenario &amp; Methodology</vt:lpstr>
      <vt:lpstr>Info-Tech Research Group Helps IT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Blade-System-Vendor-Landscape-Storyboard-Sample.pptx</dc:title>
  <dc:creator/>
  <cp:lastModifiedBy/>
  <cp:revision>1</cp:revision>
  <dcterms:created xsi:type="dcterms:W3CDTF">2012-03-27T03:30:58Z</dcterms:created>
  <dcterms:modified xsi:type="dcterms:W3CDTF">2012-03-27T03:34:23Z</dcterms:modified>
</cp:coreProperties>
</file>