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4"/>
  </p:sldMasterIdLst>
  <p:notesMasterIdLst>
    <p:notesMasterId r:id="rId16"/>
  </p:notesMasterIdLst>
  <p:handoutMasterIdLst>
    <p:handoutMasterId r:id="rId17"/>
  </p:handoutMasterIdLst>
  <p:sldIdLst>
    <p:sldId id="426" r:id="rId5"/>
    <p:sldId id="289" r:id="rId6"/>
    <p:sldId id="292" r:id="rId7"/>
    <p:sldId id="329" r:id="rId8"/>
    <p:sldId id="288" r:id="rId9"/>
    <p:sldId id="394" r:id="rId10"/>
    <p:sldId id="422" r:id="rId11"/>
    <p:sldId id="396" r:id="rId12"/>
    <p:sldId id="331" r:id="rId13"/>
    <p:sldId id="335" r:id="rId14"/>
    <p:sldId id="427" r:id="rId15"/>
  </p:sldIdLst>
  <p:sldSz cx="9144000" cy="6858000" type="screen4x3"/>
  <p:notesSz cx="6858000" cy="9296400"/>
  <p:custDataLst>
    <p:tags r:id="rId1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connor" initials="c" lastIdx="26" clrIdx="0"/>
  <p:cmAuthor id="1" name="Michael &quot;Mike&quot; Battista" initials="MEB" lastIdx="41" clrIdx="1"/>
  <p:cmAuthor id="2" name="Laura Hansen-Kohls" initials="LHK" lastIdx="47" clrIdx="2"/>
  <p:cmAuthor id="3" name="George Goodall" initials="grg" lastIdx="15" clrIdx="3"/>
  <p:cmAuthor id="4" name="jsloan" initials="j" lastIdx="2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7D08"/>
    <a:srgbClr val="FABA1A"/>
    <a:srgbClr val="92B5D0"/>
    <a:srgbClr val="7FAC85"/>
    <a:srgbClr val="33CC33"/>
    <a:srgbClr val="66FF33"/>
    <a:srgbClr val="CAC8B9"/>
    <a:srgbClr val="D3DECE"/>
    <a:srgbClr val="D29B00"/>
    <a:srgbClr val="E6AA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4" autoAdjust="0"/>
    <p:restoredTop sz="86385" autoAdjust="0"/>
  </p:normalViewPr>
  <p:slideViewPr>
    <p:cSldViewPr snapToObjects="1">
      <p:cViewPr varScale="1">
        <p:scale>
          <a:sx n="109" d="100"/>
          <a:sy n="109" d="100"/>
        </p:scale>
        <p:origin x="-174" y="-78"/>
      </p:cViewPr>
      <p:guideLst>
        <p:guide orient="horz"/>
        <p:guide pos="1422"/>
      </p:guideLst>
    </p:cSldViewPr>
  </p:slideViewPr>
  <p:outlineViewPr>
    <p:cViewPr>
      <p:scale>
        <a:sx n="33" d="100"/>
        <a:sy n="33" d="100"/>
      </p:scale>
      <p:origin x="0" y="1925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1908" y="-90"/>
      </p:cViewPr>
      <p:guideLst>
        <p:guide orient="horz" pos="2928"/>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10B9C36-03F4-41DF-9FFD-B4483F722394}" type="datetimeFigureOut">
              <a:rPr lang="en-CA" smtClean="0"/>
              <a:pPr/>
              <a:t>14/06/2011</a:t>
            </a:fld>
            <a:endParaRPr lang="en-CA"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426C72D-894C-4E56-B9CB-84AA6ABBA4F8}" type="slidenum">
              <a:rPr lang="en-CA" smtClean="0"/>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297180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84613" y="0"/>
            <a:ext cx="297180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04900" y="696913"/>
            <a:ext cx="4648200" cy="3486150"/>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85800" y="4415791"/>
            <a:ext cx="5486400" cy="4183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829967"/>
            <a:ext cx="297180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84613" y="8829967"/>
            <a:ext cx="2971800" cy="46482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print"/>
          <a:stretch>
            <a:fillRect/>
          </a:stretch>
        </p:blipFill>
        <p:spPr>
          <a:xfrm>
            <a:off x="0" y="6090047"/>
            <a:ext cx="9144000" cy="767953"/>
          </a:xfrm>
          <a:prstGeom prst="rect">
            <a:avLst/>
          </a:prstGeom>
        </p:spPr>
      </p:pic>
      <p:grpSp>
        <p:nvGrpSpPr>
          <p:cNvPr id="44" name="Group 76"/>
          <p:cNvGrpSpPr/>
          <p:nvPr userDrawn="1"/>
        </p:nvGrpSpPr>
        <p:grpSpPr>
          <a:xfrm>
            <a:off x="1" y="745520"/>
            <a:ext cx="252922" cy="3070138"/>
            <a:chOff x="1" y="745520"/>
            <a:chExt cx="252922" cy="3070138"/>
          </a:xfrm>
        </p:grpSpPr>
        <p:cxnSp>
          <p:nvCxnSpPr>
            <p:cNvPr id="47" name="Straight Arrow Connector 46"/>
            <p:cNvCxnSpPr/>
            <p:nvPr userDrawn="1"/>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Headline / Subhead Vertical </a:t>
              </a:r>
              <a:r>
                <a:rPr lang="en-CA" sz="1200" baseline="0" dirty="0" smtClean="0"/>
                <a:t>Spacing</a:t>
              </a:r>
              <a:endParaRPr lang="en-CA" sz="1200"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23" name="Group 22"/>
          <p:cNvGrpSpPr/>
          <p:nvPr userDrawn="1"/>
        </p:nvGrpSpPr>
        <p:grpSpPr>
          <a:xfrm>
            <a:off x="0" y="0"/>
            <a:ext cx="9144000" cy="6876000"/>
            <a:chOff x="0" y="0"/>
            <a:chExt cx="9144000" cy="6876000"/>
          </a:xfrm>
        </p:grpSpPr>
        <p:sp>
          <p:nvSpPr>
            <p:cNvPr id="24" name="Rectangle 2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Slide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a:xfrm>
            <a:off x="395288" y="6381750"/>
            <a:ext cx="3313112" cy="365125"/>
          </a:xfrm>
          <a:prstGeom prst="rect">
            <a:avLst/>
          </a:prstGeom>
        </p:spPr>
        <p:txBody>
          <a:bodyPr/>
          <a:lstStyle>
            <a:lvl1pPr>
              <a:defRPr/>
            </a:lvl1pPr>
          </a:lstStyle>
          <a:p>
            <a:pPr>
              <a:defRPr/>
            </a:pPr>
            <a:r>
              <a:rPr lang="en-CA" dirty="0"/>
              <a:t>Info-Tech Research Group</a:t>
            </a:r>
          </a:p>
        </p:txBody>
      </p:sp>
      <p:sp>
        <p:nvSpPr>
          <p:cNvPr id="4" name="Slide Number Placeholder 5"/>
          <p:cNvSpPr>
            <a:spLocks noGrp="1"/>
          </p:cNvSpPr>
          <p:nvPr>
            <p:ph type="sldNum" sz="quarter" idx="11"/>
          </p:nvPr>
        </p:nvSpPr>
        <p:spPr>
          <a:xfrm>
            <a:off x="6588125" y="6381750"/>
            <a:ext cx="2133600" cy="365125"/>
          </a:xfrm>
          <a:prstGeom prst="rect">
            <a:avLst/>
          </a:prstGeom>
        </p:spPr>
        <p:txBody>
          <a:bodyPr/>
          <a:lstStyle>
            <a:lvl1pPr>
              <a:defRPr/>
            </a:lvl1pPr>
          </a:lstStyle>
          <a:p>
            <a:pPr>
              <a:defRPr/>
            </a:pPr>
            <a:fld id="{AD1354E7-BE22-492E-9A3B-BCC12D25381B}"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936626"/>
          </a:xfrm>
        </p:spPr>
        <p:txBody>
          <a:bodyPr/>
          <a:lstStyle/>
          <a:p>
            <a:r>
              <a:rPr lang="en-US"/>
              <a:t>Click to edit Master title style</a:t>
            </a:r>
          </a:p>
        </p:txBody>
      </p:sp>
      <p:sp>
        <p:nvSpPr>
          <p:cNvPr id="3" name="Content Placeholder 2"/>
          <p:cNvSpPr>
            <a:spLocks noGrp="1"/>
          </p:cNvSpPr>
          <p:nvPr>
            <p:ph idx="1"/>
          </p:nvPr>
        </p:nvSpPr>
        <p:spPr>
          <a:xfrm>
            <a:off x="457200" y="1052513"/>
            <a:ext cx="8229600" cy="525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95288" y="6381750"/>
            <a:ext cx="3313112" cy="365125"/>
          </a:xfrm>
          <a:prstGeom prst="rect">
            <a:avLst/>
          </a:prstGeom>
        </p:spPr>
        <p:txBody>
          <a:bodyPr/>
          <a:lstStyle>
            <a:lvl1pPr>
              <a:defRPr/>
            </a:lvl1pPr>
          </a:lstStyle>
          <a:p>
            <a:r>
              <a:rPr lang="en-CA" dirty="0"/>
              <a:t>Info-Tech Research Group</a:t>
            </a:r>
          </a:p>
        </p:txBody>
      </p:sp>
      <p:sp>
        <p:nvSpPr>
          <p:cNvPr id="5" name="Slide Number Placeholder 5"/>
          <p:cNvSpPr>
            <a:spLocks noGrp="1"/>
          </p:cNvSpPr>
          <p:nvPr>
            <p:ph type="sldNum" sz="quarter" idx="11"/>
          </p:nvPr>
        </p:nvSpPr>
        <p:spPr>
          <a:xfrm>
            <a:off x="6588125" y="6381750"/>
            <a:ext cx="2133600" cy="365125"/>
          </a:xfrm>
          <a:prstGeom prst="rect">
            <a:avLst/>
          </a:prstGeom>
        </p:spPr>
        <p:txBody>
          <a:bodyPr/>
          <a:lstStyle>
            <a:lvl1pPr>
              <a:defRPr/>
            </a:lvl1pPr>
          </a:lstStyle>
          <a:p>
            <a:pPr>
              <a:defRPr/>
            </a:pPr>
            <a:fld id="{4EABE686-44E2-4590-8D22-41EE8E4EDD32}" type="slidenum">
              <a:rPr lang="en-CA"/>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grpSp>
        <p:nvGrpSpPr>
          <p:cNvPr id="11" name="Group 10"/>
          <p:cNvGrpSpPr/>
          <p:nvPr/>
        </p:nvGrpSpPr>
        <p:grpSpPr>
          <a:xfrm>
            <a:off x="0" y="6525344"/>
            <a:ext cx="9144000" cy="338028"/>
            <a:chOff x="0" y="6525344"/>
            <a:chExt cx="9144000" cy="338028"/>
          </a:xfrm>
        </p:grpSpPr>
        <p:sp>
          <p:nvSpPr>
            <p:cNvPr id="8" name="Rectangle 7"/>
            <p:cNvSpPr/>
            <p:nvPr userDrawn="1"/>
          </p:nvSpPr>
          <p:spPr>
            <a:xfrm>
              <a:off x="0" y="6525344"/>
              <a:ext cx="640820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Info-Tech Research Group</a:t>
              </a:r>
              <a:endParaRPr lang="en-CA" sz="1000" dirty="0"/>
            </a:p>
          </p:txBody>
        </p:sp>
        <p:sp>
          <p:nvSpPr>
            <p:cNvPr id="10" name="Rectangle 9"/>
            <p:cNvSpPr/>
            <p:nvPr userDrawn="1"/>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Lst>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it-storyboard-select-the-right-vendor-for-server-virtualization?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13.wmf"/><Relationship Id="rId3" Type="http://schemas.openxmlformats.org/officeDocument/2006/relationships/tags" Target="../tags/tag22.xml"/><Relationship Id="rId21" Type="http://schemas.openxmlformats.org/officeDocument/2006/relationships/image" Target="../media/image15.jpe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hyperlink" Target="http://www.infotech.com/research/it-virtualization-consolidation-cost-savings-calculator" TargetMode="External"/><Relationship Id="rId2" Type="http://schemas.openxmlformats.org/officeDocument/2006/relationships/tags" Target="../tags/tag21.xml"/><Relationship Id="rId16" Type="http://schemas.openxmlformats.org/officeDocument/2006/relationships/oleObject" Target="../embeddings/oleObject4.bin"/><Relationship Id="rId20" Type="http://schemas.openxmlformats.org/officeDocument/2006/relationships/image" Target="../media/image14.jpeg"/><Relationship Id="rId1" Type="http://schemas.openxmlformats.org/officeDocument/2006/relationships/vmlDrawing" Target="../drawings/vmlDrawing4.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image" Target="../media/image4.gif"/><Relationship Id="rId5" Type="http://schemas.openxmlformats.org/officeDocument/2006/relationships/tags" Target="../tags/tag24.xml"/><Relationship Id="rId15" Type="http://schemas.openxmlformats.org/officeDocument/2006/relationships/notesSlide" Target="../notesSlides/notesSlide10.xml"/><Relationship Id="rId23" Type="http://schemas.openxmlformats.org/officeDocument/2006/relationships/hyperlink" Target="http://www.infotech.com/research/it-storyboard-select-the-right-vendor-for-server-virtualization?utm_source=SS_Sample&amp;utm_medium=Collateral&amp;utm_campaign=Collateral" TargetMode="External"/><Relationship Id="rId10" Type="http://schemas.openxmlformats.org/officeDocument/2006/relationships/tags" Target="../tags/tag29.xml"/><Relationship Id="rId19" Type="http://schemas.openxmlformats.org/officeDocument/2006/relationships/image" Target="../media/image11.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13.xml"/><Relationship Id="rId22"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17.png"/><Relationship Id="rId4" Type="http://schemas.openxmlformats.org/officeDocument/2006/relationships/hyperlink" Target="http://www.infotech.com/research/it-storyboard-select-the-right-vendor-for-server-virtualization?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it-storyboard-select-the-right-vendor-for-server-virtualization?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hyperlink" Target="http://www.infotech.com/research/it-virtualization-consolidation-cost-savings-calculato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hyperlink" Target="http://www.infotech.com/research/it-storyboard-select-the-right-vendor-for-server-virtualization?utm_source=SS_Sample&amp;utm_medium=Collateral&amp;utm_campaign=Collater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hyperlink" Target="http://www.infotech.com/research/it-storyboard-select-the-right-vendor-for-server-virtualization?utm_source=SS_Sample&amp;utm_medium=Collateral&amp;utm_campaign=Collater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www.infotech.com/research/it-storyboard-select-the-right-vendor-for-server-virtualization?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www.infotech.com/research/it-storyboard-select-the-right-vendor-for-server-virtualization?utm_source=SS_Sample&amp;utm_medium=Collateral&amp;utm_campaign=Collateral"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image" Target="../media/image8.jpeg"/><Relationship Id="rId5" Type="http://schemas.openxmlformats.org/officeDocument/2006/relationships/tags" Target="../tags/tag5.xml"/><Relationship Id="rId10" Type="http://schemas.openxmlformats.org/officeDocument/2006/relationships/notesSlide" Target="../notesSlides/notesSlide6.xml"/><Relationship Id="rId4" Type="http://schemas.openxmlformats.org/officeDocument/2006/relationships/tags" Target="../tags/tag4.xml"/><Relationship Id="rId9" Type="http://schemas.openxmlformats.org/officeDocument/2006/relationships/slideLayout" Target="../slideLayouts/slideLayout4.xml"/><Relationship Id="rId14" Type="http://schemas.openxmlformats.org/officeDocument/2006/relationships/image" Target="../media/image4.gi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notesSlide" Target="../notesSlides/notesSlide7.xml"/><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slideLayout" Target="../slideLayouts/slideLayout4.xml"/><Relationship Id="rId11" Type="http://schemas.openxmlformats.org/officeDocument/2006/relationships/image" Target="../media/image4.gif"/><Relationship Id="rId5" Type="http://schemas.openxmlformats.org/officeDocument/2006/relationships/tags" Target="../tags/tag12.xml"/><Relationship Id="rId10" Type="http://schemas.openxmlformats.org/officeDocument/2006/relationships/hyperlink" Target="http://www.infotech.com/research/it-storyboard-select-the-right-vendor-for-server-virtualization?utm_source=SS_Sample&amp;utm_medium=Collateral&amp;utm_campaign=Collateral" TargetMode="External"/><Relationship Id="rId4" Type="http://schemas.openxmlformats.org/officeDocument/2006/relationships/tags" Target="../tags/tag11.xml"/><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gif"/><Relationship Id="rId5" Type="http://schemas.openxmlformats.org/officeDocument/2006/relationships/hyperlink" Target="http://www.infotech.com/research/it-storyboard-select-the-right-vendor-for-server-virtualization?utm_source=SS_Sample&amp;utm_medium=Collateral&amp;utm_campaign=Collateral"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oleObject" Target="../embeddings/oleObject3.bin"/><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2.jpeg"/><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tags" Target="../tags/tag17.xml"/><Relationship Id="rId11" Type="http://schemas.openxmlformats.org/officeDocument/2006/relationships/notesSlide" Target="../notesSlides/notesSlide9.xml"/><Relationship Id="rId5" Type="http://schemas.openxmlformats.org/officeDocument/2006/relationships/tags" Target="../tags/tag16.xml"/><Relationship Id="rId15" Type="http://schemas.openxmlformats.org/officeDocument/2006/relationships/image" Target="../media/image4.gif"/><Relationship Id="rId10" Type="http://schemas.openxmlformats.org/officeDocument/2006/relationships/slideLayout" Target="../slideLayouts/slideLayout1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hyperlink" Target="http://www.infotech.com/research/it-storyboard-select-the-right-vendor-for-server-virtualization?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575556" y="3060698"/>
            <a:ext cx="8568444" cy="655267"/>
          </a:xfrm>
        </p:spPr>
        <p:txBody>
          <a:bodyPr/>
          <a:lstStyle/>
          <a:p>
            <a:r>
              <a:rPr lang="en-CA" dirty="0" smtClean="0"/>
              <a:t>Vendor Landscape Plus: Server </a:t>
            </a:r>
            <a:r>
              <a:rPr lang="en-CA" dirty="0" smtClean="0"/>
              <a:t>Virtualization</a:t>
            </a:r>
            <a:endParaRPr lang="en-US" dirty="0" smtClean="0"/>
          </a:p>
          <a:p>
            <a:endParaRPr lang="en-CA" dirty="0" smtClean="0"/>
          </a:p>
        </p:txBody>
      </p:sp>
      <p:pic>
        <p:nvPicPr>
          <p:cNvPr id="4" name="Picture 3" descr="sample-titlebar-itrgNEW.gif">
            <a:hlinkClick r:id="rId3"/>
          </p:cNvPr>
          <p:cNvPicPr>
            <a:picLocks noChangeAspect="1"/>
          </p:cNvPicPr>
          <p:nvPr/>
        </p:nvPicPr>
        <p:blipFill>
          <a:blip r:embed="rId4" cstate="print"/>
          <a:stretch>
            <a:fillRect/>
          </a:stretch>
        </p:blipFill>
        <p:spPr>
          <a:xfrm>
            <a:off x="0" y="5402461"/>
            <a:ext cx="9144000" cy="14555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nvGraphicFramePr>
        <p:xfrm>
          <a:off x="0" y="0"/>
          <a:ext cx="158750" cy="158750"/>
        </p:xfrm>
        <a:graphic>
          <a:graphicData uri="http://schemas.openxmlformats.org/presentationml/2006/ole">
            <p:oleObj spid="_x0000_s897025" name="think-cell Slide" r:id="rId16" imgW="360" imgH="360" progId="">
              <p:embed/>
            </p:oleObj>
          </a:graphicData>
        </a:graphic>
      </p:graphicFrame>
      <p:sp>
        <p:nvSpPr>
          <p:cNvPr id="17" name="Text Placeholder 16"/>
          <p:cNvSpPr>
            <a:spLocks noGrp="1"/>
          </p:cNvSpPr>
          <p:nvPr>
            <p:ph type="body" sz="quarter" idx="19"/>
            <p:custDataLst>
              <p:tags r:id="rId2"/>
            </p:custDataLst>
          </p:nvPr>
        </p:nvSpPr>
        <p:spPr>
          <a:xfrm>
            <a:off x="251520" y="1196752"/>
            <a:ext cx="8476945" cy="439389"/>
          </a:xfrm>
        </p:spPr>
        <p:txBody>
          <a:bodyPr/>
          <a:lstStyle/>
          <a:p>
            <a:r>
              <a:rPr lang="en-US" dirty="0" smtClean="0"/>
              <a:t>The </a:t>
            </a:r>
            <a:r>
              <a:rPr lang="en-US" i="1" dirty="0" smtClean="0">
                <a:hlinkClick r:id="rId17"/>
              </a:rPr>
              <a:t>Virtualization Consolidation Cost Savings Calculator </a:t>
            </a:r>
            <a:r>
              <a:rPr lang="en-US" dirty="0" smtClean="0"/>
              <a:t>should be used to derive a rough estimate of potential cost savings for consolidating servers relative to a net new server purchase.</a:t>
            </a:r>
            <a:endParaRPr lang="en-US" dirty="0"/>
          </a:p>
        </p:txBody>
      </p:sp>
      <p:sp>
        <p:nvSpPr>
          <p:cNvPr id="15" name="Title 14"/>
          <p:cNvSpPr>
            <a:spLocks noGrp="1"/>
          </p:cNvSpPr>
          <p:nvPr>
            <p:ph type="title"/>
            <p:custDataLst>
              <p:tags r:id="rId3"/>
            </p:custDataLst>
          </p:nvPr>
        </p:nvSpPr>
        <p:spPr>
          <a:xfrm>
            <a:off x="251520" y="260648"/>
            <a:ext cx="7802000" cy="864096"/>
          </a:xfrm>
        </p:spPr>
        <p:txBody>
          <a:bodyPr/>
          <a:lstStyle/>
          <a:p>
            <a:r>
              <a:rPr lang="en-US" dirty="0" smtClean="0"/>
              <a:t>Use Info-Tech’s </a:t>
            </a:r>
            <a:r>
              <a:rPr lang="en-US" i="1" dirty="0" smtClean="0"/>
              <a:t>Virtualization Consolidation Cost Savings Calculator</a:t>
            </a:r>
            <a:r>
              <a:rPr lang="en-US" dirty="0" smtClean="0"/>
              <a:t> to compare savings across solutions</a:t>
            </a:r>
            <a:endParaRPr lang="en-US" dirty="0"/>
          </a:p>
        </p:txBody>
      </p:sp>
      <p:sp>
        <p:nvSpPr>
          <p:cNvPr id="12" name="Rectangle 11"/>
          <p:cNvSpPr/>
          <p:nvPr>
            <p:custDataLst>
              <p:tags r:id="rId4"/>
            </p:custDataLst>
          </p:nvPr>
        </p:nvSpPr>
        <p:spPr>
          <a:xfrm>
            <a:off x="8053520" y="338831"/>
            <a:ext cx="694944" cy="692366"/>
          </a:xfrm>
          <a:prstGeom prst="rect">
            <a:avLst/>
          </a:prstGeom>
          <a:solidFill>
            <a:schemeClr val="accent3">
              <a:lumMod val="75000"/>
            </a:schemeClr>
          </a:solidFill>
          <a:ln>
            <a:solidFill>
              <a:schemeClr val="bg1">
                <a:lumMod val="1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3" name="Rectangle 12"/>
          <p:cNvSpPr/>
          <p:nvPr>
            <p:custDataLst>
              <p:tags r:id="rId5"/>
            </p:custDataLst>
          </p:nvPr>
        </p:nvSpPr>
        <p:spPr>
          <a:xfrm>
            <a:off x="8053519" y="490194"/>
            <a:ext cx="581433" cy="541003"/>
          </a:xfrm>
          <a:prstGeom prst="rect">
            <a:avLst/>
          </a:prstGeom>
          <a:solidFill>
            <a:schemeClr val="accent3">
              <a:lumMod val="90000"/>
            </a:schemeClr>
          </a:solidFill>
          <a:ln>
            <a:solidFill>
              <a:schemeClr val="bg1">
                <a:lumMod val="1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accent3">
                  <a:lumMod val="90000"/>
                </a:schemeClr>
              </a:solidFill>
            </a:endParaRPr>
          </a:p>
        </p:txBody>
      </p:sp>
      <p:sp>
        <p:nvSpPr>
          <p:cNvPr id="14" name="Rectangle 13"/>
          <p:cNvSpPr/>
          <p:nvPr>
            <p:custDataLst>
              <p:tags r:id="rId6"/>
            </p:custDataLst>
          </p:nvPr>
        </p:nvSpPr>
        <p:spPr>
          <a:xfrm>
            <a:off x="8053519" y="782426"/>
            <a:ext cx="251495" cy="248772"/>
          </a:xfrm>
          <a:prstGeom prst="rect">
            <a:avLst/>
          </a:prstGeom>
          <a:solidFill>
            <a:srgbClr val="00B050"/>
          </a:solidFill>
          <a:ln>
            <a:solidFill>
              <a:schemeClr val="bg1">
                <a:lumMod val="1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nvGrpSpPr>
          <p:cNvPr id="11" name="Group 33"/>
          <p:cNvGrpSpPr/>
          <p:nvPr>
            <p:custDataLst>
              <p:tags r:id="rId7"/>
            </p:custDataLst>
          </p:nvPr>
        </p:nvGrpSpPr>
        <p:grpSpPr>
          <a:xfrm>
            <a:off x="505045" y="1880828"/>
            <a:ext cx="3456384" cy="2628291"/>
            <a:chOff x="5543549" y="2724151"/>
            <a:chExt cx="3295651" cy="2147507"/>
          </a:xfrm>
        </p:grpSpPr>
        <p:sp>
          <p:nvSpPr>
            <p:cNvPr id="18" name="Rectangle 17"/>
            <p:cNvSpPr/>
            <p:nvPr/>
          </p:nvSpPr>
          <p:spPr>
            <a:xfrm>
              <a:off x="5543549" y="2990350"/>
              <a:ext cx="3295651" cy="188130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111125" indent="-111125" algn="l">
                <a:spcBef>
                  <a:spcPts val="600"/>
                </a:spcBef>
                <a:buFont typeface="Arial" pitchFamily="34" charset="0"/>
                <a:buChar char="•"/>
              </a:pPr>
              <a:r>
                <a:rPr lang="en-US" sz="1100" dirty="0" smtClean="0">
                  <a:solidFill>
                    <a:schemeClr val="tx1"/>
                  </a:solidFill>
                </a:rPr>
                <a:t>Get a sense of the cost difference (savings) of consolidating servers in a virtual environment against the cost of buying individual physical servers for each application. </a:t>
              </a:r>
            </a:p>
            <a:p>
              <a:pPr marL="111125" indent="-111125" algn="l">
                <a:spcBef>
                  <a:spcPts val="600"/>
                </a:spcBef>
                <a:buFont typeface="Arial" pitchFamily="34" charset="0"/>
                <a:buChar char="•"/>
              </a:pPr>
              <a:r>
                <a:rPr lang="en-US" sz="1100" dirty="0" smtClean="0">
                  <a:solidFill>
                    <a:schemeClr val="tx1"/>
                  </a:solidFill>
                </a:rPr>
                <a:t>Measure the impact on savings of various virtualization solutions and Windows licensing options. </a:t>
              </a:r>
            </a:p>
            <a:p>
              <a:pPr marL="111125" indent="-111125" algn="l">
                <a:spcBef>
                  <a:spcPts val="600"/>
                </a:spcBef>
                <a:buFont typeface="Arial" pitchFamily="34" charset="0"/>
                <a:buChar char="•"/>
              </a:pPr>
              <a:r>
                <a:rPr lang="en-US" sz="1100" dirty="0" smtClean="0">
                  <a:solidFill>
                    <a:schemeClr val="tx1"/>
                  </a:solidFill>
                </a:rPr>
                <a:t>Weigh the impact on overall savings of increasing and decreasing the number of virtual instances per physical machine (the consolidation ratio).</a:t>
              </a:r>
              <a:endParaRPr lang="en-US" sz="1100" dirty="0">
                <a:solidFill>
                  <a:schemeClr val="tx1"/>
                </a:solidFill>
              </a:endParaRPr>
            </a:p>
          </p:txBody>
        </p:sp>
        <p:sp>
          <p:nvSpPr>
            <p:cNvPr id="21" name="Round Same Side Corner Rectangle 20"/>
            <p:cNvSpPr/>
            <p:nvPr/>
          </p:nvSpPr>
          <p:spPr>
            <a:xfrm>
              <a:off x="5543550" y="2724151"/>
              <a:ext cx="3295650" cy="393390"/>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smtClean="0">
                  <a:solidFill>
                    <a:schemeClr val="bg1"/>
                  </a:solidFill>
                </a:rPr>
                <a:t>Use this calculator to:</a:t>
              </a:r>
              <a:endParaRPr lang="en-CA" sz="1200" dirty="0">
                <a:solidFill>
                  <a:schemeClr val="bg1"/>
                </a:solidFill>
              </a:endParaRPr>
            </a:p>
          </p:txBody>
        </p:sp>
      </p:grpSp>
      <p:sp>
        <p:nvSpPr>
          <p:cNvPr id="22" name="Rounded Rectangle 21"/>
          <p:cNvSpPr/>
          <p:nvPr>
            <p:custDataLst>
              <p:tags r:id="rId8"/>
            </p:custDataLst>
          </p:nvPr>
        </p:nvSpPr>
        <p:spPr>
          <a:xfrm>
            <a:off x="3467977" y="4221088"/>
            <a:ext cx="815991" cy="7920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tool.wmf"/>
          <p:cNvPicPr>
            <a:picLocks noChangeAspect="1"/>
          </p:cNvPicPr>
          <p:nvPr>
            <p:custDataLst>
              <p:tags r:id="rId9"/>
            </p:custDataLst>
          </p:nvPr>
        </p:nvPicPr>
        <p:blipFill>
          <a:blip r:embed="rId18" cstate="print"/>
          <a:stretch>
            <a:fillRect/>
          </a:stretch>
        </p:blipFill>
        <p:spPr>
          <a:xfrm>
            <a:off x="3555913" y="4302031"/>
            <a:ext cx="633902" cy="614790"/>
          </a:xfrm>
          <a:prstGeom prst="rect">
            <a:avLst/>
          </a:prstGeom>
        </p:spPr>
      </p:pic>
      <p:grpSp>
        <p:nvGrpSpPr>
          <p:cNvPr id="24" name="Group 134"/>
          <p:cNvGrpSpPr/>
          <p:nvPr>
            <p:custDataLst>
              <p:tags r:id="rId10"/>
            </p:custDataLst>
          </p:nvPr>
        </p:nvGrpSpPr>
        <p:grpSpPr>
          <a:xfrm>
            <a:off x="328291" y="5409220"/>
            <a:ext cx="8491857" cy="838201"/>
            <a:chOff x="328291" y="5409220"/>
            <a:chExt cx="8491857" cy="838201"/>
          </a:xfrm>
        </p:grpSpPr>
        <p:sp>
          <p:nvSpPr>
            <p:cNvPr id="25" name="Rounded Rectangle 24"/>
            <p:cNvSpPr/>
            <p:nvPr/>
          </p:nvSpPr>
          <p:spPr>
            <a:xfrm>
              <a:off x="1328497" y="5409220"/>
              <a:ext cx="7491651"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dirty="0" smtClean="0">
                  <a:solidFill>
                    <a:schemeClr val="tx1"/>
                  </a:solidFill>
                  <a:latin typeface="Arial" pitchFamily="34" charset="0"/>
                  <a:cs typeface="Arial" pitchFamily="34" charset="0"/>
                </a:rPr>
                <a:t>Microsoft has improved their server licensing over the years by allowing unlimited Microsoft server virtual instances to share a single licensed physical server. This privilege, however, comes at the price of having to purchase the more expensive Windows 2008 Data Center Edition. Under this model, pricing is based on the number of host servers, and the number of processors on each.</a:t>
              </a:r>
            </a:p>
          </p:txBody>
        </p:sp>
        <p:pic>
          <p:nvPicPr>
            <p:cNvPr id="26" name="Picture 25" descr="insight.png"/>
            <p:cNvPicPr>
              <a:picLocks noChangeAspect="1"/>
            </p:cNvPicPr>
            <p:nvPr/>
          </p:nvPicPr>
          <p:blipFill>
            <a:blip r:embed="rId19" cstate="print"/>
            <a:stretch>
              <a:fillRect/>
            </a:stretch>
          </p:blipFill>
          <p:spPr>
            <a:xfrm>
              <a:off x="328291" y="5409220"/>
              <a:ext cx="1000207" cy="838201"/>
            </a:xfrm>
            <a:prstGeom prst="rect">
              <a:avLst/>
            </a:prstGeom>
          </p:spPr>
        </p:pic>
      </p:grpSp>
      <p:pic>
        <p:nvPicPr>
          <p:cNvPr id="20" name="Picture 19" descr="SV Cost Calc.jpg"/>
          <p:cNvPicPr>
            <a:picLocks noChangeAspect="1"/>
          </p:cNvPicPr>
          <p:nvPr>
            <p:custDataLst>
              <p:tags r:id="rId11"/>
            </p:custDataLst>
          </p:nvPr>
        </p:nvPicPr>
        <p:blipFill>
          <a:blip r:embed="rId20" cstate="print"/>
          <a:srcRect b="40680"/>
          <a:stretch>
            <a:fillRect/>
          </a:stretch>
        </p:blipFill>
        <p:spPr>
          <a:xfrm>
            <a:off x="4877122" y="1736812"/>
            <a:ext cx="3943350" cy="3096344"/>
          </a:xfrm>
          <a:prstGeom prst="rect">
            <a:avLst/>
          </a:prstGeom>
          <a:ln>
            <a:solidFill>
              <a:schemeClr val="tx1"/>
            </a:solidFill>
          </a:ln>
          <a:effectLst>
            <a:outerShdw blurRad="50800" dist="38100" dir="2700000" algn="tl" rotWithShape="0">
              <a:prstClr val="black">
                <a:alpha val="40000"/>
              </a:prstClr>
            </a:outerShdw>
          </a:effectLst>
        </p:spPr>
      </p:pic>
      <p:pic>
        <p:nvPicPr>
          <p:cNvPr id="29" name="Picture 28" descr="SV Cost Calc2.jpg"/>
          <p:cNvPicPr>
            <a:picLocks noChangeAspect="1"/>
          </p:cNvPicPr>
          <p:nvPr>
            <p:custDataLst>
              <p:tags r:id="rId12"/>
            </p:custDataLst>
          </p:nvPr>
        </p:nvPicPr>
        <p:blipFill>
          <a:blip r:embed="rId21" cstate="print"/>
          <a:srcRect l="2751" t="25128" r="51836" b="14000"/>
          <a:stretch>
            <a:fillRect/>
          </a:stretch>
        </p:blipFill>
        <p:spPr>
          <a:xfrm>
            <a:off x="4668610" y="2420888"/>
            <a:ext cx="3575798" cy="2883320"/>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descr="SV Cost Calc3.jpg"/>
          <p:cNvPicPr>
            <a:picLocks noChangeAspect="1"/>
          </p:cNvPicPr>
          <p:nvPr>
            <p:custDataLst>
              <p:tags r:id="rId13"/>
            </p:custDataLst>
          </p:nvPr>
        </p:nvPicPr>
        <p:blipFill>
          <a:blip r:embed="rId22" cstate="print"/>
          <a:stretch>
            <a:fillRect/>
          </a:stretch>
        </p:blipFill>
        <p:spPr>
          <a:xfrm>
            <a:off x="6449708" y="2814408"/>
            <a:ext cx="2550784" cy="2522804"/>
          </a:xfrm>
          <a:prstGeom prst="rect">
            <a:avLst/>
          </a:prstGeom>
          <a:ln>
            <a:solidFill>
              <a:schemeClr val="tx1"/>
            </a:solidFill>
          </a:ln>
          <a:effectLst>
            <a:outerShdw blurRad="50800" dist="38100" dir="2700000" algn="tl" rotWithShape="0">
              <a:prstClr val="black">
                <a:alpha val="40000"/>
              </a:prstClr>
            </a:outerShdw>
          </a:effectLst>
        </p:spPr>
      </p:pic>
      <p:pic>
        <p:nvPicPr>
          <p:cNvPr id="27" name="Picture 26" descr="sample_linkbar-itrgNEW.gif">
            <a:hlinkClick r:id="rId23"/>
          </p:cNvPr>
          <p:cNvPicPr>
            <a:picLocks noChangeAspect="1"/>
          </p:cNvPicPr>
          <p:nvPr/>
        </p:nvPicPr>
        <p:blipFill>
          <a:blip r:embed="rId2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257176" y="1304764"/>
            <a:ext cx="8620124" cy="657225"/>
          </a:xfrm>
        </p:spPr>
        <p:txBody>
          <a:bodyPr/>
          <a:lstStyle/>
          <a:p>
            <a:r>
              <a:rPr lang="en-US" dirty="0" smtClean="0"/>
              <a:t>VMware continues to dominate, but selection isn’t just about who is the leader. Competitors are providing legitimate alternatives for consolidation and virtual infrastructure management.</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249303" y="3173192"/>
            <a:ext cx="4034665" cy="2376264"/>
          </a:xfrm>
        </p:spPr>
        <p:txBody>
          <a:bodyPr/>
          <a:lstStyle/>
          <a:p>
            <a:r>
              <a:rPr lang="en-US" dirty="0" smtClean="0"/>
              <a:t>IT Leaders planning to implement server virtualization to save costs on server hardware.</a:t>
            </a:r>
          </a:p>
          <a:p>
            <a:pPr lvl="0"/>
            <a:r>
              <a:rPr lang="en-US" dirty="0" smtClean="0"/>
              <a:t>IT Leaders looking to advance their server virtualization strategy beyond simple consolidation to realize efficiency benefits of a fully managed virtual infrastructure.</a:t>
            </a:r>
          </a:p>
          <a:p>
            <a:pPr lvl="0"/>
            <a:r>
              <a:rPr lang="en-US" dirty="0" smtClean="0"/>
              <a:t>IT Leaders planning to develop their virtual environment into a fully automated utility infrastructure (internal cloud).</a:t>
            </a:r>
          </a:p>
          <a:p>
            <a:pPr lvl="0"/>
            <a:r>
              <a:rPr lang="en-US" dirty="0" smtClean="0"/>
              <a:t>Organizations considering adopting a hybrid server virtualization strategy (i.e. multiple solutions) to avoid future vendor lock-in and lower cost to serve.</a:t>
            </a:r>
            <a:endParaRPr lang="en-CA" dirty="0" smtClean="0"/>
          </a:p>
        </p:txBody>
      </p:sp>
      <p:sp>
        <p:nvSpPr>
          <p:cNvPr id="20" name="Text Placeholder 19"/>
          <p:cNvSpPr>
            <a:spLocks noGrp="1"/>
          </p:cNvSpPr>
          <p:nvPr>
            <p:ph type="body" sz="quarter" idx="21"/>
          </p:nvPr>
        </p:nvSpPr>
        <p:spPr>
          <a:xfrm>
            <a:off x="249302" y="2564904"/>
            <a:ext cx="4034666" cy="608288"/>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860032" y="2564904"/>
            <a:ext cx="4032448" cy="608288"/>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860032" y="3173192"/>
            <a:ext cx="4032448" cy="2376264"/>
          </a:xfrm>
        </p:spPr>
        <p:txBody>
          <a:bodyPr/>
          <a:lstStyle/>
          <a:p>
            <a:pPr lvl="0"/>
            <a:r>
              <a:rPr lang="en-US" dirty="0" smtClean="0"/>
              <a:t>Understand available functionality of current server virtualization software for consolidation, management and utility infrastructure as well as differentiating factors among vendors.</a:t>
            </a:r>
          </a:p>
          <a:p>
            <a:pPr lvl="0"/>
            <a:r>
              <a:rPr lang="en-US" dirty="0" smtClean="0"/>
              <a:t> Align vendor strengths and limitations to your current and projected needs around virtualization.</a:t>
            </a:r>
          </a:p>
          <a:p>
            <a:pPr lvl="0"/>
            <a:r>
              <a:rPr lang="en-US" dirty="0" smtClean="0"/>
              <a:t>Be able to prepare an RFP and score RFP responses.</a:t>
            </a:r>
          </a:p>
          <a:p>
            <a:pPr lvl="0"/>
            <a:r>
              <a:rPr lang="en-US" dirty="0" smtClean="0"/>
              <a:t>Select the vendor that is the best fit for your organization.</a:t>
            </a:r>
          </a:p>
          <a:p>
            <a:pPr lvl="0"/>
            <a:r>
              <a:rPr lang="en-US" dirty="0" smtClean="0"/>
              <a:t>Develop implementation plans that address common challenges.</a:t>
            </a:r>
          </a:p>
        </p:txBody>
      </p:sp>
      <p:pic>
        <p:nvPicPr>
          <p:cNvPr id="8" name="Picture 7"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Executive Summary</a:t>
            </a:r>
            <a:endParaRPr lang="en-CA" dirty="0"/>
          </a:p>
        </p:txBody>
      </p:sp>
      <p:sp>
        <p:nvSpPr>
          <p:cNvPr id="3" name="Text Placeholder 2"/>
          <p:cNvSpPr>
            <a:spLocks noGrp="1"/>
          </p:cNvSpPr>
          <p:nvPr>
            <p:ph type="body" sz="quarter" idx="16"/>
          </p:nvPr>
        </p:nvSpPr>
        <p:spPr>
          <a:xfrm>
            <a:off x="249302" y="1604231"/>
            <a:ext cx="8627997" cy="864096"/>
          </a:xfrm>
        </p:spPr>
        <p:txBody>
          <a:bodyPr/>
          <a:lstStyle/>
          <a:p>
            <a:pPr>
              <a:spcBef>
                <a:spcPts val="900"/>
              </a:spcBef>
            </a:pPr>
            <a:r>
              <a:rPr lang="en-CA" dirty="0" smtClean="0"/>
              <a:t>Server virtualization enables immediate &amp; continuing cost savings through consolidation, plus significant benefits for server availability, rapid provisioning &amp; disaster recover. For many, it is these management benefits that make the case for virtualization.</a:t>
            </a:r>
          </a:p>
          <a:p>
            <a:pPr>
              <a:spcBef>
                <a:spcPts val="900"/>
              </a:spcBef>
            </a:pPr>
            <a:r>
              <a:rPr lang="en-CA" dirty="0" smtClean="0"/>
              <a:t>Server virtualization is critical to building an automated utility infrastructure (internal cloud); however, less than one-third of virtualizing organizations are seeing benefits in this area.</a:t>
            </a:r>
          </a:p>
          <a:p>
            <a:pPr>
              <a:spcBef>
                <a:spcPts val="900"/>
              </a:spcBef>
            </a:pPr>
            <a:r>
              <a:rPr lang="en-CA" dirty="0" smtClean="0"/>
              <a:t>VMware is the most feature rich, but the most costly solution. Use the </a:t>
            </a:r>
            <a:r>
              <a:rPr lang="en-CA" i="1" dirty="0" smtClean="0">
                <a:hlinkClick r:id="rId3"/>
              </a:rPr>
              <a:t>Virtualization Consolidation Cost Savings Calculator </a:t>
            </a:r>
            <a:r>
              <a:rPr lang="en-CA" dirty="0" smtClean="0"/>
              <a:t>to evaluate cost savings, and see if Microsoft, Citrix, or Red Hat are good-enough alternatives for your needs.</a:t>
            </a:r>
            <a:endParaRPr lang="en-CA" dirty="0"/>
          </a:p>
        </p:txBody>
      </p:sp>
      <p:sp>
        <p:nvSpPr>
          <p:cNvPr id="4" name="Rounded Rectangle 3"/>
          <p:cNvSpPr/>
          <p:nvPr/>
        </p:nvSpPr>
        <p:spPr>
          <a:xfrm>
            <a:off x="257176" y="1268760"/>
            <a:ext cx="8620124" cy="371475"/>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chemeClr val="tx1"/>
                </a:solidFill>
              </a:rPr>
              <a:t>Understand Trends &amp; Current Issues</a:t>
            </a:r>
            <a:endParaRPr lang="en-CA" sz="1400" b="1" dirty="0">
              <a:solidFill>
                <a:schemeClr val="tx1"/>
              </a:solidFill>
            </a:endParaRPr>
          </a:p>
        </p:txBody>
      </p:sp>
      <p:sp>
        <p:nvSpPr>
          <p:cNvPr id="9" name="Text Placeholder 2"/>
          <p:cNvSpPr txBox="1">
            <a:spLocks/>
          </p:cNvSpPr>
          <p:nvPr/>
        </p:nvSpPr>
        <p:spPr bwMode="auto">
          <a:xfrm>
            <a:off x="241428" y="3573016"/>
            <a:ext cx="8627997"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9863" lvl="0" indent="-169863" algn="l">
              <a:spcBef>
                <a:spcPts val="900"/>
              </a:spcBef>
              <a:buFont typeface="Arial" pitchFamily="34" charset="0"/>
              <a:buChar char="•"/>
            </a:pPr>
            <a:r>
              <a:rPr lang="en-US" sz="1200" dirty="0" smtClean="0"/>
              <a:t>VMware is the market leader with dominant market share, but Citrix, Microsoft, and Red Hat are catching up in core functionality, and offer relative cost savings.</a:t>
            </a:r>
          </a:p>
          <a:p>
            <a:pPr marL="174625" lvl="0" indent="-174625" algn="l" eaLnBrk="0" hangingPunct="0">
              <a:lnSpc>
                <a:spcPts val="1350"/>
              </a:lnSpc>
              <a:spcBef>
                <a:spcPts val="900"/>
              </a:spcBef>
              <a:buClr>
                <a:schemeClr val="tx1"/>
              </a:buClr>
              <a:buSzPct val="120000"/>
              <a:buFont typeface="Arial" pitchFamily="34" charset="0"/>
              <a:buChar char="•"/>
              <a:defRPr/>
            </a:pPr>
            <a:r>
              <a:rPr lang="en-CA" sz="1200" dirty="0" smtClean="0"/>
              <a:t>VMware’s product focus is on advanced internal cloud enablement and public-private cloud integration. Citrix has also been developing solutions in this area. </a:t>
            </a:r>
          </a:p>
          <a:p>
            <a:pPr marL="174625" indent="-174625" algn="l" eaLnBrk="0" hangingPunct="0">
              <a:lnSpc>
                <a:spcPts val="1350"/>
              </a:lnSpc>
              <a:spcBef>
                <a:spcPts val="900"/>
              </a:spcBef>
              <a:buClr>
                <a:schemeClr val="tx1"/>
              </a:buClr>
              <a:buSzPct val="120000"/>
              <a:buFont typeface="Arial" pitchFamily="34" charset="0"/>
              <a:buChar char="•"/>
              <a:defRPr/>
            </a:pPr>
            <a:r>
              <a:rPr lang="en-CA" sz="1200" dirty="0" smtClean="0"/>
              <a:t>In virtual infrastructure management – where most enterprises currently have needs – it is a tighter bracket between VMware, Citrix, and to a lesser extent, Microsoft and Red Hat, with Red Hat making up considerable ground in 2010.</a:t>
            </a:r>
          </a:p>
          <a:p>
            <a:pPr marL="174625" lvl="0" indent="-174625" algn="l" eaLnBrk="0" hangingPunct="0">
              <a:lnSpc>
                <a:spcPts val="1350"/>
              </a:lnSpc>
              <a:spcBef>
                <a:spcPts val="900"/>
              </a:spcBef>
              <a:buClr>
                <a:schemeClr val="tx1"/>
              </a:buClr>
              <a:buSzPct val="120000"/>
              <a:buFont typeface="Arial" pitchFamily="34" charset="0"/>
              <a:buChar char="•"/>
              <a:defRPr/>
            </a:pPr>
            <a:endParaRPr lang="en-CA" sz="1200" dirty="0" smtClean="0">
              <a:latin typeface="+mn-lt"/>
            </a:endParaRPr>
          </a:p>
        </p:txBody>
      </p:sp>
      <p:sp>
        <p:nvSpPr>
          <p:cNvPr id="10" name="Rounded Rectangle 9"/>
          <p:cNvSpPr/>
          <p:nvPr/>
        </p:nvSpPr>
        <p:spPr>
          <a:xfrm>
            <a:off x="249302" y="3237545"/>
            <a:ext cx="8620124" cy="371475"/>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chemeClr val="tx1"/>
                </a:solidFill>
              </a:rPr>
              <a:t>Evaluate Server Virtualization Vendors</a:t>
            </a:r>
            <a:endParaRPr lang="en-CA" sz="1400" b="1" dirty="0">
              <a:solidFill>
                <a:schemeClr val="tx1"/>
              </a:solidFill>
            </a:endParaRPr>
          </a:p>
        </p:txBody>
      </p:sp>
      <p:sp>
        <p:nvSpPr>
          <p:cNvPr id="13" name="Text Placeholder 2"/>
          <p:cNvSpPr txBox="1">
            <a:spLocks/>
          </p:cNvSpPr>
          <p:nvPr/>
        </p:nvSpPr>
        <p:spPr bwMode="auto">
          <a:xfrm>
            <a:off x="251520" y="5384651"/>
            <a:ext cx="8627997"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indent="-174625" algn="l" eaLnBrk="0" hangingPunct="0">
              <a:lnSpc>
                <a:spcPts val="1350"/>
              </a:lnSpc>
              <a:spcBef>
                <a:spcPts val="900"/>
              </a:spcBef>
              <a:buClr>
                <a:schemeClr val="tx1"/>
              </a:buClr>
              <a:buSzPct val="120000"/>
              <a:buFont typeface="Arial" pitchFamily="34" charset="0"/>
              <a:buChar char="•"/>
              <a:defRPr/>
            </a:pPr>
            <a:r>
              <a:rPr lang="en-US" sz="1200" dirty="0" smtClean="0"/>
              <a:t>Tap vendor tools and expertise for virtual migration success; server vendors and virtualization product vendors typically come armed with tools and services for design, configuration, testing, and implementation.</a:t>
            </a:r>
          </a:p>
          <a:p>
            <a:pPr marL="174625" lvl="0" indent="-174625" algn="l" eaLnBrk="0" hangingPunct="0">
              <a:lnSpc>
                <a:spcPts val="1350"/>
              </a:lnSpc>
              <a:spcBef>
                <a:spcPts val="900"/>
              </a:spcBef>
              <a:buClr>
                <a:schemeClr val="tx1"/>
              </a:buClr>
              <a:buSzPct val="120000"/>
              <a:buFont typeface="Arial" pitchFamily="34" charset="0"/>
              <a:buChar char="•"/>
              <a:defRPr/>
            </a:pPr>
            <a:r>
              <a:rPr lang="en-US" sz="1200" dirty="0" smtClean="0"/>
              <a:t>Assess the resource utilization of current servers and plan for appropriate capacity across processors, network, and storage. Leverage server capacity growth for better virtualization.</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ounded Rectangle 13"/>
          <p:cNvSpPr/>
          <p:nvPr/>
        </p:nvSpPr>
        <p:spPr>
          <a:xfrm>
            <a:off x="259394" y="5049180"/>
            <a:ext cx="8620124" cy="371475"/>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chemeClr val="tx1"/>
                </a:solidFill>
              </a:rPr>
              <a:t>Arrive at an Implementation Strategy</a:t>
            </a:r>
            <a:endParaRPr lang="en-CA" sz="1400" b="1" dirty="0">
              <a:solidFill>
                <a:schemeClr val="tx1"/>
              </a:solidFill>
            </a:endParaRPr>
          </a:p>
        </p:txBody>
      </p:sp>
      <p:pic>
        <p:nvPicPr>
          <p:cNvPr id="11" name="Picture 10"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VMware remains the server virtualization leader, but competitors have emerged with attractive alternatives</a:t>
            </a:r>
            <a:endParaRPr lang="en-US" dirty="0"/>
          </a:p>
        </p:txBody>
      </p:sp>
      <p:sp>
        <p:nvSpPr>
          <p:cNvPr id="5" name="Text Placeholder 4"/>
          <p:cNvSpPr>
            <a:spLocks noGrp="1"/>
          </p:cNvSpPr>
          <p:nvPr>
            <p:ph type="body" sz="quarter" idx="16"/>
          </p:nvPr>
        </p:nvSpPr>
        <p:spPr>
          <a:xfrm>
            <a:off x="257176" y="1592796"/>
            <a:ext cx="4713222" cy="4124249"/>
          </a:xfrm>
        </p:spPr>
        <p:txBody>
          <a:bodyPr/>
          <a:lstStyle/>
          <a:p>
            <a:pPr eaLnBrk="1" hangingPunct="1">
              <a:buNone/>
            </a:pPr>
            <a:endParaRPr lang="en-CA" sz="1800" dirty="0" smtClean="0">
              <a:latin typeface="Trebuchet MS" pitchFamily="34" charset="0"/>
              <a:cs typeface="Tahoma" charset="0"/>
            </a:endParaRPr>
          </a:p>
          <a:p>
            <a:pPr marL="0" indent="0" eaLnBrk="1" hangingPunct="1">
              <a:buNone/>
            </a:pPr>
            <a:r>
              <a:rPr lang="en-CA" sz="1400" dirty="0" smtClean="0">
                <a:cs typeface="Tahoma" charset="0"/>
              </a:rPr>
              <a:t>There are five primary competitors in the server virtualization (SV) market:</a:t>
            </a:r>
            <a:endParaRPr lang="en-CA" sz="1600" dirty="0" smtClean="0">
              <a:cs typeface="Tahoma" charset="0"/>
            </a:endParaRPr>
          </a:p>
          <a:p>
            <a:pPr lvl="1" eaLnBrk="1" hangingPunct="1">
              <a:spcBef>
                <a:spcPts val="900"/>
              </a:spcBef>
            </a:pPr>
            <a:r>
              <a:rPr lang="en-CA" b="1" dirty="0" smtClean="0">
                <a:cs typeface="Tahoma" charset="0"/>
              </a:rPr>
              <a:t>VMware</a:t>
            </a:r>
            <a:r>
              <a:rPr lang="en-CA" dirty="0" smtClean="0">
                <a:cs typeface="Tahoma" charset="0"/>
              </a:rPr>
              <a:t> has been, and still remains, the overall leader in market share and core capabilities.</a:t>
            </a:r>
          </a:p>
          <a:p>
            <a:pPr lvl="1" eaLnBrk="1" hangingPunct="1">
              <a:spcBef>
                <a:spcPts val="900"/>
              </a:spcBef>
            </a:pPr>
            <a:r>
              <a:rPr lang="en-CA" b="1" dirty="0" smtClean="0">
                <a:cs typeface="Tahoma" charset="0"/>
              </a:rPr>
              <a:t>Citrix </a:t>
            </a:r>
            <a:r>
              <a:rPr lang="en-CA" dirty="0" smtClean="0">
                <a:cs typeface="Tahoma" charset="0"/>
              </a:rPr>
              <a:t>XenServer is a close second in terms of leading features, with a much lower price point, but lags far behind in market share.</a:t>
            </a:r>
          </a:p>
          <a:p>
            <a:pPr lvl="1" eaLnBrk="1" hangingPunct="1">
              <a:spcBef>
                <a:spcPts val="900"/>
              </a:spcBef>
            </a:pPr>
            <a:r>
              <a:rPr lang="en-CA" b="1" dirty="0" smtClean="0">
                <a:cs typeface="Tahoma" charset="0"/>
              </a:rPr>
              <a:t>Microsoft </a:t>
            </a:r>
            <a:r>
              <a:rPr lang="en-CA" dirty="0" smtClean="0">
                <a:cs typeface="Tahoma" charset="0"/>
              </a:rPr>
              <a:t>is an emerging competitor – late to the party and competitively priced, it  is a genuinely viable alternative with the release of Hyper-V R2, and increasing in market share.</a:t>
            </a:r>
          </a:p>
          <a:p>
            <a:pPr lvl="1" eaLnBrk="1" hangingPunct="1">
              <a:spcBef>
                <a:spcPts val="900"/>
              </a:spcBef>
            </a:pPr>
            <a:r>
              <a:rPr lang="en-CA" b="1" dirty="0" smtClean="0">
                <a:cs typeface="Tahoma" charset="0"/>
              </a:rPr>
              <a:t>Red Hat’s </a:t>
            </a:r>
            <a:r>
              <a:rPr lang="en-CA" dirty="0" smtClean="0">
                <a:cs typeface="Tahoma" charset="0"/>
              </a:rPr>
              <a:t>Enterprise Virtualization is an emerging player that has quickly ramped up its feature set since standardizing on the KVM (Kernel Virtual Machine) hypervisor . </a:t>
            </a:r>
          </a:p>
          <a:p>
            <a:pPr lvl="1" eaLnBrk="1" hangingPunct="1">
              <a:spcBef>
                <a:spcPts val="900"/>
              </a:spcBef>
            </a:pPr>
            <a:r>
              <a:rPr lang="en-CA" b="1" dirty="0" smtClean="0">
                <a:cs typeface="Tahoma" charset="0"/>
              </a:rPr>
              <a:t>Oracle</a:t>
            </a:r>
            <a:r>
              <a:rPr lang="en-CA" dirty="0" smtClean="0">
                <a:cs typeface="Tahoma" charset="0"/>
              </a:rPr>
              <a:t> offers capable virtualization through its Xen-based OVM (Oracle Virtual Machine) and management enhanced by acquisition of Sun Microsystems’ virtual products.</a:t>
            </a:r>
          </a:p>
        </p:txBody>
      </p:sp>
      <p:grpSp>
        <p:nvGrpSpPr>
          <p:cNvPr id="10" name="Group 91"/>
          <p:cNvGrpSpPr/>
          <p:nvPr/>
        </p:nvGrpSpPr>
        <p:grpSpPr>
          <a:xfrm>
            <a:off x="5580112" y="1736812"/>
            <a:ext cx="2880322" cy="3980233"/>
            <a:chOff x="7294118" y="18189"/>
            <a:chExt cx="1646637" cy="3613559"/>
          </a:xfrm>
        </p:grpSpPr>
        <p:sp>
          <p:nvSpPr>
            <p:cNvPr id="11" name="Rectangle 10"/>
            <p:cNvSpPr/>
            <p:nvPr/>
          </p:nvSpPr>
          <p:spPr>
            <a:xfrm>
              <a:off x="7294118" y="317097"/>
              <a:ext cx="1646636" cy="3314651"/>
            </a:xfrm>
            <a:prstGeom prst="rect">
              <a:avLst/>
            </a:prstGeom>
            <a:solidFill>
              <a:srgbClr val="F1F2E0"/>
            </a:solidFill>
            <a:ln w="12700">
              <a:solidFill>
                <a:srgbClr val="D3D3B9"/>
              </a:solidFill>
            </a:ln>
            <a:effectLst>
              <a:outerShdw blurRad="25400" dist="381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0"/>
                </a:spcBef>
                <a:buAutoNum type="arabicParenR"/>
              </a:pPr>
              <a:r>
                <a:rPr lang="en-CA" sz="1000" b="1" dirty="0" smtClean="0">
                  <a:solidFill>
                    <a:schemeClr val="tx1"/>
                  </a:solidFill>
                </a:rPr>
                <a:t> Focus on business requirements:</a:t>
              </a:r>
            </a:p>
            <a:p>
              <a:pPr algn="l">
                <a:spcBef>
                  <a:spcPts val="600"/>
                </a:spcBef>
              </a:pPr>
              <a:r>
                <a:rPr lang="en-CA" sz="1000" dirty="0" smtClean="0">
                  <a:solidFill>
                    <a:schemeClr val="tx1"/>
                  </a:solidFill>
                </a:rPr>
                <a:t>The first step in selecting a server virtualization vendor is to determine the functionality that your organization requires to meet business needs or justify an investment in server virtualization.</a:t>
              </a:r>
            </a:p>
            <a:p>
              <a:pPr algn="l">
                <a:spcBef>
                  <a:spcPts val="0"/>
                </a:spcBef>
              </a:pPr>
              <a:endParaRPr lang="en-CA" sz="1000" dirty="0" smtClean="0">
                <a:solidFill>
                  <a:schemeClr val="tx1"/>
                </a:solidFill>
              </a:endParaRPr>
            </a:p>
            <a:p>
              <a:pPr algn="l">
                <a:spcBef>
                  <a:spcPts val="0"/>
                </a:spcBef>
              </a:pPr>
              <a:r>
                <a:rPr lang="en-CA" sz="1000" b="1" dirty="0" smtClean="0">
                  <a:solidFill>
                    <a:schemeClr val="tx1"/>
                  </a:solidFill>
                </a:rPr>
                <a:t>2) Consider future requirements:</a:t>
              </a:r>
              <a:r>
                <a:rPr lang="en-CA" sz="1000" dirty="0" smtClean="0">
                  <a:solidFill>
                    <a:schemeClr val="tx1"/>
                  </a:solidFill>
                </a:rPr>
                <a:t> </a:t>
              </a:r>
            </a:p>
            <a:p>
              <a:pPr algn="l">
                <a:spcBef>
                  <a:spcPts val="600"/>
                </a:spcBef>
              </a:pPr>
              <a:r>
                <a:rPr lang="en-CA" sz="1000" dirty="0" smtClean="0">
                  <a:solidFill>
                    <a:schemeClr val="tx1"/>
                  </a:solidFill>
                </a:rPr>
                <a:t>VMware leads innovation around building a utility infrastructure (or internal cloud). However, Citrix also has a clear vision for future development, and Microsoft has been catching up in key functionality. If current or future needs involve internal cloud VMware and Citrix are safe choices.</a:t>
              </a:r>
            </a:p>
            <a:p>
              <a:pPr algn="l">
                <a:spcBef>
                  <a:spcPts val="0"/>
                </a:spcBef>
              </a:pPr>
              <a:endParaRPr lang="en-CA" sz="1000" dirty="0" smtClean="0">
                <a:solidFill>
                  <a:schemeClr val="tx1"/>
                </a:solidFill>
              </a:endParaRPr>
            </a:p>
            <a:p>
              <a:pPr algn="l">
                <a:spcBef>
                  <a:spcPts val="0"/>
                </a:spcBef>
              </a:pPr>
              <a:r>
                <a:rPr lang="en-CA" sz="1000" b="1" dirty="0" smtClean="0">
                  <a:solidFill>
                    <a:schemeClr val="tx1"/>
                  </a:solidFill>
                </a:rPr>
                <a:t>3) Go for good enough:</a:t>
              </a:r>
            </a:p>
            <a:p>
              <a:pPr algn="l">
                <a:spcBef>
                  <a:spcPts val="600"/>
                </a:spcBef>
              </a:pPr>
              <a:r>
                <a:rPr lang="en-CA" sz="1000" dirty="0" smtClean="0">
                  <a:solidFill>
                    <a:schemeClr val="tx1"/>
                  </a:solidFill>
                </a:rPr>
                <a:t>Align current and future requirements with the capabilities and solution feature-sets of vendors. While VMware is the market leader, its higher cost makes it critical to assess whether an alternative vendor can meet your organization’s needs.</a:t>
              </a:r>
            </a:p>
          </p:txBody>
        </p:sp>
        <p:grpSp>
          <p:nvGrpSpPr>
            <p:cNvPr id="12" name="Group 88"/>
            <p:cNvGrpSpPr/>
            <p:nvPr/>
          </p:nvGrpSpPr>
          <p:grpSpPr>
            <a:xfrm>
              <a:off x="7294119" y="18189"/>
              <a:ext cx="1646636" cy="285749"/>
              <a:chOff x="3991296" y="1961753"/>
              <a:chExt cx="1646636" cy="285749"/>
            </a:xfrm>
          </p:grpSpPr>
          <p:sp>
            <p:nvSpPr>
              <p:cNvPr id="13" name="Round Same Side Corner Rectangle 12"/>
              <p:cNvSpPr/>
              <p:nvPr/>
            </p:nvSpPr>
            <p:spPr>
              <a:xfrm>
                <a:off x="3991296" y="1961753"/>
                <a:ext cx="1646636" cy="285749"/>
              </a:xfrm>
              <a:prstGeom prst="round2SameRect">
                <a:avLst>
                  <a:gd name="adj1" fmla="val 10667"/>
                  <a:gd name="adj2" fmla="val 0"/>
                </a:avLst>
              </a:prstGeom>
              <a:gradFill>
                <a:gsLst>
                  <a:gs pos="0">
                    <a:schemeClr val="accent1"/>
                  </a:gs>
                  <a:gs pos="50000">
                    <a:schemeClr val="accent1">
                      <a:alpha val="90000"/>
                    </a:schemeClr>
                  </a:gs>
                  <a:gs pos="100000">
                    <a:schemeClr val="accent1"/>
                  </a:gs>
                </a:gsLst>
                <a:lin ang="10800000" scaled="0"/>
              </a:gra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200" i="1" dirty="0" smtClean="0">
                    <a:solidFill>
                      <a:schemeClr val="bg1"/>
                    </a:solidFill>
                    <a:latin typeface="+mj-lt"/>
                  </a:rPr>
                  <a:t>Info-Tech Insight</a:t>
                </a:r>
                <a:endParaRPr lang="en-CA" sz="1200" i="1" dirty="0">
                  <a:solidFill>
                    <a:schemeClr val="bg1"/>
                  </a:solidFill>
                  <a:latin typeface="+mj-lt"/>
                </a:endParaRPr>
              </a:p>
            </p:txBody>
          </p:sp>
          <p:pic>
            <p:nvPicPr>
              <p:cNvPr id="14" name="Picture 13" descr="insight-sm.wmf"/>
              <p:cNvPicPr>
                <a:picLocks noChangeAspect="1"/>
              </p:cNvPicPr>
              <p:nvPr/>
            </p:nvPicPr>
            <p:blipFill>
              <a:blip r:embed="rId3" cstate="print"/>
              <a:stretch>
                <a:fillRect/>
              </a:stretch>
            </p:blipFill>
            <p:spPr>
              <a:xfrm>
                <a:off x="5340106" y="2059814"/>
                <a:ext cx="240000" cy="180000"/>
              </a:xfrm>
              <a:prstGeom prst="rect">
                <a:avLst/>
              </a:prstGeom>
            </p:spPr>
          </p:pic>
        </p:grpSp>
      </p:grpSp>
      <p:pic>
        <p:nvPicPr>
          <p:cNvPr id="9" name="Picture 8"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5"/>
          </p:nvPr>
        </p:nvSpPr>
        <p:spPr/>
        <p:txBody>
          <a:bodyPr/>
          <a:lstStyle/>
          <a:p>
            <a:r>
              <a:rPr lang="en-CA" dirty="0" smtClean="0"/>
              <a:t>Understand Trends and Current Issues</a:t>
            </a:r>
            <a:endParaRPr lang="en-CA" dirty="0"/>
          </a:p>
        </p:txBody>
      </p:sp>
      <p:sp>
        <p:nvSpPr>
          <p:cNvPr id="18" name="Text Placeholder 17"/>
          <p:cNvSpPr>
            <a:spLocks noGrp="1"/>
          </p:cNvSpPr>
          <p:nvPr>
            <p:ph type="body" sz="quarter" idx="19"/>
          </p:nvPr>
        </p:nvSpPr>
        <p:spPr>
          <a:xfrm>
            <a:off x="798362" y="3969266"/>
            <a:ext cx="2297474" cy="223365"/>
          </a:xfrm>
        </p:spPr>
        <p:txBody>
          <a:bodyPr/>
          <a:lstStyle/>
          <a:p>
            <a:r>
              <a:rPr lang="en-CA" dirty="0" smtClean="0"/>
              <a:t>This section will help you to:</a:t>
            </a:r>
            <a:endParaRPr lang="en-CA" dirty="0"/>
          </a:p>
        </p:txBody>
      </p:sp>
      <p:sp>
        <p:nvSpPr>
          <p:cNvPr id="20" name="Text Placeholder 19"/>
          <p:cNvSpPr>
            <a:spLocks noGrp="1"/>
          </p:cNvSpPr>
          <p:nvPr>
            <p:ph type="body" sz="quarter" idx="21"/>
          </p:nvPr>
        </p:nvSpPr>
        <p:spPr/>
        <p:txBody>
          <a:bodyPr/>
          <a:lstStyle/>
          <a:p>
            <a:r>
              <a:rPr lang="en-CA" dirty="0" smtClean="0"/>
              <a:t>Understand the benefits &amp; costs of more heavily virtualizing your current environment.</a:t>
            </a:r>
          </a:p>
          <a:p>
            <a:r>
              <a:rPr lang="en-CA" dirty="0" smtClean="0"/>
              <a:t>Get a handle on the current market &amp; recent differentiators.</a:t>
            </a:r>
          </a:p>
          <a:p>
            <a:r>
              <a:rPr lang="en-CA" dirty="0" smtClean="0"/>
              <a:t>Formulate a cost/benefit analysis to demonstrate the value &amp; justify the cost of future virtualization plans.</a:t>
            </a:r>
          </a:p>
        </p:txBody>
      </p:sp>
      <p:sp>
        <p:nvSpPr>
          <p:cNvPr id="13" name="Chevron 12"/>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5" name="Picture 2"/>
          <p:cNvPicPr>
            <a:picLocks noChangeAspect="1" noChangeArrowheads="1"/>
          </p:cNvPicPr>
          <p:nvPr/>
        </p:nvPicPr>
        <p:blipFill>
          <a:blip r:embed="rId3" cstate="print"/>
          <a:srcRect/>
          <a:stretch>
            <a:fillRect/>
          </a:stretch>
        </p:blipFill>
        <p:spPr bwMode="auto">
          <a:xfrm>
            <a:off x="-508" y="1006035"/>
            <a:ext cx="8865410" cy="1774893"/>
          </a:xfrm>
          <a:prstGeom prst="rect">
            <a:avLst/>
          </a:prstGeom>
          <a:noFill/>
          <a:ln w="9525">
            <a:noFill/>
            <a:miter lim="800000"/>
            <a:headEnd/>
            <a:tailEnd/>
          </a:ln>
        </p:spPr>
      </p:pic>
      <p:sp>
        <p:nvSpPr>
          <p:cNvPr id="27" name="Text Placeholder 16"/>
          <p:cNvSpPr>
            <a:spLocks noGrp="1"/>
          </p:cNvSpPr>
          <p:nvPr>
            <p:ph type="body" sz="quarter" idx="18"/>
          </p:nvPr>
        </p:nvSpPr>
        <p:spPr>
          <a:xfrm>
            <a:off x="6336196" y="4219074"/>
            <a:ext cx="2373549" cy="1938535"/>
          </a:xfrm>
        </p:spPr>
        <p:txBody>
          <a:bodyPr/>
          <a:lstStyle/>
          <a:p>
            <a:r>
              <a:rPr lang="en-CA" b="1" dirty="0" smtClean="0"/>
              <a:t>Understand Trends &amp; Current Issues</a:t>
            </a:r>
            <a:endParaRPr lang="en-CA" b="1" dirty="0"/>
          </a:p>
          <a:p>
            <a:r>
              <a:rPr lang="en-CA" dirty="0" smtClean="0"/>
              <a:t>Evaluate Server Virtualization Vendors</a:t>
            </a:r>
          </a:p>
          <a:p>
            <a:r>
              <a:rPr lang="en-CA" dirty="0" smtClean="0"/>
              <a:t>Arrive at an Implementation Strategy</a:t>
            </a:r>
          </a:p>
        </p:txBody>
      </p:sp>
      <p:sp>
        <p:nvSpPr>
          <p:cNvPr id="28" name="Text Placeholder 18"/>
          <p:cNvSpPr>
            <a:spLocks noGrp="1"/>
          </p:cNvSpPr>
          <p:nvPr>
            <p:ph type="body" sz="quarter" idx="20"/>
          </p:nvPr>
        </p:nvSpPr>
        <p:spPr>
          <a:xfrm>
            <a:off x="6096687" y="3966023"/>
            <a:ext cx="2130425" cy="223365"/>
          </a:xfrm>
        </p:spPr>
        <p:txBody>
          <a:bodyPr/>
          <a:lstStyle/>
          <a:p>
            <a:r>
              <a:rPr lang="en-CA" dirty="0" smtClean="0"/>
              <a:t>Sections:</a:t>
            </a:r>
            <a:endParaRPr lang="en-CA" dirty="0"/>
          </a:p>
        </p:txBody>
      </p:sp>
      <p:sp>
        <p:nvSpPr>
          <p:cNvPr id="29" name="Chevron 28"/>
          <p:cNvSpPr/>
          <p:nvPr/>
        </p:nvSpPr>
        <p:spPr>
          <a:xfrm>
            <a:off x="6192180" y="4273627"/>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0" name="Chevron 29"/>
          <p:cNvSpPr/>
          <p:nvPr/>
        </p:nvSpPr>
        <p:spPr>
          <a:xfrm>
            <a:off x="6192180" y="4697043"/>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Chevron 30"/>
          <p:cNvSpPr/>
          <p:nvPr/>
        </p:nvSpPr>
        <p:spPr>
          <a:xfrm>
            <a:off x="6192180" y="4945820"/>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2" name="Picture 11"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slide6.jpg"/>
          <p:cNvPicPr>
            <a:picLocks noChangeAspect="1"/>
          </p:cNvPicPr>
          <p:nvPr/>
        </p:nvPicPr>
        <p:blipFill>
          <a:blip r:embed="rId11" cstate="print"/>
          <a:stretch>
            <a:fillRect/>
          </a:stretch>
        </p:blipFill>
        <p:spPr>
          <a:xfrm>
            <a:off x="612068" y="1931376"/>
            <a:ext cx="7920372" cy="3081800"/>
          </a:xfrm>
          <a:prstGeom prst="rect">
            <a:avLst/>
          </a:prstGeom>
        </p:spPr>
      </p:pic>
      <p:graphicFrame>
        <p:nvGraphicFramePr>
          <p:cNvPr id="74" name="Object 73" hidden="1"/>
          <p:cNvGraphicFramePr>
            <a:graphicFrameLocks noChangeAspect="1"/>
          </p:cNvGraphicFramePr>
          <p:nvPr/>
        </p:nvGraphicFramePr>
        <p:xfrm>
          <a:off x="0" y="0"/>
          <a:ext cx="158750" cy="158750"/>
        </p:xfrm>
        <a:graphic>
          <a:graphicData uri="http://schemas.openxmlformats.org/presentationml/2006/ole">
            <p:oleObj spid="_x0000_s512004" name="think-cell Slide" r:id="rId12" imgW="360" imgH="360" progId="">
              <p:embed/>
            </p:oleObj>
          </a:graphicData>
        </a:graphic>
      </p:graphicFrame>
      <p:sp>
        <p:nvSpPr>
          <p:cNvPr id="158" name="Rectangle 157" hidden="1"/>
          <p:cNvSpPr/>
          <p:nvPr>
            <p:custDataLst>
              <p:tags r:id="rId2"/>
            </p:custDataLst>
          </p:nvPr>
        </p:nvSpPr>
        <p:spPr bwMode="auto">
          <a:xfrm>
            <a:off x="0" y="0"/>
            <a:ext cx="158750" cy="158750"/>
          </a:xfrm>
          <a:prstGeom prst="rect">
            <a:avLst/>
          </a:prstGeom>
          <a:solidFill>
            <a:scrgbClr r="0" g="0" b="0"/>
          </a:solidFill>
          <a:ln>
            <a:solidFill>
              <a:srgbClr val="D17D08">
                <a:alpha val="48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endParaRPr lang="en-US" sz="1400" dirty="0">
              <a:latin typeface="Calibri"/>
              <a:sym typeface="Calibri"/>
            </a:endParaRPr>
          </a:p>
        </p:txBody>
      </p:sp>
      <p:sp>
        <p:nvSpPr>
          <p:cNvPr id="261" name="Down Arrow 260"/>
          <p:cNvSpPr/>
          <p:nvPr>
            <p:custDataLst>
              <p:tags r:id="rId3"/>
            </p:custDataLst>
          </p:nvPr>
        </p:nvSpPr>
        <p:spPr>
          <a:xfrm rot="11319910">
            <a:off x="5278428" y="5009233"/>
            <a:ext cx="523506" cy="1292274"/>
          </a:xfrm>
          <a:prstGeom prst="downArrow">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52"/>
          <p:cNvSpPr>
            <a:spLocks noGrp="1"/>
          </p:cNvSpPr>
          <p:nvPr>
            <p:ph type="body" sz="quarter" idx="19"/>
            <p:custDataLst>
              <p:tags r:id="rId4"/>
            </p:custDataLst>
          </p:nvPr>
        </p:nvSpPr>
        <p:spPr>
          <a:xfrm>
            <a:off x="257176" y="1268760"/>
            <a:ext cx="8620124" cy="657225"/>
          </a:xfrm>
        </p:spPr>
        <p:txBody>
          <a:bodyPr/>
          <a:lstStyle/>
          <a:p>
            <a:r>
              <a:rPr lang="en-US" dirty="0" smtClean="0"/>
              <a:t>Organizations implementing server virtualization often avoid costly hardware upgrades up front and improve ongoing management of their servers</a:t>
            </a:r>
            <a:endParaRPr lang="en-CA" dirty="0"/>
          </a:p>
        </p:txBody>
      </p:sp>
      <p:sp>
        <p:nvSpPr>
          <p:cNvPr id="7" name="Title 6"/>
          <p:cNvSpPr>
            <a:spLocks noGrp="1"/>
          </p:cNvSpPr>
          <p:nvPr>
            <p:ph type="title"/>
            <p:custDataLst>
              <p:tags r:id="rId5"/>
            </p:custDataLst>
          </p:nvPr>
        </p:nvSpPr>
        <p:spPr/>
        <p:txBody>
          <a:bodyPr/>
          <a:lstStyle/>
          <a:p>
            <a:r>
              <a:rPr lang="en-US" dirty="0" smtClean="0"/>
              <a:t>Capital</a:t>
            </a:r>
            <a:r>
              <a:rPr lang="en-US" baseline="0" dirty="0" smtClean="0"/>
              <a:t> cost savings in </a:t>
            </a:r>
            <a:r>
              <a:rPr lang="en-US" i="1" baseline="0" dirty="0" smtClean="0"/>
              <a:t>server hardware </a:t>
            </a:r>
            <a:r>
              <a:rPr lang="en-US" baseline="0" dirty="0" smtClean="0"/>
              <a:t>is the most immediate </a:t>
            </a:r>
            <a:r>
              <a:rPr lang="en-US" dirty="0" smtClean="0"/>
              <a:t>benefit of server virtualization. Operations also benefit.</a:t>
            </a:r>
            <a:endParaRPr lang="en-CA" dirty="0"/>
          </a:p>
        </p:txBody>
      </p:sp>
      <p:sp>
        <p:nvSpPr>
          <p:cNvPr id="35" name="Rectangle 34"/>
          <p:cNvSpPr/>
          <p:nvPr>
            <p:custDataLst>
              <p:tags r:id="rId6"/>
            </p:custDataLst>
          </p:nvPr>
        </p:nvSpPr>
        <p:spPr>
          <a:xfrm>
            <a:off x="6710908" y="6058584"/>
            <a:ext cx="2151551" cy="215444"/>
          </a:xfrm>
          <a:prstGeom prst="rect">
            <a:avLst/>
          </a:prstGeom>
        </p:spPr>
        <p:txBody>
          <a:bodyPr wrap="none">
            <a:spAutoFit/>
          </a:bodyPr>
          <a:lstStyle/>
          <a:p>
            <a:r>
              <a:rPr lang="en-US" sz="800" i="1" dirty="0" smtClean="0">
                <a:latin typeface="+mj-lt"/>
                <a:sym typeface="Calibri"/>
              </a:rPr>
              <a:t>N = 88</a:t>
            </a:r>
            <a:r>
              <a:rPr lang="en-US" sz="800" dirty="0" smtClean="0">
                <a:latin typeface="+mj-lt"/>
                <a:sym typeface="Calibri"/>
              </a:rPr>
              <a:t>. Source: Info-Tech Research Group.</a:t>
            </a:r>
            <a:endParaRPr lang="en-US" sz="800" dirty="0">
              <a:latin typeface="+mj-lt"/>
            </a:endParaRPr>
          </a:p>
        </p:txBody>
      </p:sp>
      <p:sp>
        <p:nvSpPr>
          <p:cNvPr id="258" name="Down Arrow 257"/>
          <p:cNvSpPr/>
          <p:nvPr>
            <p:custDataLst>
              <p:tags r:id="rId7"/>
            </p:custDataLst>
          </p:nvPr>
        </p:nvSpPr>
        <p:spPr>
          <a:xfrm rot="10280090" flipH="1">
            <a:off x="1145822" y="5020989"/>
            <a:ext cx="523506" cy="1292274"/>
          </a:xfrm>
          <a:prstGeom prst="downArrow">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p:cNvSpPr/>
          <p:nvPr>
            <p:custDataLst>
              <p:tags r:id="rId8"/>
            </p:custDataLst>
          </p:nvPr>
        </p:nvSpPr>
        <p:spPr>
          <a:xfrm>
            <a:off x="251519" y="5385204"/>
            <a:ext cx="8625779" cy="960120"/>
          </a:xfrm>
          <a:prstGeom prst="rect">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54864" rtlCol="0" anchor="t" anchorCtr="0"/>
          <a:lstStyle/>
          <a:p>
            <a:pPr algn="l">
              <a:spcAft>
                <a:spcPts val="300"/>
              </a:spcAft>
            </a:pPr>
            <a:r>
              <a:rPr lang="en-US" sz="1400" dirty="0" smtClean="0">
                <a:solidFill>
                  <a:schemeClr val="bg1"/>
                </a:solidFill>
              </a:rPr>
              <a:t>Info-Tech finds that servers are the primary source of cost savings associated with server virtualization &amp; consolidation – averages above the dotted line indicate agreement that cost/hours have been reduced. As organizations become more virtualized these cost savings continue to become more prominent – organizations that are highly virtualized are more likely to see cost/time savings than those less virtualized.</a:t>
            </a:r>
            <a:endParaRPr lang="en-US" sz="1200" dirty="0" smtClean="0"/>
          </a:p>
        </p:txBody>
      </p:sp>
      <p:pic>
        <p:nvPicPr>
          <p:cNvPr id="11" name="Picture 10" descr="sample_linkbar-itrgNEW.gif">
            <a:hlinkClick r:id="rId13"/>
          </p:cNvPr>
          <p:cNvPicPr>
            <a:picLocks noChangeAspect="1"/>
          </p:cNvPicPr>
          <p:nvPr/>
        </p:nvPicPr>
        <p:blipFill>
          <a:blip r:embed="rId1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nvGraphicFramePr>
        <p:xfrm>
          <a:off x="0" y="0"/>
          <a:ext cx="158750" cy="158750"/>
        </p:xfrm>
        <a:graphic>
          <a:graphicData uri="http://schemas.openxmlformats.org/presentationml/2006/ole">
            <p:oleObj spid="_x0000_s888834" name="think-cell Slide" r:id="rId8" imgW="360" imgH="360" progId="">
              <p:embed/>
            </p:oleObj>
          </a:graphicData>
        </a:graphic>
      </p:graphicFrame>
      <p:sp>
        <p:nvSpPr>
          <p:cNvPr id="45" name="Text Placeholder 52"/>
          <p:cNvSpPr>
            <a:spLocks noGrp="1"/>
          </p:cNvSpPr>
          <p:nvPr>
            <p:ph type="body" sz="quarter" idx="19"/>
            <p:custDataLst>
              <p:tags r:id="rId2"/>
            </p:custDataLst>
          </p:nvPr>
        </p:nvSpPr>
        <p:spPr>
          <a:xfrm>
            <a:off x="257176" y="1232756"/>
            <a:ext cx="8620124" cy="657225"/>
          </a:xfrm>
        </p:spPr>
        <p:txBody>
          <a:bodyPr/>
          <a:lstStyle/>
          <a:p>
            <a:r>
              <a:rPr lang="en-US" dirty="0" smtClean="0"/>
              <a:t>Benefits can be grouped into three broad categories:</a:t>
            </a:r>
            <a:endParaRPr lang="en-CA" dirty="0"/>
          </a:p>
        </p:txBody>
      </p:sp>
      <p:sp>
        <p:nvSpPr>
          <p:cNvPr id="2" name="Title 1"/>
          <p:cNvSpPr>
            <a:spLocks noGrp="1"/>
          </p:cNvSpPr>
          <p:nvPr>
            <p:ph type="title"/>
            <p:custDataLst>
              <p:tags r:id="rId3"/>
            </p:custDataLst>
          </p:nvPr>
        </p:nvSpPr>
        <p:spPr/>
        <p:txBody>
          <a:bodyPr/>
          <a:lstStyle/>
          <a:p>
            <a:r>
              <a:rPr lang="en-US" dirty="0" smtClean="0"/>
              <a:t>Beyond server consolidation, enterprises are realizing significant benefits from a managed virtual infrastructure</a:t>
            </a:r>
            <a:endParaRPr lang="en-CA" dirty="0"/>
          </a:p>
        </p:txBody>
      </p:sp>
      <p:sp>
        <p:nvSpPr>
          <p:cNvPr id="3" name="Text Placeholder 2"/>
          <p:cNvSpPr>
            <a:spLocks noGrp="1"/>
          </p:cNvSpPr>
          <p:nvPr>
            <p:ph type="body" sz="quarter" idx="16"/>
            <p:custDataLst>
              <p:tags r:id="rId4"/>
            </p:custDataLst>
          </p:nvPr>
        </p:nvSpPr>
        <p:spPr>
          <a:xfrm>
            <a:off x="249303" y="1664804"/>
            <a:ext cx="4538722" cy="4755148"/>
          </a:xfrm>
        </p:spPr>
        <p:txBody>
          <a:bodyPr/>
          <a:lstStyle/>
          <a:p>
            <a:pPr marL="228600" indent="-228600"/>
            <a:r>
              <a:rPr lang="en-US" b="1" dirty="0" smtClean="0"/>
              <a:t>Consolidation</a:t>
            </a:r>
            <a:r>
              <a:rPr lang="en-US" dirty="0" smtClean="0"/>
              <a:t>:</a:t>
            </a:r>
          </a:p>
          <a:p>
            <a:pPr marL="228600" indent="-228600">
              <a:buNone/>
            </a:pPr>
            <a:r>
              <a:rPr lang="en-US" dirty="0" smtClean="0"/>
              <a:t>	For new server hardware, more can be done with less as multiple workloads (running on virtual machines) more effectively utilize shared physical servers. CAPEX savings can range from 40% to 75%.</a:t>
            </a:r>
          </a:p>
          <a:p>
            <a:pPr marL="228600" indent="-228600">
              <a:spcBef>
                <a:spcPts val="1200"/>
              </a:spcBef>
            </a:pPr>
            <a:r>
              <a:rPr lang="en-US" b="1" dirty="0" smtClean="0"/>
              <a:t>Management:</a:t>
            </a:r>
          </a:p>
          <a:p>
            <a:pPr marL="228600" indent="-228600">
              <a:spcBef>
                <a:spcPts val="600"/>
              </a:spcBef>
              <a:buNone/>
            </a:pPr>
            <a:r>
              <a:rPr lang="en-US" dirty="0" smtClean="0"/>
              <a:t>	Virtual machines can be created and configured much more rapidly than physical servers. High availability and rapid recovery can also be architected much more cheaply than physical servers. This has time and cost savings benefits for ongoing management and business continuity planning.</a:t>
            </a:r>
          </a:p>
          <a:p>
            <a:pPr marL="228600" indent="-228600">
              <a:spcBef>
                <a:spcPts val="1200"/>
              </a:spcBef>
            </a:pPr>
            <a:r>
              <a:rPr lang="en-US" b="1" dirty="0" smtClean="0"/>
              <a:t>Automation (Internal Cloud):</a:t>
            </a:r>
          </a:p>
          <a:p>
            <a:pPr marL="228600" indent="-228600">
              <a:buNone/>
            </a:pPr>
            <a:r>
              <a:rPr lang="en-CA" dirty="0" smtClean="0"/>
              <a:t>	Virtualization </a:t>
            </a:r>
            <a:r>
              <a:rPr lang="en-CA" b="1" dirty="0" smtClean="0"/>
              <a:t>does not </a:t>
            </a:r>
            <a:r>
              <a:rPr lang="en-CA" dirty="0" smtClean="0"/>
              <a:t>magically make a private cloud appear; however, in moving to internal infrastructure-as-a-service (or private cloud), a virtual infrastructure is more agile. Virtualization vendors are incorporating automation, self-service, and cost accounting (metering) features into their management stacks to enable the creation of cloud-like internal services. </a:t>
            </a:r>
          </a:p>
          <a:p>
            <a:pPr marL="228600" indent="-4763">
              <a:buNone/>
            </a:pPr>
            <a:r>
              <a:rPr lang="en-CA" dirty="0" smtClean="0"/>
              <a:t>Vendors such as VMware and Citrix are also working on standards and functionality for bridging between these internal clouds and public Infrastructure as a service clouds. </a:t>
            </a:r>
            <a:endParaRPr lang="en-US" b="1" dirty="0" smtClean="0"/>
          </a:p>
          <a:p>
            <a:endParaRPr lang="en-CA" dirty="0"/>
          </a:p>
        </p:txBody>
      </p:sp>
      <p:sp>
        <p:nvSpPr>
          <p:cNvPr id="21" name="TextBox 20"/>
          <p:cNvSpPr txBox="1"/>
          <p:nvPr>
            <p:custDataLst>
              <p:tags r:id="rId5"/>
            </p:custDataLst>
          </p:nvPr>
        </p:nvSpPr>
        <p:spPr>
          <a:xfrm>
            <a:off x="5522750" y="1736812"/>
            <a:ext cx="3477742" cy="4755148"/>
          </a:xfrm>
          <a:prstGeom prst="rect">
            <a:avLst/>
          </a:prstGeom>
          <a:noFill/>
        </p:spPr>
        <p:txBody>
          <a:bodyPr wrap="square" rtlCol="0">
            <a:spAutoFit/>
          </a:bodyPr>
          <a:lstStyle/>
          <a:p>
            <a:pPr algn="l">
              <a:spcBef>
                <a:spcPts val="600"/>
              </a:spcBef>
            </a:pPr>
            <a:r>
              <a:rPr lang="en-US" sz="1400" b="1" dirty="0" smtClean="0"/>
              <a:t>Lowered OPEX (fewer servers to manage)</a:t>
            </a:r>
          </a:p>
          <a:p>
            <a:pPr algn="l">
              <a:spcBef>
                <a:spcPts val="600"/>
              </a:spcBef>
            </a:pPr>
            <a:r>
              <a:rPr lang="en-US" sz="1400" b="1" dirty="0" smtClean="0"/>
              <a:t>Reduced CAPEX (fewer server purchases)</a:t>
            </a:r>
          </a:p>
          <a:p>
            <a:pPr algn="l">
              <a:spcBef>
                <a:spcPts val="600"/>
              </a:spcBef>
            </a:pPr>
            <a:r>
              <a:rPr lang="en-US" sz="1400" b="1" dirty="0" smtClean="0"/>
              <a:t>Energy Savings (smaller footprint)</a:t>
            </a:r>
          </a:p>
          <a:p>
            <a:pPr algn="l">
              <a:spcBef>
                <a:spcPts val="1200"/>
              </a:spcBef>
            </a:pPr>
            <a:r>
              <a:rPr lang="en-US" sz="1400" b="1" dirty="0" smtClean="0"/>
              <a:t>Easier server maintenance</a:t>
            </a:r>
          </a:p>
          <a:p>
            <a:pPr algn="l">
              <a:spcBef>
                <a:spcPts val="800"/>
              </a:spcBef>
            </a:pPr>
            <a:r>
              <a:rPr lang="en-US" sz="1400" b="1" dirty="0" smtClean="0"/>
              <a:t>Faster application provisioning</a:t>
            </a:r>
          </a:p>
          <a:p>
            <a:pPr algn="l">
              <a:spcBef>
                <a:spcPts val="600"/>
              </a:spcBef>
            </a:pPr>
            <a:r>
              <a:rPr lang="en-US" sz="1400" b="1" dirty="0" smtClean="0"/>
              <a:t>Improved application performance</a:t>
            </a:r>
          </a:p>
          <a:p>
            <a:pPr algn="l">
              <a:spcBef>
                <a:spcPts val="600"/>
              </a:spcBef>
            </a:pPr>
            <a:r>
              <a:rPr lang="en-US" sz="1400" b="1" dirty="0" smtClean="0"/>
              <a:t>Higher availability</a:t>
            </a:r>
          </a:p>
          <a:p>
            <a:pPr algn="l">
              <a:spcBef>
                <a:spcPts val="600"/>
              </a:spcBef>
            </a:pPr>
            <a:r>
              <a:rPr lang="en-US" sz="1400" b="1" dirty="0" smtClean="0"/>
              <a:t>More reliable DR capabilities</a:t>
            </a:r>
          </a:p>
          <a:p>
            <a:pPr algn="l">
              <a:spcBef>
                <a:spcPts val="1200"/>
              </a:spcBef>
            </a:pPr>
            <a:r>
              <a:rPr lang="en-US" sz="1400" b="1" dirty="0" smtClean="0"/>
              <a:t>Streamlined capacity management/planning</a:t>
            </a:r>
          </a:p>
          <a:p>
            <a:pPr algn="l">
              <a:spcBef>
                <a:spcPts val="600"/>
              </a:spcBef>
            </a:pPr>
            <a:r>
              <a:rPr lang="en-US" sz="1400" b="1" dirty="0" smtClean="0"/>
              <a:t>Automated virtual server management</a:t>
            </a:r>
          </a:p>
          <a:p>
            <a:pPr algn="l">
              <a:spcBef>
                <a:spcPts val="600"/>
              </a:spcBef>
            </a:pPr>
            <a:r>
              <a:rPr lang="en-US" sz="1400" b="1" dirty="0" smtClean="0"/>
              <a:t>User self service</a:t>
            </a:r>
          </a:p>
          <a:p>
            <a:pPr algn="l">
              <a:spcBef>
                <a:spcPts val="600"/>
              </a:spcBef>
            </a:pPr>
            <a:r>
              <a:rPr lang="en-US" sz="1400" b="1" dirty="0" smtClean="0"/>
              <a:t>Improved visibility for metering/charge-backs</a:t>
            </a:r>
          </a:p>
          <a:p>
            <a:pPr algn="l"/>
            <a:endParaRPr lang="en-US" sz="1400" b="1" dirty="0" smtClean="0"/>
          </a:p>
        </p:txBody>
      </p:sp>
      <p:pic>
        <p:nvPicPr>
          <p:cNvPr id="25" name="Picture 24" descr="check-blue.wmf"/>
          <p:cNvPicPr>
            <a:picLocks noChangeAspect="1"/>
          </p:cNvPicPr>
          <p:nvPr/>
        </p:nvPicPr>
        <p:blipFill>
          <a:blip r:embed="rId9" cstate="print"/>
          <a:stretch>
            <a:fillRect/>
          </a:stretch>
        </p:blipFill>
        <p:spPr>
          <a:xfrm>
            <a:off x="5197980" y="1736816"/>
            <a:ext cx="322040" cy="276924"/>
          </a:xfrm>
          <a:prstGeom prst="rect">
            <a:avLst/>
          </a:prstGeom>
        </p:spPr>
      </p:pic>
      <p:pic>
        <p:nvPicPr>
          <p:cNvPr id="26" name="Picture 25" descr="check-blue.wmf"/>
          <p:cNvPicPr>
            <a:picLocks noChangeAspect="1"/>
          </p:cNvPicPr>
          <p:nvPr/>
        </p:nvPicPr>
        <p:blipFill>
          <a:blip r:embed="rId9" cstate="print"/>
          <a:stretch>
            <a:fillRect/>
          </a:stretch>
        </p:blipFill>
        <p:spPr>
          <a:xfrm>
            <a:off x="5184580" y="2289572"/>
            <a:ext cx="322040" cy="276924"/>
          </a:xfrm>
          <a:prstGeom prst="rect">
            <a:avLst/>
          </a:prstGeom>
        </p:spPr>
      </p:pic>
      <p:pic>
        <p:nvPicPr>
          <p:cNvPr id="27" name="Picture 26" descr="check-blue.wmf"/>
          <p:cNvPicPr>
            <a:picLocks noChangeAspect="1"/>
          </p:cNvPicPr>
          <p:nvPr/>
        </p:nvPicPr>
        <p:blipFill>
          <a:blip r:embed="rId9" cstate="print"/>
          <a:stretch>
            <a:fillRect/>
          </a:stretch>
        </p:blipFill>
        <p:spPr>
          <a:xfrm>
            <a:off x="5184580" y="2756032"/>
            <a:ext cx="322040" cy="276924"/>
          </a:xfrm>
          <a:prstGeom prst="rect">
            <a:avLst/>
          </a:prstGeom>
        </p:spPr>
      </p:pic>
      <p:pic>
        <p:nvPicPr>
          <p:cNvPr id="32" name="Picture 31" descr="check-blue.wmf"/>
          <p:cNvPicPr>
            <a:picLocks noChangeAspect="1"/>
          </p:cNvPicPr>
          <p:nvPr/>
        </p:nvPicPr>
        <p:blipFill>
          <a:blip r:embed="rId9" cstate="print"/>
          <a:stretch>
            <a:fillRect/>
          </a:stretch>
        </p:blipFill>
        <p:spPr>
          <a:xfrm>
            <a:off x="5184580" y="3166368"/>
            <a:ext cx="322040" cy="276924"/>
          </a:xfrm>
          <a:prstGeom prst="rect">
            <a:avLst/>
          </a:prstGeom>
        </p:spPr>
      </p:pic>
      <p:pic>
        <p:nvPicPr>
          <p:cNvPr id="33" name="Picture 32" descr="check-blue.wmf"/>
          <p:cNvPicPr>
            <a:picLocks noChangeAspect="1"/>
          </p:cNvPicPr>
          <p:nvPr/>
        </p:nvPicPr>
        <p:blipFill>
          <a:blip r:embed="rId9" cstate="print"/>
          <a:stretch>
            <a:fillRect/>
          </a:stretch>
        </p:blipFill>
        <p:spPr>
          <a:xfrm>
            <a:off x="5184580" y="3450712"/>
            <a:ext cx="322040" cy="276924"/>
          </a:xfrm>
          <a:prstGeom prst="rect">
            <a:avLst/>
          </a:prstGeom>
        </p:spPr>
      </p:pic>
      <p:pic>
        <p:nvPicPr>
          <p:cNvPr id="34" name="Picture 33" descr="check-blue.wmf"/>
          <p:cNvPicPr>
            <a:picLocks noChangeAspect="1"/>
          </p:cNvPicPr>
          <p:nvPr/>
        </p:nvPicPr>
        <p:blipFill>
          <a:blip r:embed="rId9" cstate="print"/>
          <a:stretch>
            <a:fillRect/>
          </a:stretch>
        </p:blipFill>
        <p:spPr>
          <a:xfrm>
            <a:off x="5184580" y="3715440"/>
            <a:ext cx="322040" cy="276924"/>
          </a:xfrm>
          <a:prstGeom prst="rect">
            <a:avLst/>
          </a:prstGeom>
        </p:spPr>
      </p:pic>
      <p:pic>
        <p:nvPicPr>
          <p:cNvPr id="35" name="Picture 34" descr="check-blue.wmf"/>
          <p:cNvPicPr>
            <a:picLocks noChangeAspect="1"/>
          </p:cNvPicPr>
          <p:nvPr/>
        </p:nvPicPr>
        <p:blipFill>
          <a:blip r:embed="rId9" cstate="print"/>
          <a:stretch>
            <a:fillRect/>
          </a:stretch>
        </p:blipFill>
        <p:spPr>
          <a:xfrm>
            <a:off x="5184580" y="4026776"/>
            <a:ext cx="322040" cy="276924"/>
          </a:xfrm>
          <a:prstGeom prst="rect">
            <a:avLst/>
          </a:prstGeom>
        </p:spPr>
      </p:pic>
      <p:pic>
        <p:nvPicPr>
          <p:cNvPr id="36" name="Picture 35" descr="check-blue.wmf"/>
          <p:cNvPicPr>
            <a:picLocks noChangeAspect="1"/>
          </p:cNvPicPr>
          <p:nvPr/>
        </p:nvPicPr>
        <p:blipFill>
          <a:blip r:embed="rId9" cstate="print"/>
          <a:stretch>
            <a:fillRect/>
          </a:stretch>
        </p:blipFill>
        <p:spPr>
          <a:xfrm>
            <a:off x="5186576" y="4314808"/>
            <a:ext cx="322040" cy="276924"/>
          </a:xfrm>
          <a:prstGeom prst="rect">
            <a:avLst/>
          </a:prstGeom>
        </p:spPr>
      </p:pic>
      <p:pic>
        <p:nvPicPr>
          <p:cNvPr id="37" name="Picture 36" descr="check-blue.wmf"/>
          <p:cNvPicPr>
            <a:picLocks noChangeAspect="1"/>
          </p:cNvPicPr>
          <p:nvPr/>
        </p:nvPicPr>
        <p:blipFill>
          <a:blip r:embed="rId9" cstate="print"/>
          <a:stretch>
            <a:fillRect/>
          </a:stretch>
        </p:blipFill>
        <p:spPr>
          <a:xfrm>
            <a:off x="5184580" y="4701840"/>
            <a:ext cx="322040" cy="276924"/>
          </a:xfrm>
          <a:prstGeom prst="rect">
            <a:avLst/>
          </a:prstGeom>
        </p:spPr>
      </p:pic>
      <p:pic>
        <p:nvPicPr>
          <p:cNvPr id="38" name="Picture 37" descr="check-blue.wmf"/>
          <p:cNvPicPr>
            <a:picLocks noChangeAspect="1"/>
          </p:cNvPicPr>
          <p:nvPr/>
        </p:nvPicPr>
        <p:blipFill>
          <a:blip r:embed="rId9" cstate="print"/>
          <a:stretch>
            <a:fillRect/>
          </a:stretch>
        </p:blipFill>
        <p:spPr>
          <a:xfrm>
            <a:off x="5184580" y="5155600"/>
            <a:ext cx="322040" cy="276924"/>
          </a:xfrm>
          <a:prstGeom prst="rect">
            <a:avLst/>
          </a:prstGeom>
        </p:spPr>
      </p:pic>
      <p:pic>
        <p:nvPicPr>
          <p:cNvPr id="39" name="Picture 38" descr="check-blue.wmf"/>
          <p:cNvPicPr>
            <a:picLocks noChangeAspect="1"/>
          </p:cNvPicPr>
          <p:nvPr/>
        </p:nvPicPr>
        <p:blipFill>
          <a:blip r:embed="rId9" cstate="print"/>
          <a:stretch>
            <a:fillRect/>
          </a:stretch>
        </p:blipFill>
        <p:spPr>
          <a:xfrm>
            <a:off x="5184580" y="5483324"/>
            <a:ext cx="322040" cy="276924"/>
          </a:xfrm>
          <a:prstGeom prst="rect">
            <a:avLst/>
          </a:prstGeom>
        </p:spPr>
      </p:pic>
      <p:pic>
        <p:nvPicPr>
          <p:cNvPr id="40" name="Picture 39" descr="check-blue.wmf"/>
          <p:cNvPicPr>
            <a:picLocks noChangeAspect="1"/>
          </p:cNvPicPr>
          <p:nvPr/>
        </p:nvPicPr>
        <p:blipFill>
          <a:blip r:embed="rId9" cstate="print"/>
          <a:stretch>
            <a:fillRect/>
          </a:stretch>
        </p:blipFill>
        <p:spPr>
          <a:xfrm>
            <a:off x="5184580" y="5852376"/>
            <a:ext cx="322040" cy="276924"/>
          </a:xfrm>
          <a:prstGeom prst="rect">
            <a:avLst/>
          </a:prstGeom>
        </p:spPr>
      </p:pic>
      <p:sp>
        <p:nvSpPr>
          <p:cNvPr id="22" name="Chevron 21"/>
          <p:cNvSpPr/>
          <p:nvPr/>
        </p:nvSpPr>
        <p:spPr>
          <a:xfrm flipH="1">
            <a:off x="4868767" y="1719072"/>
            <a:ext cx="279809" cy="1380744"/>
          </a:xfrm>
          <a:prstGeom prst="chevron">
            <a:avLst>
              <a:gd name="adj" fmla="val 42034"/>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3" name="Chevron 22"/>
          <p:cNvSpPr/>
          <p:nvPr/>
        </p:nvSpPr>
        <p:spPr>
          <a:xfrm flipH="1">
            <a:off x="4873243" y="3136392"/>
            <a:ext cx="279809" cy="1481328"/>
          </a:xfrm>
          <a:prstGeom prst="chevron">
            <a:avLst>
              <a:gd name="adj" fmla="val 42034"/>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 name="Chevron 23"/>
          <p:cNvSpPr/>
          <p:nvPr/>
        </p:nvSpPr>
        <p:spPr>
          <a:xfrm flipH="1">
            <a:off x="4873244" y="4660672"/>
            <a:ext cx="279809" cy="1554480"/>
          </a:xfrm>
          <a:prstGeom prst="chevron">
            <a:avLst>
              <a:gd name="adj" fmla="val 42034"/>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42" name="Straight Connector 41"/>
          <p:cNvCxnSpPr/>
          <p:nvPr/>
        </p:nvCxnSpPr>
        <p:spPr>
          <a:xfrm rot="10800000" flipV="1">
            <a:off x="5184581" y="4640436"/>
            <a:ext cx="3475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5184580" y="3104965"/>
            <a:ext cx="3475384" cy="0"/>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descr="sample_linkbar-itrgNEW.gif">
            <a:hlinkClick r:id="rId10"/>
          </p:cNvPr>
          <p:cNvPicPr>
            <a:picLocks noChangeAspect="1"/>
          </p:cNvPicPr>
          <p:nvPr/>
        </p:nvPicPr>
        <p:blipFill>
          <a:blip r:embed="rId11"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8.jpg"/>
          <p:cNvPicPr>
            <a:picLocks noChangeAspect="1"/>
          </p:cNvPicPr>
          <p:nvPr/>
        </p:nvPicPr>
        <p:blipFill>
          <a:blip r:embed="rId3" cstate="print"/>
          <a:stretch>
            <a:fillRect/>
          </a:stretch>
        </p:blipFill>
        <p:spPr>
          <a:xfrm>
            <a:off x="4551727" y="1730846"/>
            <a:ext cx="4412761" cy="3858394"/>
          </a:xfrm>
          <a:prstGeom prst="rect">
            <a:avLst/>
          </a:prstGeom>
        </p:spPr>
      </p:pic>
      <p:sp>
        <p:nvSpPr>
          <p:cNvPr id="44" name="Text Placeholder 43"/>
          <p:cNvSpPr>
            <a:spLocks noGrp="1"/>
          </p:cNvSpPr>
          <p:nvPr>
            <p:ph type="body" sz="quarter" idx="16"/>
          </p:nvPr>
        </p:nvSpPr>
        <p:spPr>
          <a:xfrm>
            <a:off x="238819" y="1878199"/>
            <a:ext cx="4297680" cy="1514797"/>
          </a:xfrm>
        </p:spPr>
        <p:txBody>
          <a:bodyPr/>
          <a:lstStyle/>
          <a:p>
            <a:pPr marL="177800" indent="-177800">
              <a:lnSpc>
                <a:spcPct val="90000"/>
              </a:lnSpc>
              <a:spcBef>
                <a:spcPts val="600"/>
              </a:spcBef>
              <a:buFont typeface="+mj-lt"/>
              <a:buAutoNum type="arabicPeriod"/>
            </a:pPr>
            <a:r>
              <a:rPr lang="en-US" b="1" dirty="0" smtClean="0"/>
              <a:t>Consolidation Phase: </a:t>
            </a:r>
          </a:p>
          <a:p>
            <a:pPr marL="177800" indent="-177800">
              <a:lnSpc>
                <a:spcPct val="90000"/>
              </a:lnSpc>
              <a:spcBef>
                <a:spcPts val="300"/>
              </a:spcBef>
              <a:buNone/>
            </a:pPr>
            <a:r>
              <a:rPr lang="en-US" b="1" dirty="0" smtClean="0"/>
              <a:t>	</a:t>
            </a:r>
            <a:r>
              <a:rPr lang="en-US" dirty="0" smtClean="0"/>
              <a:t>The focus is on transitioning workloads to virtual machines and getting the most out of the hardware (most VMs per host). Capacity analysis and P2V (physical to virtual) migration tools and features that boost consolidation ratio are most important value add features in this phase.</a:t>
            </a:r>
            <a:endParaRPr lang="en-US" b="1" dirty="0" smtClean="0"/>
          </a:p>
          <a:p>
            <a:pPr marL="177800" indent="-177800">
              <a:lnSpc>
                <a:spcPct val="90000"/>
              </a:lnSpc>
              <a:spcBef>
                <a:spcPts val="900"/>
              </a:spcBef>
              <a:buFont typeface="+mj-lt"/>
              <a:buAutoNum type="arabicPeriod" startAt="2"/>
            </a:pPr>
            <a:r>
              <a:rPr lang="en-US" b="1" dirty="0" smtClean="0"/>
              <a:t>Management Phase</a:t>
            </a:r>
            <a:r>
              <a:rPr lang="en-US" dirty="0" smtClean="0"/>
              <a:t>:</a:t>
            </a:r>
          </a:p>
          <a:p>
            <a:pPr marL="177800" indent="-177800">
              <a:lnSpc>
                <a:spcPct val="90000"/>
              </a:lnSpc>
              <a:spcBef>
                <a:spcPts val="300"/>
              </a:spcBef>
              <a:buNone/>
            </a:pPr>
            <a:r>
              <a:rPr lang="en-US" dirty="0" smtClean="0"/>
              <a:t>	Virtual infrastructure has become a core technology hosting production servers. Rapid agile provisioning, resource scheduling and load balancing, and high availability are key features in this phase. Optimization of shared storage resources is also critical.  </a:t>
            </a:r>
            <a:r>
              <a:rPr lang="en-US" b="1" dirty="0" smtClean="0"/>
              <a:t> </a:t>
            </a:r>
            <a:endParaRPr lang="en-US" sz="500" b="1" dirty="0" smtClean="0"/>
          </a:p>
          <a:p>
            <a:pPr marL="177800" indent="-177800">
              <a:lnSpc>
                <a:spcPct val="90000"/>
              </a:lnSpc>
              <a:spcBef>
                <a:spcPts val="900"/>
              </a:spcBef>
              <a:buFont typeface="+mj-lt"/>
              <a:buAutoNum type="arabicPeriod" startAt="3"/>
            </a:pPr>
            <a:r>
              <a:rPr lang="en-US" b="1" dirty="0" smtClean="0"/>
              <a:t>Internal Cloud Phase:</a:t>
            </a:r>
          </a:p>
          <a:p>
            <a:pPr marL="177800" indent="-177800">
              <a:lnSpc>
                <a:spcPct val="90000"/>
              </a:lnSpc>
              <a:spcBef>
                <a:spcPts val="300"/>
              </a:spcBef>
              <a:buNone/>
            </a:pPr>
            <a:r>
              <a:rPr lang="en-US" dirty="0" smtClean="0"/>
              <a:t>	Focus shifts to end-to-end management of complete systems from application through virtual machines to hardware. Performance monitoring for service level maintenance as well as management automation and self-service are key to building infrastructure as a service. Automated cost accounting for chargeback or “showback” also brings cloud-like capability to the virtual infrastructure. </a:t>
            </a:r>
          </a:p>
        </p:txBody>
      </p:sp>
      <p:sp>
        <p:nvSpPr>
          <p:cNvPr id="4" name="Title 3"/>
          <p:cNvSpPr>
            <a:spLocks noGrp="1"/>
          </p:cNvSpPr>
          <p:nvPr>
            <p:ph type="title"/>
          </p:nvPr>
        </p:nvSpPr>
        <p:spPr/>
        <p:txBody>
          <a:bodyPr/>
          <a:lstStyle/>
          <a:p>
            <a:r>
              <a:rPr lang="en-US" dirty="0" smtClean="0"/>
              <a:t>Server virtualization solutions deliver </a:t>
            </a:r>
            <a:r>
              <a:rPr lang="en-US" baseline="0" dirty="0" smtClean="0"/>
              <a:t>features that enable consolidation, agile management, </a:t>
            </a:r>
            <a:r>
              <a:rPr lang="en-US" dirty="0" smtClean="0"/>
              <a:t>and</a:t>
            </a:r>
            <a:r>
              <a:rPr lang="en-US" baseline="0" dirty="0" smtClean="0"/>
              <a:t> internal cloud</a:t>
            </a:r>
            <a:endParaRPr lang="en-US" dirty="0"/>
          </a:p>
        </p:txBody>
      </p:sp>
      <p:sp>
        <p:nvSpPr>
          <p:cNvPr id="53" name="Text Placeholder 52"/>
          <p:cNvSpPr>
            <a:spLocks noGrp="1"/>
          </p:cNvSpPr>
          <p:nvPr>
            <p:ph type="body" sz="quarter" idx="19"/>
          </p:nvPr>
        </p:nvSpPr>
        <p:spPr>
          <a:xfrm>
            <a:off x="260650" y="1160748"/>
            <a:ext cx="8620124" cy="657225"/>
          </a:xfrm>
        </p:spPr>
        <p:txBody>
          <a:bodyPr/>
          <a:lstStyle/>
          <a:p>
            <a:r>
              <a:rPr lang="en-US" dirty="0" smtClean="0"/>
              <a:t>Info-Tech sees virtualization as a journey that starts with CAPEX savings, but progresses through management to cloud as more servers are virtualized </a:t>
            </a:r>
            <a:endParaRPr lang="en-CA" dirty="0"/>
          </a:p>
        </p:txBody>
      </p:sp>
      <p:sp>
        <p:nvSpPr>
          <p:cNvPr id="32" name="Text Placeholder 4"/>
          <p:cNvSpPr txBox="1">
            <a:spLocks/>
          </p:cNvSpPr>
          <p:nvPr/>
        </p:nvSpPr>
        <p:spPr>
          <a:xfrm>
            <a:off x="249302" y="1933752"/>
            <a:ext cx="4250689" cy="3273685"/>
          </a:xfrm>
          <a:prstGeom prst="rect">
            <a:avLst/>
          </a:prstGeom>
        </p:spPr>
        <p:txBody>
          <a:bodyPr/>
          <a:lstStyle/>
          <a:p>
            <a:pPr marL="112713" indent="-112713" algn="l" eaLnBrk="0" hangingPunct="0">
              <a:lnSpc>
                <a:spcPct val="90000"/>
              </a:lnSpc>
              <a:spcBef>
                <a:spcPct val="20000"/>
              </a:spcBef>
              <a:buFont typeface="Arial" pitchFamily="34" charset="0"/>
              <a:buChar char="•"/>
            </a:pPr>
            <a:endParaRPr lang="en-US" sz="1200" dirty="0" smtClean="0">
              <a:latin typeface="Trebuchet MS" pitchFamily="34" charset="0"/>
            </a:endParaRPr>
          </a:p>
        </p:txBody>
      </p:sp>
      <p:grpSp>
        <p:nvGrpSpPr>
          <p:cNvPr id="7" name="Group 135"/>
          <p:cNvGrpSpPr/>
          <p:nvPr/>
        </p:nvGrpSpPr>
        <p:grpSpPr>
          <a:xfrm>
            <a:off x="328292" y="5669891"/>
            <a:ext cx="8491857" cy="711437"/>
            <a:chOff x="328292" y="4509120"/>
            <a:chExt cx="8491857" cy="711437"/>
          </a:xfrm>
        </p:grpSpPr>
        <p:sp>
          <p:nvSpPr>
            <p:cNvPr id="36" name="Rounded Rectangle 35"/>
            <p:cNvSpPr/>
            <p:nvPr/>
          </p:nvSpPr>
          <p:spPr>
            <a:xfrm>
              <a:off x="328613" y="4509120"/>
              <a:ext cx="8491536" cy="711437"/>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algn="l"/>
              <a:r>
                <a:rPr lang="en-CA" sz="1150" dirty="0" smtClean="0">
                  <a:solidFill>
                    <a:schemeClr val="tx1"/>
                  </a:solidFill>
                </a:rPr>
                <a:t>Smaller enterprises (i.e. 25 to 250 servers) rapidly progress to the management phase because they virtualize more servers faster (up to 65% in a single year). They have less to gain in capital savings (less to virtualize) but want the agility and availability benefits of a virtual infrastructure.</a:t>
              </a:r>
            </a:p>
          </p:txBody>
        </p:sp>
        <p:pic>
          <p:nvPicPr>
            <p:cNvPr id="37" name="Picture 36" descr="insight.png"/>
            <p:cNvPicPr>
              <a:picLocks noChangeAspect="1"/>
            </p:cNvPicPr>
            <p:nvPr/>
          </p:nvPicPr>
          <p:blipFill>
            <a:blip r:embed="rId4" cstate="print"/>
            <a:stretch>
              <a:fillRect/>
            </a:stretch>
          </p:blipFill>
          <p:spPr>
            <a:xfrm>
              <a:off x="328292" y="4509120"/>
              <a:ext cx="848942" cy="711437"/>
            </a:xfrm>
            <a:prstGeom prst="rect">
              <a:avLst/>
            </a:prstGeom>
          </p:spPr>
        </p:pic>
      </p:grpSp>
      <p:pic>
        <p:nvPicPr>
          <p:cNvPr id="10" name="Picture 9" descr="sample_linkbar-itrgNEW.gif">
            <a:hlinkClick r:id="rId5"/>
          </p:cNvPr>
          <p:cNvPicPr>
            <a:picLocks noChangeAspect="1"/>
          </p:cNvPicPr>
          <p:nvPr/>
        </p:nvPicPr>
        <p:blipFill>
          <a:blip r:embed="rId6"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lide9.jpg"/>
          <p:cNvPicPr>
            <a:picLocks noChangeAspect="1"/>
          </p:cNvPicPr>
          <p:nvPr/>
        </p:nvPicPr>
        <p:blipFill>
          <a:blip r:embed="rId12" cstate="print"/>
          <a:stretch>
            <a:fillRect/>
          </a:stretch>
        </p:blipFill>
        <p:spPr>
          <a:xfrm>
            <a:off x="5321915" y="1796392"/>
            <a:ext cx="3822593" cy="4620940"/>
          </a:xfrm>
          <a:prstGeom prst="rect">
            <a:avLst/>
          </a:prstGeom>
        </p:spPr>
      </p:pic>
      <p:graphicFrame>
        <p:nvGraphicFramePr>
          <p:cNvPr id="20" name="Object 19" hidden="1"/>
          <p:cNvGraphicFramePr>
            <a:graphicFrameLocks noChangeAspect="1"/>
          </p:cNvGraphicFramePr>
          <p:nvPr/>
        </p:nvGraphicFramePr>
        <p:xfrm>
          <a:off x="0" y="0"/>
          <a:ext cx="158750" cy="158750"/>
        </p:xfrm>
        <a:graphic>
          <a:graphicData uri="http://schemas.openxmlformats.org/presentationml/2006/ole">
            <p:oleObj spid="_x0000_s269314" name="think-cell Slide" r:id="rId13" imgW="360" imgH="360" progId="">
              <p:embed/>
            </p:oleObj>
          </a:graphicData>
        </a:graphic>
      </p:graphicFrame>
      <p:sp>
        <p:nvSpPr>
          <p:cNvPr id="17" name="Rectangle 16"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endParaRPr lang="en-US" sz="1200" dirty="0">
              <a:latin typeface="Arial"/>
              <a:sym typeface="Arial"/>
            </a:endParaRPr>
          </a:p>
        </p:txBody>
      </p:sp>
      <p:sp>
        <p:nvSpPr>
          <p:cNvPr id="4" name="Title 3"/>
          <p:cNvSpPr>
            <a:spLocks noGrp="1"/>
          </p:cNvSpPr>
          <p:nvPr>
            <p:ph type="title"/>
            <p:custDataLst>
              <p:tags r:id="rId3"/>
            </p:custDataLst>
          </p:nvPr>
        </p:nvSpPr>
        <p:spPr>
          <a:xfrm>
            <a:off x="251520" y="260648"/>
            <a:ext cx="7452828" cy="864096"/>
          </a:xfrm>
        </p:spPr>
        <p:txBody>
          <a:bodyPr/>
          <a:lstStyle/>
          <a:p>
            <a:r>
              <a:rPr lang="en-US" dirty="0" smtClean="0"/>
              <a:t>Phase One: Consolidate</a:t>
            </a:r>
            <a:r>
              <a:rPr lang="en-US" b="1" dirty="0" smtClean="0"/>
              <a:t> </a:t>
            </a:r>
            <a:r>
              <a:rPr lang="en-US" dirty="0" smtClean="0"/>
              <a:t>to reduce server capital expenses, lower operational costs and save energy</a:t>
            </a:r>
          </a:p>
        </p:txBody>
      </p:sp>
      <p:sp>
        <p:nvSpPr>
          <p:cNvPr id="5" name="Text Placeholder 4"/>
          <p:cNvSpPr>
            <a:spLocks noGrp="1"/>
          </p:cNvSpPr>
          <p:nvPr>
            <p:ph type="body" sz="quarter" idx="16"/>
            <p:custDataLst>
              <p:tags r:id="rId4"/>
            </p:custDataLst>
          </p:nvPr>
        </p:nvSpPr>
        <p:spPr>
          <a:xfrm>
            <a:off x="249303" y="1700808"/>
            <a:ext cx="4713222" cy="3273685"/>
          </a:xfrm>
        </p:spPr>
        <p:txBody>
          <a:bodyPr/>
          <a:lstStyle/>
          <a:p>
            <a:endParaRPr lang="en-US" dirty="0" smtClean="0"/>
          </a:p>
          <a:p>
            <a:pPr>
              <a:buNone/>
            </a:pPr>
            <a:r>
              <a:rPr lang="en-US" b="1" dirty="0" smtClean="0"/>
              <a:t>Consolidation ratios </a:t>
            </a:r>
            <a:r>
              <a:rPr lang="en-US" dirty="0" smtClean="0"/>
              <a:t>are not a significant vendor differentiator:</a:t>
            </a:r>
          </a:p>
          <a:p>
            <a:r>
              <a:rPr lang="en-US" dirty="0" smtClean="0"/>
              <a:t>Don’t get hung up on vendor claims of consolidation ratios as this only matters for very large enterprise seeking economies of scale through maximum workloads per physical host.</a:t>
            </a:r>
          </a:p>
          <a:p>
            <a:r>
              <a:rPr lang="en-US" dirty="0" smtClean="0"/>
              <a:t>Much hype has been generated over technologies for improving the number of VMs that can run on a physical host, primarily because VMware promotes these as a means of lowering  total cost per VM.</a:t>
            </a:r>
          </a:p>
          <a:p>
            <a:r>
              <a:rPr lang="en-US" dirty="0" smtClean="0"/>
              <a:t>VMware achieves most of its memory optimization through a flavor of memory over-commitment called ballooning, which is the same technology used in Citrix &amp; Microsoft’s dynamic memory capabilities. Red Hat accomplishes this with transparent page sharing &amp; hypervisor paging, also used by VMware.</a:t>
            </a:r>
          </a:p>
          <a:p>
            <a:pPr>
              <a:spcBef>
                <a:spcPts val="1000"/>
              </a:spcBef>
              <a:buNone/>
            </a:pPr>
            <a:r>
              <a:rPr lang="en-US" b="1" dirty="0" smtClean="0"/>
              <a:t>Physical-to-Virtual (P2V) </a:t>
            </a:r>
            <a:r>
              <a:rPr lang="en-US" dirty="0" smtClean="0"/>
              <a:t>involves transitioning of physical servers to VMs and candidate server identification. VMware &amp; Citrix (except Windows Server 2003) allow machines to be migrated without downtime to the server; Microsoft does not.</a:t>
            </a:r>
          </a:p>
          <a:p>
            <a:pPr>
              <a:spcBef>
                <a:spcPts val="1000"/>
              </a:spcBef>
              <a:buNone/>
            </a:pPr>
            <a:r>
              <a:rPr lang="en-US" dirty="0" smtClean="0"/>
              <a:t> </a:t>
            </a:r>
            <a:r>
              <a:rPr lang="en-US" b="1" dirty="0" smtClean="0"/>
              <a:t>Virtual-to-Virtual (V2V) </a:t>
            </a:r>
            <a:r>
              <a:rPr lang="en-US" dirty="0" smtClean="0"/>
              <a:t>primarily differs among vendors in that  Citrix and Microsoft allow migration of VMs from VMware ESX hosts, whereas VMware’s proprietary software does not support migration of VMs from XenServer or Hyper-V hosts.</a:t>
            </a:r>
          </a:p>
        </p:txBody>
      </p:sp>
      <p:sp>
        <p:nvSpPr>
          <p:cNvPr id="6" name="Text Placeholder 5"/>
          <p:cNvSpPr>
            <a:spLocks noGrp="1"/>
          </p:cNvSpPr>
          <p:nvPr>
            <p:ph type="body" sz="quarter" idx="19"/>
            <p:custDataLst>
              <p:tags r:id="rId5"/>
            </p:custDataLst>
          </p:nvPr>
        </p:nvSpPr>
        <p:spPr>
          <a:xfrm>
            <a:off x="257176" y="1232756"/>
            <a:ext cx="8620124" cy="657225"/>
          </a:xfrm>
        </p:spPr>
        <p:txBody>
          <a:bodyPr/>
          <a:lstStyle/>
          <a:p>
            <a:r>
              <a:rPr lang="en-US" dirty="0" smtClean="0"/>
              <a:t>Consolidation ratios are important, but not the “be all” and “end all”, as competitors have largely caught up to VMware</a:t>
            </a:r>
            <a:endParaRPr lang="en-US" dirty="0"/>
          </a:p>
        </p:txBody>
      </p:sp>
      <p:sp>
        <p:nvSpPr>
          <p:cNvPr id="35" name="Rectangle 34"/>
          <p:cNvSpPr/>
          <p:nvPr>
            <p:custDataLst>
              <p:tags r:id="rId6"/>
            </p:custDataLst>
          </p:nvPr>
        </p:nvSpPr>
        <p:spPr bwMode="auto">
          <a:xfrm>
            <a:off x="7043737" y="2273300"/>
            <a:ext cx="344487"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20637" tIns="0" rIns="20637" bIns="0" rtlCol="0" anchor="b" anchorCtr="0">
            <a:noAutofit/>
          </a:bodyPr>
          <a:lstStyle/>
          <a:p>
            <a:endParaRPr lang="en-US" sz="1200" dirty="0">
              <a:solidFill>
                <a:schemeClr val="tx1"/>
              </a:solidFill>
              <a:latin typeface="Arial"/>
              <a:sym typeface="Arial"/>
            </a:endParaRPr>
          </a:p>
        </p:txBody>
      </p:sp>
      <p:sp>
        <p:nvSpPr>
          <p:cNvPr id="25" name="Rectangle 24"/>
          <p:cNvSpPr/>
          <p:nvPr>
            <p:custDataLst>
              <p:tags r:id="rId7"/>
            </p:custDataLst>
          </p:nvPr>
        </p:nvSpPr>
        <p:spPr>
          <a:xfrm>
            <a:off x="8053520" y="338831"/>
            <a:ext cx="694944" cy="692366"/>
          </a:xfrm>
          <a:prstGeom prst="rect">
            <a:avLst/>
          </a:prstGeom>
          <a:solidFill>
            <a:schemeClr val="accent3">
              <a:lumMod val="75000"/>
            </a:schemeClr>
          </a:solidFill>
          <a:ln>
            <a:solidFill>
              <a:schemeClr val="bg1">
                <a:lumMod val="1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6" name="Rectangle 25"/>
          <p:cNvSpPr/>
          <p:nvPr>
            <p:custDataLst>
              <p:tags r:id="rId8"/>
            </p:custDataLst>
          </p:nvPr>
        </p:nvSpPr>
        <p:spPr>
          <a:xfrm>
            <a:off x="8053519" y="490194"/>
            <a:ext cx="581433" cy="541003"/>
          </a:xfrm>
          <a:prstGeom prst="rect">
            <a:avLst/>
          </a:prstGeom>
          <a:solidFill>
            <a:schemeClr val="accent3">
              <a:lumMod val="90000"/>
            </a:schemeClr>
          </a:solidFill>
          <a:ln>
            <a:solidFill>
              <a:schemeClr val="bg1">
                <a:lumMod val="1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accent3">
                  <a:lumMod val="90000"/>
                </a:schemeClr>
              </a:solidFill>
            </a:endParaRPr>
          </a:p>
        </p:txBody>
      </p:sp>
      <p:sp>
        <p:nvSpPr>
          <p:cNvPr id="27" name="Rectangle 26"/>
          <p:cNvSpPr/>
          <p:nvPr>
            <p:custDataLst>
              <p:tags r:id="rId9"/>
            </p:custDataLst>
          </p:nvPr>
        </p:nvSpPr>
        <p:spPr>
          <a:xfrm>
            <a:off x="8053519" y="782426"/>
            <a:ext cx="251495" cy="248772"/>
          </a:xfrm>
          <a:prstGeom prst="rect">
            <a:avLst/>
          </a:prstGeom>
          <a:solidFill>
            <a:srgbClr val="00B050"/>
          </a:solidFill>
          <a:ln>
            <a:solidFill>
              <a:schemeClr val="bg1">
                <a:lumMod val="1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12" name="Picture 11" descr="sample_linkbar-itrgNEW.gif">
            <a:hlinkClick r:id="rId14"/>
          </p:cNvPr>
          <p:cNvPicPr>
            <a:picLocks noChangeAspect="1"/>
          </p:cNvPicPr>
          <p:nvPr/>
        </p:nvPicPr>
        <p:blipFill>
          <a:blip r:embed="rId15"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06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5&quot;&gt;&lt;elem m_fUsage=&quot;4.29913849609000030000E+000&quot;&gt;&lt;m_ppcolschidx val=&quot;0&quot;/&gt;&lt;m_rgb r=&quot;92&quot; g=&quot;b5&quot; b=&quot;d0&quot;/&gt;&lt;/elem&gt;&lt;elem m_fUsage=&quot;9.00000000000000020000E-001&quot;&gt;&lt;m_ppcolschidx val=&quot;0&quot;/&gt;&lt;m_rgb r=&quot;5b&quot; g=&quot;90&quot; b=&quot;b9&quot;/&gt;&lt;/elem&gt;&lt;elem m_fUsage=&quot;8.17887699000000020000E-001&quot;&gt;&lt;m_ppcolschidx val=&quot;0&quot;/&gt;&lt;m_rgb r=&quot;ca&quot; g=&quot;c8&quot; b=&quot;b9&quot;/&gt;&lt;/elem&gt;&lt;elem m_fUsage=&quot;8.10000000000000050000E-001&quot;&gt;&lt;m_ppcolschidx val=&quot;0&quot;/&gt;&lt;m_rgb r=&quot;fa&quot; g=&quot;b4&quot; b=&quot;1a&quot;/&gt;&lt;/elem&gt;&lt;elem m_fUsage=&quot;3.48678440100000150000E-001&quot;&gt;&lt;m_ppcolschidx val=&quot;0&quot;/&gt;&lt;m_rgb r=&quot;d3&quot; g=&quot;de&quot; b=&quot;e2&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73"/>
  <p:tag name="GENSWF_OUTPUT_FILE_NAME" val="Server-Virtualization-VL-SB-SAMPLE-flash"/>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t0fOvgMhUqICXt8Xa5x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5PRKC8dkU.BjsJTLCk0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swTaq7qMkCdBHkWBdQ5O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p77XiG4Bk2cNE1Hlx8X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GDoGGWE2zgpC8lNY9R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BYxC9hffU.aoiL6jVVy8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670ybISokKiMY2Edf4j6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6FauclvM06B7WVEwirzQ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DalbXUOKUCc2qoMF_rd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VYhIxUYRESvRlMuZpxY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hUymQEAZ06CRzk0hZcHC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yjmtaahGEC6nW7cEIOf3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J3alwnUf0qy_lhg10b3H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t9ihhYQZkurgLjqu88W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30h0XigdPkC0rbg1sQuQ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1zTu1RMemEefIP2h69Wn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CwwBCxXu06dHiXQslRvy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2spErQVNl0izm626IicFc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QFgPKglhkW8Ym8OyC2kz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7XrlCF0I0KaBQJxX_.mQ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fbqYT815kO9ALebKgDY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p14MZZO.EW22CBAxIjG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ULMKOVv4EUSFO_11VUNK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PzLcP4QEinIej9kpPyz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95Fcev_mEqLkoAd.4Lj_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UZ.Ea8CLEayccM5s4XBw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t8ELCoflE2AMRV9or1w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jNoCPjrS0eZW.tvW7ZD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6dlgChmGEG.x8ZPdCeL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A7dgiBXaEK_X70.z6_P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z7zg494BUGZrvjDyxmAag"/>
</p:tagLst>
</file>

<file path=ppt/theme/theme1.xml><?xml version="1.0" encoding="utf-8"?>
<a:theme xmlns:a="http://schemas.openxmlformats.org/drawingml/2006/main" name="Office Theme">
  <a:themeElements>
    <a:clrScheme name="Aaron's Awesome">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D17D08">
              <a:alpha val="48000"/>
            </a:srgbClr>
          </a:solidFill>
        </a:ln>
      </a:spPr>
      <a:bodyPr rtlCol="0" anchor="ctr"/>
      <a:lstStyle>
        <a:defPPr>
          <a:defRPr sz="12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EAC6F57B043B42BADE9F5295147C20" ma:contentTypeVersion="4" ma:contentTypeDescription="Create a new document." ma:contentTypeScope="" ma:versionID="6089268a14fedcfca2f05a5f875666a9">
  <xsd:schema xmlns:xsd="http://www.w3.org/2001/XMLSchema" xmlns:p="http://schemas.microsoft.com/office/2006/metadata/properties" xmlns:ns2="fe8ebb2c-b9a9-418d-8ef2-bb1ef8e71083" targetNamespace="http://schemas.microsoft.com/office/2006/metadata/properties" ma:root="true" ma:fieldsID="c686c56c450986c2befa9269031718be" ns2:_="">
    <xsd:import namespace="fe8ebb2c-b9a9-418d-8ef2-bb1ef8e71083"/>
    <xsd:element name="properties">
      <xsd:complexType>
        <xsd:sequence>
          <xsd:element name="documentManagement">
            <xsd:complexType>
              <xsd:all>
                <xsd:element ref="ns2:Document_x0020_Status"/>
                <xsd:element ref="ns2:Comments" minOccurs="0"/>
                <xsd:element ref="ns2:Production_x0020_Status"/>
              </xsd:all>
            </xsd:complexType>
          </xsd:element>
        </xsd:sequence>
      </xsd:complexType>
    </xsd:element>
  </xsd:schema>
  <xsd:schema xmlns:xsd="http://www.w3.org/2001/XMLSchema" xmlns:dms="http://schemas.microsoft.com/office/2006/documentManagement/types" targetNamespace="fe8ebb2c-b9a9-418d-8ef2-bb1ef8e71083" elementFormDefault="qualified">
    <xsd:import namespace="http://schemas.microsoft.com/office/2006/documentManagement/types"/>
    <xsd:element name="Document_x0020_Status" ma:index="2" ma:displayName="Document Status" ma:default="Draft" ma:description="Define the review status of this particular document." ma:format="Dropdown" ma:internalName="Document_x0020_Status">
      <xsd:simpleType>
        <xsd:restriction base="dms:Choice">
          <xsd:enumeration value="Draft"/>
          <xsd:enumeration value="For Review"/>
          <xsd:enumeration value="In Rewrite"/>
          <xsd:enumeration value="Complete"/>
        </xsd:restriction>
      </xsd:simpleType>
    </xsd:element>
    <xsd:element name="Comments" ma:index="3" nillable="true" ma:displayName="Comments" ma:description="If your document requires specific editing instructions (ie. Please read SD only), use this field to make them known." ma:internalName="Comments">
      <xsd:simpleType>
        <xsd:restriction base="dms:Note"/>
      </xsd:simpleType>
    </xsd:element>
    <xsd:element name="Production_x0020_Status" ma:index="4" ma:displayName="Production Status" ma:default="In Research" ma:description="Production status of document once Research has completed the document." ma:format="Dropdown" ma:internalName="Production_x0020_Status">
      <xsd:simpleType>
        <xsd:restriction base="dms:Choice">
          <xsd:enumeration value="In Research"/>
          <xsd:enumeration value="Editing Required"/>
          <xsd:enumeration value="Awaiting Publication"/>
          <xsd:enumeration value="Publish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roduction_x0020_Status xmlns="fe8ebb2c-b9a9-418d-8ef2-bb1ef8e71083">In Research</Production_x0020_Status>
    <Comments xmlns="fe8ebb2c-b9a9-418d-8ef2-bb1ef8e71083" xsi:nil="true"/>
    <Document_x0020_Status xmlns="fe8ebb2c-b9a9-418d-8ef2-bb1ef8e71083">Complete</Document_x0020_Status>
  </documentManagement>
</p:properties>
</file>

<file path=customXml/itemProps1.xml><?xml version="1.0" encoding="utf-8"?>
<ds:datastoreItem xmlns:ds="http://schemas.openxmlformats.org/officeDocument/2006/customXml" ds:itemID="{AB34390A-A88C-4BD3-BF0C-0DB46FEC2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8ebb2c-b9a9-418d-8ef2-bb1ef8e7108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AD1FAC7-1427-4E5F-903F-29C9BB92C7C5}">
  <ds:schemaRefs>
    <ds:schemaRef ds:uri="http://schemas.microsoft.com/sharepoint/v3/contenttype/forms"/>
  </ds:schemaRefs>
</ds:datastoreItem>
</file>

<file path=customXml/itemProps3.xml><?xml version="1.0" encoding="utf-8"?>
<ds:datastoreItem xmlns:ds="http://schemas.openxmlformats.org/officeDocument/2006/customXml" ds:itemID="{3B8FA044-D674-4FF0-9A5F-1E530D2D89A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e8ebb2c-b9a9-418d-8ef2-bb1ef8e7108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21409</TotalTime>
  <Words>1571</Words>
  <Application>Microsoft Office PowerPoint</Application>
  <PresentationFormat>On-screen Show (4:3)</PresentationFormat>
  <Paragraphs>126</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think-cell Slide</vt:lpstr>
      <vt:lpstr>Slide 1</vt:lpstr>
      <vt:lpstr>Introduction</vt:lpstr>
      <vt:lpstr>Executive Summary</vt:lpstr>
      <vt:lpstr>VMware remains the server virtualization leader, but competitors have emerged with attractive alternatives</vt:lpstr>
      <vt:lpstr>Slide 5</vt:lpstr>
      <vt:lpstr>Capital cost savings in server hardware is the most immediate benefit of server virtualization. Operations also benefit.</vt:lpstr>
      <vt:lpstr>Beyond server consolidation, enterprises are realizing significant benefits from a managed virtual infrastructure</vt:lpstr>
      <vt:lpstr>Server virtualization solutions deliver features that enable consolidation, agile management, and internal cloud</vt:lpstr>
      <vt:lpstr>Phase One: Consolidate to reduce server capital expenses, lower operational costs and save energy</vt:lpstr>
      <vt:lpstr>Use Info-Tech’s Virtualization Consolidation Cost Savings Calculator to compare savings across solutions</vt:lpstr>
      <vt:lpstr>Info-Tech Research Group Helps IT Professionals To:</vt:lpstr>
    </vt:vector>
  </TitlesOfParts>
  <Company>TechSmith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Server Virtualization Vendor Landscape-SB-SAMPLE-flash</dc:title>
  <dc:creator>m.pierce</dc:creator>
  <cp:lastModifiedBy>cpulford</cp:lastModifiedBy>
  <cp:revision>878</cp:revision>
  <dcterms:created xsi:type="dcterms:W3CDTF">2006-07-18T19:14:56Z</dcterms:created>
  <dcterms:modified xsi:type="dcterms:W3CDTF">2011-06-14T18:16:24Z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0x0101001AEAC6F57B043B42BADE9F5295147C20</vt:lpwstr>
  </property>
</Properties>
</file>