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706" r:id="rId2"/>
    <p:sldId id="289" r:id="rId3"/>
    <p:sldId id="666" r:id="rId4"/>
    <p:sldId id="314" r:id="rId5"/>
    <p:sldId id="684" r:id="rId6"/>
    <p:sldId id="593" r:id="rId7"/>
    <p:sldId id="594" r:id="rId8"/>
    <p:sldId id="595" r:id="rId9"/>
    <p:sldId id="695" r:id="rId10"/>
    <p:sldId id="598" r:id="rId11"/>
    <p:sldId id="599" r:id="rId12"/>
    <p:sldId id="707"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AC85"/>
    <a:srgbClr val="902E2E"/>
    <a:srgbClr val="C77709"/>
    <a:srgbClr val="76B531"/>
    <a:srgbClr val="D17D08"/>
    <a:srgbClr val="CECECE"/>
    <a:srgbClr val="27D36D"/>
    <a:srgbClr val="998F57"/>
    <a:srgbClr val="21B15B"/>
    <a:srgbClr val="7B7B7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84" autoAdjust="0"/>
    <p:restoredTop sz="90856" autoAdjust="0"/>
  </p:normalViewPr>
  <p:slideViewPr>
    <p:cSldViewPr snapToObjects="1">
      <p:cViewPr>
        <p:scale>
          <a:sx n="100" d="100"/>
          <a:sy n="100" d="100"/>
        </p:scale>
        <p:origin x="-894" y="-396"/>
      </p:cViewPr>
      <p:guideLst>
        <p:guide orient="horz" pos="4088"/>
        <p:guide/>
      </p:guideLst>
    </p:cSldViewPr>
  </p:slideViewPr>
  <p:outlineViewPr>
    <p:cViewPr>
      <p:scale>
        <a:sx n="33" d="100"/>
        <a:sy n="33" d="100"/>
      </p:scale>
      <p:origin x="48" y="28428"/>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ggoodall\Desktop\Scratch\role_based%20research\Cost%20Management\11.08%20August%20Project%20Cyc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ggoodall\Desktop\Scratch\role_based%20research\Cost%20Management\11.08%20August%20Project%20Cyc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'Comp charts'!$L$19</c:f>
              <c:strCache>
                <c:ptCount val="1"/>
                <c:pt idx="0">
                  <c:v>Disagree</c:v>
                </c:pt>
              </c:strCache>
            </c:strRef>
          </c:tx>
          <c:dLbls>
            <c:numFmt formatCode="0%" sourceLinked="0"/>
            <c:txPr>
              <a:bodyPr/>
              <a:lstStyle/>
              <a:p>
                <a:pPr>
                  <a:defRPr b="1">
                    <a:solidFill>
                      <a:schemeClr val="bg1"/>
                    </a:solidFill>
                  </a:defRPr>
                </a:pPr>
                <a:endParaRPr lang="en-US"/>
              </a:p>
            </c:txPr>
            <c:showVal val="1"/>
          </c:dLbls>
          <c:cat>
            <c:strRef>
              <c:f>'Comp charts'!$M$18:$R$18</c:f>
              <c:strCache>
                <c:ptCount val="6"/>
                <c:pt idx="0">
                  <c:v>You have changed your personal routine or processes due to concerns.</c:v>
                </c:pt>
                <c:pt idx="1">
                  <c:v>Business units have prepared alternate budgets or plans in anticipation of changed conditions.</c:v>
                </c:pt>
                <c:pt idx="2">
                  <c:v>Employees are expressing fear or concern at meetings.</c:v>
                </c:pt>
                <c:pt idx="3">
                  <c:v>Business units are taking voluntary steps to address cost.</c:v>
                </c:pt>
                <c:pt idx="4">
                  <c:v>Senior managers are voicing concerns about the economic conditions.</c:v>
                </c:pt>
                <c:pt idx="5">
                  <c:v>Executives have made cost-management a strategic priority due to their worries.</c:v>
                </c:pt>
              </c:strCache>
            </c:strRef>
          </c:cat>
          <c:val>
            <c:numRef>
              <c:f>'Comp charts'!$M$19:$R$19</c:f>
              <c:numCache>
                <c:formatCode>General</c:formatCode>
                <c:ptCount val="6"/>
                <c:pt idx="0">
                  <c:v>0.35897435897436025</c:v>
                </c:pt>
                <c:pt idx="1">
                  <c:v>0.29729729729729731</c:v>
                </c:pt>
                <c:pt idx="2">
                  <c:v>0.32482993197279125</c:v>
                </c:pt>
                <c:pt idx="3">
                  <c:v>0.26565143824027071</c:v>
                </c:pt>
                <c:pt idx="4">
                  <c:v>0.21465076660988067</c:v>
                </c:pt>
                <c:pt idx="5">
                  <c:v>0.18381112984822984</c:v>
                </c:pt>
              </c:numCache>
            </c:numRef>
          </c:val>
        </c:ser>
        <c:ser>
          <c:idx val="1"/>
          <c:order val="1"/>
          <c:tx>
            <c:strRef>
              <c:f>'Comp charts'!$L$20</c:f>
              <c:strCache>
                <c:ptCount val="1"/>
                <c:pt idx="0">
                  <c:v>Neither Agree nor Disagree</c:v>
                </c:pt>
              </c:strCache>
            </c:strRef>
          </c:tx>
          <c:dLbls>
            <c:numFmt formatCode="0%" sourceLinked="0"/>
            <c:txPr>
              <a:bodyPr/>
              <a:lstStyle/>
              <a:p>
                <a:pPr>
                  <a:defRPr b="1"/>
                </a:pPr>
                <a:endParaRPr lang="en-US"/>
              </a:p>
            </c:txPr>
            <c:showVal val="1"/>
          </c:dLbls>
          <c:cat>
            <c:strRef>
              <c:f>'Comp charts'!$M$18:$R$18</c:f>
              <c:strCache>
                <c:ptCount val="6"/>
                <c:pt idx="0">
                  <c:v>You have changed your personal routine or processes due to concerns.</c:v>
                </c:pt>
                <c:pt idx="1">
                  <c:v>Business units have prepared alternate budgets or plans in anticipation of changed conditions.</c:v>
                </c:pt>
                <c:pt idx="2">
                  <c:v>Employees are expressing fear or concern at meetings.</c:v>
                </c:pt>
                <c:pt idx="3">
                  <c:v>Business units are taking voluntary steps to address cost.</c:v>
                </c:pt>
                <c:pt idx="4">
                  <c:v>Senior managers are voicing concerns about the economic conditions.</c:v>
                </c:pt>
                <c:pt idx="5">
                  <c:v>Executives have made cost-management a strategic priority due to their worries.</c:v>
                </c:pt>
              </c:strCache>
            </c:strRef>
          </c:cat>
          <c:val>
            <c:numRef>
              <c:f>'Comp charts'!$M$20:$R$20</c:f>
              <c:numCache>
                <c:formatCode>General</c:formatCode>
                <c:ptCount val="6"/>
                <c:pt idx="0">
                  <c:v>0.39829059829059832</c:v>
                </c:pt>
                <c:pt idx="1">
                  <c:v>0.44256756756756888</c:v>
                </c:pt>
                <c:pt idx="2">
                  <c:v>0.41156462585034165</c:v>
                </c:pt>
                <c:pt idx="3">
                  <c:v>0.45008460236886788</c:v>
                </c:pt>
                <c:pt idx="4">
                  <c:v>0.41396933560477095</c:v>
                </c:pt>
                <c:pt idx="5">
                  <c:v>0.40134907251264851</c:v>
                </c:pt>
              </c:numCache>
            </c:numRef>
          </c:val>
        </c:ser>
        <c:ser>
          <c:idx val="2"/>
          <c:order val="2"/>
          <c:tx>
            <c:strRef>
              <c:f>'Comp charts'!$L$21</c:f>
              <c:strCache>
                <c:ptCount val="1"/>
                <c:pt idx="0">
                  <c:v>Strongly Agree</c:v>
                </c:pt>
              </c:strCache>
            </c:strRef>
          </c:tx>
          <c:spPr>
            <a:solidFill>
              <a:schemeClr val="accent4"/>
            </a:solidFill>
          </c:spPr>
          <c:dLbls>
            <c:numFmt formatCode="0%" sourceLinked="0"/>
            <c:txPr>
              <a:bodyPr/>
              <a:lstStyle/>
              <a:p>
                <a:pPr algn="ctr">
                  <a:defRPr lang="en-US" sz="1000" b="1" i="0" u="none" strike="noStrike" kern="1200" baseline="0">
                    <a:solidFill>
                      <a:sysClr val="window" lastClr="FFFFFF"/>
                    </a:solidFill>
                    <a:latin typeface="Arial" pitchFamily="34" charset="0"/>
                    <a:ea typeface="+mn-ea"/>
                    <a:cs typeface="Arial" pitchFamily="34" charset="0"/>
                  </a:defRPr>
                </a:pPr>
                <a:endParaRPr lang="en-US"/>
              </a:p>
            </c:txPr>
            <c:showVal val="1"/>
          </c:dLbls>
          <c:cat>
            <c:strRef>
              <c:f>'Comp charts'!$M$18:$R$18</c:f>
              <c:strCache>
                <c:ptCount val="6"/>
                <c:pt idx="0">
                  <c:v>You have changed your personal routine or processes due to concerns.</c:v>
                </c:pt>
                <c:pt idx="1">
                  <c:v>Business units have prepared alternate budgets or plans in anticipation of changed conditions.</c:v>
                </c:pt>
                <c:pt idx="2">
                  <c:v>Employees are expressing fear or concern at meetings.</c:v>
                </c:pt>
                <c:pt idx="3">
                  <c:v>Business units are taking voluntary steps to address cost.</c:v>
                </c:pt>
                <c:pt idx="4">
                  <c:v>Senior managers are voicing concerns about the economic conditions.</c:v>
                </c:pt>
                <c:pt idx="5">
                  <c:v>Executives have made cost-management a strategic priority due to their worries.</c:v>
                </c:pt>
              </c:strCache>
            </c:strRef>
          </c:cat>
          <c:val>
            <c:numRef>
              <c:f>'Comp charts'!$M$21:$R$21</c:f>
              <c:numCache>
                <c:formatCode>General</c:formatCode>
                <c:ptCount val="6"/>
                <c:pt idx="0">
                  <c:v>0.24273504273504329</c:v>
                </c:pt>
                <c:pt idx="1">
                  <c:v>0.26013513513513409</c:v>
                </c:pt>
                <c:pt idx="2">
                  <c:v>0.26360544217687076</c:v>
                </c:pt>
                <c:pt idx="3">
                  <c:v>0.28426395939086402</c:v>
                </c:pt>
                <c:pt idx="4">
                  <c:v>0.37137989778535113</c:v>
                </c:pt>
                <c:pt idx="5">
                  <c:v>0.41483979763912332</c:v>
                </c:pt>
              </c:numCache>
            </c:numRef>
          </c:val>
        </c:ser>
        <c:overlap val="100"/>
        <c:axId val="104070144"/>
        <c:axId val="104076032"/>
      </c:barChart>
      <c:catAx>
        <c:axId val="104070144"/>
        <c:scaling>
          <c:orientation val="minMax"/>
        </c:scaling>
        <c:axPos val="l"/>
        <c:tickLblPos val="nextTo"/>
        <c:crossAx val="104076032"/>
        <c:crosses val="autoZero"/>
        <c:auto val="1"/>
        <c:lblAlgn val="ctr"/>
        <c:lblOffset val="100"/>
      </c:catAx>
      <c:valAx>
        <c:axId val="104076032"/>
        <c:scaling>
          <c:orientation val="minMax"/>
          <c:max val="1"/>
        </c:scaling>
        <c:axPos val="b"/>
        <c:majorGridlines>
          <c:spPr>
            <a:ln>
              <a:prstDash val="dash"/>
            </a:ln>
          </c:spPr>
        </c:majorGridlines>
        <c:numFmt formatCode="0%" sourceLinked="0"/>
        <c:tickLblPos val="nextTo"/>
        <c:crossAx val="104070144"/>
        <c:crosses val="autoZero"/>
        <c:crossBetween val="between"/>
      </c:valAx>
      <c:spPr>
        <a:ln>
          <a:solidFill>
            <a:schemeClr val="tx1">
              <a:tint val="75000"/>
              <a:shade val="95000"/>
              <a:satMod val="105000"/>
            </a:schemeClr>
          </a:solidFill>
        </a:ln>
      </c:spPr>
    </c:plotArea>
    <c:legend>
      <c:legendPos val="b"/>
      <c:layout/>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Sheet18!$B$19</c:f>
              <c:strCache>
                <c:ptCount val="1"/>
                <c:pt idx="0">
                  <c:v>No Opportunity</c:v>
                </c:pt>
              </c:strCache>
            </c:strRef>
          </c:tx>
          <c:dLbls>
            <c:numFmt formatCode="0%" sourceLinked="0"/>
            <c:txPr>
              <a:bodyPr/>
              <a:lstStyle/>
              <a:p>
                <a:pPr>
                  <a:defRPr b="1">
                    <a:solidFill>
                      <a:schemeClr val="bg1"/>
                    </a:solidFill>
                  </a:defRPr>
                </a:pPr>
                <a:endParaRPr lang="en-US"/>
              </a:p>
            </c:txPr>
            <c:showVal val="1"/>
          </c:dLbls>
          <c:cat>
            <c:strRef>
              <c:f>Sheet18!$C$18:$I$18</c:f>
              <c:strCache>
                <c:ptCount val="7"/>
                <c:pt idx="0">
                  <c:v>Accept greater risk (outages, recovery times, asset protection) to reduce service costs</c:v>
                </c:pt>
                <c:pt idx="1">
                  <c:v>Reduce service levels to reduce service costs</c:v>
                </c:pt>
                <c:pt idx="2">
                  <c:v>Deferring license renewals for key software solutions</c:v>
                </c:pt>
                <c:pt idx="3">
                  <c:v>Deferring refresh or upgrades of core infrastructure</c:v>
                </c:pt>
                <c:pt idx="4">
                  <c:v>Eliminate or defer all but the most critical projects</c:v>
                </c:pt>
                <c:pt idx="5">
                  <c:v>Renegotiating or terminating service contracts</c:v>
                </c:pt>
                <c:pt idx="6">
                  <c:v>Eliminate discretionary budget items such as training, travel, team building</c:v>
                </c:pt>
              </c:strCache>
            </c:strRef>
          </c:cat>
          <c:val>
            <c:numRef>
              <c:f>Sheet18!$C$19:$I$19</c:f>
              <c:numCache>
                <c:formatCode>General</c:formatCode>
                <c:ptCount val="7"/>
                <c:pt idx="0">
                  <c:v>0.49063032367972731</c:v>
                </c:pt>
                <c:pt idx="1">
                  <c:v>0.504230118443316</c:v>
                </c:pt>
                <c:pt idx="2">
                  <c:v>0.47368421052631599</c:v>
                </c:pt>
                <c:pt idx="3">
                  <c:v>0.232597623089983</c:v>
                </c:pt>
                <c:pt idx="4">
                  <c:v>0.26013513513513359</c:v>
                </c:pt>
                <c:pt idx="5">
                  <c:v>0.21465076660988067</c:v>
                </c:pt>
                <c:pt idx="6">
                  <c:v>0.20170940170940288</c:v>
                </c:pt>
              </c:numCache>
            </c:numRef>
          </c:val>
        </c:ser>
        <c:ser>
          <c:idx val="1"/>
          <c:order val="1"/>
          <c:tx>
            <c:strRef>
              <c:f>Sheet18!$B$20</c:f>
              <c:strCache>
                <c:ptCount val="1"/>
                <c:pt idx="0">
                  <c:v>Some Opportunity</c:v>
                </c:pt>
              </c:strCache>
            </c:strRef>
          </c:tx>
          <c:dLbls>
            <c:numFmt formatCode="0%" sourceLinked="0"/>
            <c:txPr>
              <a:bodyPr/>
              <a:lstStyle/>
              <a:p>
                <a:pPr>
                  <a:defRPr b="1"/>
                </a:pPr>
                <a:endParaRPr lang="en-US"/>
              </a:p>
            </c:txPr>
            <c:showVal val="1"/>
          </c:dLbls>
          <c:cat>
            <c:strRef>
              <c:f>Sheet18!$C$18:$I$18</c:f>
              <c:strCache>
                <c:ptCount val="7"/>
                <c:pt idx="0">
                  <c:v>Accept greater risk (outages, recovery times, asset protection) to reduce service costs</c:v>
                </c:pt>
                <c:pt idx="1">
                  <c:v>Reduce service levels to reduce service costs</c:v>
                </c:pt>
                <c:pt idx="2">
                  <c:v>Deferring license renewals for key software solutions</c:v>
                </c:pt>
                <c:pt idx="3">
                  <c:v>Deferring refresh or upgrades of core infrastructure</c:v>
                </c:pt>
                <c:pt idx="4">
                  <c:v>Eliminate or defer all but the most critical projects</c:v>
                </c:pt>
                <c:pt idx="5">
                  <c:v>Renegotiating or terminating service contracts</c:v>
                </c:pt>
                <c:pt idx="6">
                  <c:v>Eliminate discretionary budget items such as training, travel, team building</c:v>
                </c:pt>
              </c:strCache>
            </c:strRef>
          </c:cat>
          <c:val>
            <c:numRef>
              <c:f>Sheet18!$C$20:$I$20</c:f>
              <c:numCache>
                <c:formatCode>General</c:formatCode>
                <c:ptCount val="7"/>
                <c:pt idx="0">
                  <c:v>0.3867120954003424</c:v>
                </c:pt>
                <c:pt idx="1">
                  <c:v>0.37225042301184641</c:v>
                </c:pt>
                <c:pt idx="2">
                  <c:v>0.39898132427843941</c:v>
                </c:pt>
                <c:pt idx="3">
                  <c:v>0.50933786078098153</c:v>
                </c:pt>
                <c:pt idx="4">
                  <c:v>0.46114864864864902</c:v>
                </c:pt>
                <c:pt idx="5">
                  <c:v>0.49233390119250653</c:v>
                </c:pt>
                <c:pt idx="6">
                  <c:v>0.40854700854700893</c:v>
                </c:pt>
              </c:numCache>
            </c:numRef>
          </c:val>
        </c:ser>
        <c:ser>
          <c:idx val="2"/>
          <c:order val="2"/>
          <c:tx>
            <c:strRef>
              <c:f>Sheet18!$B$21</c:f>
              <c:strCache>
                <c:ptCount val="1"/>
                <c:pt idx="0">
                  <c:v>Significant Opportunity</c:v>
                </c:pt>
              </c:strCache>
            </c:strRef>
          </c:tx>
          <c:spPr>
            <a:solidFill>
              <a:srgbClr val="7B7B7B"/>
            </a:solidFill>
          </c:spPr>
          <c:dLbls>
            <c:numFmt formatCode="0%" sourceLinked="0"/>
            <c:txPr>
              <a:bodyPr/>
              <a:lstStyle/>
              <a:p>
                <a:pPr algn="ctr">
                  <a:defRPr lang="en-US" sz="1000" b="1" i="0" u="none" strike="noStrike" kern="1200" baseline="0">
                    <a:solidFill>
                      <a:sysClr val="window" lastClr="FFFFFF"/>
                    </a:solidFill>
                    <a:latin typeface="Arial" pitchFamily="34" charset="0"/>
                    <a:ea typeface="+mn-ea"/>
                    <a:cs typeface="Arial" pitchFamily="34" charset="0"/>
                  </a:defRPr>
                </a:pPr>
                <a:endParaRPr lang="en-US"/>
              </a:p>
            </c:txPr>
            <c:showVal val="1"/>
          </c:dLbls>
          <c:cat>
            <c:strRef>
              <c:f>Sheet18!$C$18:$I$18</c:f>
              <c:strCache>
                <c:ptCount val="7"/>
                <c:pt idx="0">
                  <c:v>Accept greater risk (outages, recovery times, asset protection) to reduce service costs</c:v>
                </c:pt>
                <c:pt idx="1">
                  <c:v>Reduce service levels to reduce service costs</c:v>
                </c:pt>
                <c:pt idx="2">
                  <c:v>Deferring license renewals for key software solutions</c:v>
                </c:pt>
                <c:pt idx="3">
                  <c:v>Deferring refresh or upgrades of core infrastructure</c:v>
                </c:pt>
                <c:pt idx="4">
                  <c:v>Eliminate or defer all but the most critical projects</c:v>
                </c:pt>
                <c:pt idx="5">
                  <c:v>Renegotiating or terminating service contracts</c:v>
                </c:pt>
                <c:pt idx="6">
                  <c:v>Eliminate discretionary budget items such as training, travel, team building</c:v>
                </c:pt>
              </c:strCache>
            </c:strRef>
          </c:cat>
          <c:val>
            <c:numRef>
              <c:f>Sheet18!$C$21:$I$21</c:f>
              <c:numCache>
                <c:formatCode>General</c:formatCode>
                <c:ptCount val="7"/>
                <c:pt idx="0">
                  <c:v>0.12265758091993202</c:v>
                </c:pt>
                <c:pt idx="1">
                  <c:v>0.12351945854483902</c:v>
                </c:pt>
                <c:pt idx="2">
                  <c:v>0.12733446519524624</c:v>
                </c:pt>
                <c:pt idx="3">
                  <c:v>0.25806451612903208</c:v>
                </c:pt>
                <c:pt idx="4">
                  <c:v>0.27871621621621601</c:v>
                </c:pt>
                <c:pt idx="5">
                  <c:v>0.29301533219761605</c:v>
                </c:pt>
                <c:pt idx="6">
                  <c:v>0.38974358974359002</c:v>
                </c:pt>
              </c:numCache>
            </c:numRef>
          </c:val>
        </c:ser>
        <c:overlap val="100"/>
        <c:axId val="104093568"/>
        <c:axId val="92422144"/>
      </c:barChart>
      <c:catAx>
        <c:axId val="104093568"/>
        <c:scaling>
          <c:orientation val="minMax"/>
        </c:scaling>
        <c:axPos val="l"/>
        <c:tickLblPos val="nextTo"/>
        <c:crossAx val="92422144"/>
        <c:crosses val="autoZero"/>
        <c:auto val="1"/>
        <c:lblAlgn val="ctr"/>
        <c:lblOffset val="100"/>
      </c:catAx>
      <c:valAx>
        <c:axId val="92422144"/>
        <c:scaling>
          <c:orientation val="minMax"/>
          <c:max val="1"/>
        </c:scaling>
        <c:axPos val="b"/>
        <c:majorGridlines>
          <c:spPr>
            <a:ln>
              <a:prstDash val="dash"/>
            </a:ln>
          </c:spPr>
        </c:majorGridlines>
        <c:numFmt formatCode="0%" sourceLinked="0"/>
        <c:tickLblPos val="nextTo"/>
        <c:crossAx val="104093568"/>
        <c:crosses val="autoZero"/>
        <c:crossBetween val="between"/>
      </c:valAx>
      <c:spPr>
        <a:ln>
          <a:solidFill>
            <a:schemeClr val="tx1">
              <a:tint val="75000"/>
              <a:shade val="95000"/>
              <a:satMod val="105000"/>
            </a:schemeClr>
          </a:solidFill>
        </a:ln>
      </c:spPr>
    </c:plotArea>
    <c:legend>
      <c:legendPos val="b"/>
      <c:layout/>
    </c:legend>
    <c:plotVisOnly val="1"/>
    <c:dispBlanksAs val="gap"/>
  </c:chart>
  <c:spPr>
    <a:ln>
      <a:noFill/>
    </a:ln>
  </c:spPr>
  <c:txPr>
    <a:bodyPr/>
    <a:lstStyle/>
    <a:p>
      <a:pPr>
        <a:defRPr>
          <a:latin typeface="Arial" pitchFamily="34" charset="0"/>
          <a:cs typeface="Arial" pitchFamily="34" charset="0"/>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26/01/2012</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 xmlns:p14="http://schemas.microsoft.com/office/powerpoint/2010/main" val="456909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 xmlns:p14="http://schemas.microsoft.com/office/powerpoint/2010/main" val="987718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7B1A633-AD86-486B-8127-F1C309051F83}" type="slidenum">
              <a:rPr lang="en-US" smtClean="0"/>
              <a:pPr/>
              <a:t>10</a:t>
            </a:fld>
            <a:endParaRPr lang="en-US" dirty="0"/>
          </a:p>
        </p:txBody>
      </p:sp>
    </p:spTree>
    <p:extLst>
      <p:ext uri="{BB962C8B-B14F-4D97-AF65-F5344CB8AC3E}">
        <p14:creationId xmlns="" xmlns:p14="http://schemas.microsoft.com/office/powerpoint/2010/main" val="209449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7B1A633-AD86-486B-8127-F1C309051F83}" type="slidenum">
              <a:rPr lang="en-US" smtClean="0"/>
              <a:pPr/>
              <a:t>11</a:t>
            </a:fld>
            <a:endParaRPr lang="en-US" dirty="0"/>
          </a:p>
        </p:txBody>
      </p:sp>
    </p:spTree>
    <p:extLst>
      <p:ext uri="{BB962C8B-B14F-4D97-AF65-F5344CB8AC3E}">
        <p14:creationId xmlns="" xmlns:p14="http://schemas.microsoft.com/office/powerpoint/2010/main" val="209449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 xmlns:p14="http://schemas.microsoft.com/office/powerpoint/2010/main" val="23817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1A633-AD86-486B-8127-F1C309051F83}" type="slidenum">
              <a:rPr lang="en-US" smtClean="0"/>
              <a:pPr/>
              <a:t>5</a:t>
            </a:fld>
            <a:endParaRPr lang="en-US" dirty="0"/>
          </a:p>
        </p:txBody>
      </p:sp>
    </p:spTree>
    <p:extLst>
      <p:ext uri="{BB962C8B-B14F-4D97-AF65-F5344CB8AC3E}">
        <p14:creationId xmlns="" xmlns:p14="http://schemas.microsoft.com/office/powerpoint/2010/main" val="166571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 xmlns:p14="http://schemas.microsoft.com/office/powerpoint/2010/main" val="104297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 xmlns:p14="http://schemas.microsoft.com/office/powerpoint/2010/main" val="252690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 xmlns:p14="http://schemas.microsoft.com/office/powerpoint/2010/main" val="25269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8.png"/><Relationship Id="rId4"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notesSlide" Target="../notesSlides/notesSlide5.xml"/><Relationship Id="rId5"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optimize-application-cost-management/storyboard-optimize-application-cost-management?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Optimize Applications Cost Management</a:t>
            </a:r>
            <a:endParaRPr lang="en-US" dirty="0" smtClean="0"/>
          </a:p>
        </p:txBody>
      </p:sp>
      <p:sp>
        <p:nvSpPr>
          <p:cNvPr id="8" name="Text Placeholder 7"/>
          <p:cNvSpPr>
            <a:spLocks noGrp="1"/>
          </p:cNvSpPr>
          <p:nvPr>
            <p:ph type="body" sz="quarter" idx="16"/>
          </p:nvPr>
        </p:nvSpPr>
        <p:spPr/>
        <p:txBody>
          <a:bodyPr/>
          <a:lstStyle/>
          <a:p>
            <a:r>
              <a:rPr lang="en-CA" dirty="0"/>
              <a:t>Focus on four key tactics to control costs within the next 12 months.</a:t>
            </a:r>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the bad news: business leaders fear the current conditions</a:t>
            </a:r>
            <a:endParaRPr lang="en-US" dirty="0"/>
          </a:p>
        </p:txBody>
      </p:sp>
      <p:sp>
        <p:nvSpPr>
          <p:cNvPr id="3" name="Text Placeholder 2"/>
          <p:cNvSpPr>
            <a:spLocks noGrp="1"/>
          </p:cNvSpPr>
          <p:nvPr>
            <p:ph type="body" sz="quarter" idx="16"/>
          </p:nvPr>
        </p:nvSpPr>
        <p:spPr>
          <a:xfrm>
            <a:off x="429323" y="2031539"/>
            <a:ext cx="3638621" cy="4313785"/>
          </a:xfrm>
        </p:spPr>
        <p:txBody>
          <a:bodyPr/>
          <a:lstStyle/>
          <a:p>
            <a:pPr marL="0" indent="0">
              <a:buNone/>
            </a:pPr>
            <a:r>
              <a:rPr lang="en-US" b="1" dirty="0" smtClean="0"/>
              <a:t>The concern is felt mainly by executives and senior managers.</a:t>
            </a:r>
          </a:p>
          <a:p>
            <a:r>
              <a:rPr lang="en-US" dirty="0" smtClean="0"/>
              <a:t>Over 40% of executives are making cost-management a priority, and many of them are voicing their concerns.</a:t>
            </a:r>
          </a:p>
          <a:p>
            <a:r>
              <a:rPr lang="en-US" dirty="0" smtClean="0"/>
              <a:t>Tellingly, almost 30% of business units have started taking preliminary steps by voluntarily addressing controllable costs.</a:t>
            </a:r>
          </a:p>
          <a:p>
            <a:endParaRPr lang="en-US" dirty="0"/>
          </a:p>
          <a:p>
            <a:pPr marL="0" indent="0">
              <a:buNone/>
            </a:pPr>
            <a:r>
              <a:rPr lang="en-US" b="1" dirty="0" smtClean="0"/>
              <a:t>Most </a:t>
            </a:r>
            <a:r>
              <a:rPr lang="en-US" b="1" dirty="0"/>
              <a:t>people </a:t>
            </a:r>
            <a:r>
              <a:rPr lang="en-US" b="1" dirty="0" smtClean="0"/>
              <a:t>have not </a:t>
            </a:r>
            <a:r>
              <a:rPr lang="en-US" b="1" dirty="0"/>
              <a:t>changed their own routines.</a:t>
            </a:r>
          </a:p>
          <a:p>
            <a:r>
              <a:rPr lang="en-US" dirty="0"/>
              <a:t>The concerns are </a:t>
            </a:r>
            <a:r>
              <a:rPr lang="en-US" dirty="0" smtClean="0"/>
              <a:t>primarily </a:t>
            </a:r>
            <a:r>
              <a:rPr lang="en-US" dirty="0"/>
              <a:t>based on larger </a:t>
            </a:r>
            <a:r>
              <a:rPr lang="en-US" dirty="0" smtClean="0"/>
              <a:t>processes </a:t>
            </a:r>
            <a:r>
              <a:rPr lang="en-US" dirty="0"/>
              <a:t>within the enterprise. Only 24% of people are making any change to what they do on a daily basis.</a:t>
            </a:r>
          </a:p>
          <a:p>
            <a:endParaRPr lang="en-US" dirty="0"/>
          </a:p>
        </p:txBody>
      </p:sp>
      <p:sp>
        <p:nvSpPr>
          <p:cNvPr id="9" name="Text Placeholder 8"/>
          <p:cNvSpPr>
            <a:spLocks noGrp="1"/>
          </p:cNvSpPr>
          <p:nvPr>
            <p:ph type="body" sz="quarter" idx="4294967295"/>
          </p:nvPr>
        </p:nvSpPr>
        <p:spPr>
          <a:xfrm>
            <a:off x="304168" y="1124744"/>
            <a:ext cx="8048251" cy="648072"/>
          </a:xfrm>
        </p:spPr>
        <p:txBody>
          <a:bodyPr/>
          <a:lstStyle/>
          <a:p>
            <a:pPr marL="0" indent="0">
              <a:buNone/>
            </a:pPr>
            <a:r>
              <a:rPr lang="en-US" sz="1800" b="1" dirty="0" smtClean="0"/>
              <a:t>Many leaders are concerned about a downturn in the economy, such as was seen in 2008. Start planning now.</a:t>
            </a:r>
            <a:endParaRPr lang="en-US" sz="1800" b="1" dirty="0"/>
          </a:p>
        </p:txBody>
      </p:sp>
      <p:sp>
        <p:nvSpPr>
          <p:cNvPr id="11" name="Text Placeholder 2"/>
          <p:cNvSpPr txBox="1">
            <a:spLocks/>
          </p:cNvSpPr>
          <p:nvPr/>
        </p:nvSpPr>
        <p:spPr bwMode="auto">
          <a:xfrm>
            <a:off x="284078" y="3925781"/>
            <a:ext cx="4059320" cy="14067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ts val="135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ts val="135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ts val="135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ts val="135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grpSp>
        <p:nvGrpSpPr>
          <p:cNvPr id="12" name="Group 134"/>
          <p:cNvGrpSpPr/>
          <p:nvPr/>
        </p:nvGrpSpPr>
        <p:grpSpPr>
          <a:xfrm>
            <a:off x="328291" y="5615135"/>
            <a:ext cx="8491858" cy="838201"/>
            <a:chOff x="328291" y="5409220"/>
            <a:chExt cx="8491858" cy="838201"/>
          </a:xfrm>
        </p:grpSpPr>
        <p:sp>
          <p:nvSpPr>
            <p:cNvPr id="13" name="Rounded Rectangle 12"/>
            <p:cNvSpPr/>
            <p:nvPr/>
          </p:nvSpPr>
          <p:spPr>
            <a:xfrm>
              <a:off x="328613" y="54092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CA" sz="1200" dirty="0" smtClean="0">
                  <a:solidFill>
                    <a:schemeClr val="tx1"/>
                  </a:solidFill>
                </a:rPr>
                <a:t>Applications Managers and leaders must put a strategy in place to address the concerns voiced by management. Executives expect it, and almost 30% of your peers are taking steps to accomplish it.</a:t>
              </a:r>
            </a:p>
          </p:txBody>
        </p:sp>
        <p:pic>
          <p:nvPicPr>
            <p:cNvPr id="14" name="Picture 13" descr="insight.png"/>
            <p:cNvPicPr>
              <a:picLocks noChangeAspect="1"/>
            </p:cNvPicPr>
            <p:nvPr/>
          </p:nvPicPr>
          <p:blipFill>
            <a:blip r:embed="rId3" cstate="print"/>
            <a:stretch>
              <a:fillRect/>
            </a:stretch>
          </p:blipFill>
          <p:spPr>
            <a:xfrm>
              <a:off x="328291" y="5409220"/>
              <a:ext cx="1000207" cy="838201"/>
            </a:xfrm>
            <a:prstGeom prst="rect">
              <a:avLst/>
            </a:prstGeom>
          </p:spPr>
        </p:pic>
      </p:grpSp>
      <p:sp>
        <p:nvSpPr>
          <p:cNvPr id="19" name="Rounded Rectangle 18"/>
          <p:cNvSpPr/>
          <p:nvPr/>
        </p:nvSpPr>
        <p:spPr>
          <a:xfrm>
            <a:off x="4343398" y="1777462"/>
            <a:ext cx="4343402" cy="1584176"/>
          </a:xfrm>
          <a:prstGeom prst="roundRect">
            <a:avLst>
              <a:gd name="adj" fmla="val 10346"/>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a:off x="4333054" y="4297742"/>
            <a:ext cx="4343402" cy="504056"/>
          </a:xfrm>
          <a:prstGeom prst="roundRect">
            <a:avLst>
              <a:gd name="adj" fmla="val 10346"/>
            </a:avLst>
          </a:prstGeom>
          <a:no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1" name="Chart 20"/>
          <p:cNvGraphicFramePr>
            <a:graphicFrameLocks/>
          </p:cNvGraphicFramePr>
          <p:nvPr>
            <p:extLst>
              <p:ext uri="{D42A27DB-BD31-4B8C-83A1-F6EECF244321}">
                <p14:modId xmlns="" xmlns:p14="http://schemas.microsoft.com/office/powerpoint/2010/main" val="2648136546"/>
              </p:ext>
            </p:extLst>
          </p:nvPr>
        </p:nvGraphicFramePr>
        <p:xfrm>
          <a:off x="4481127" y="1685380"/>
          <a:ext cx="4087317" cy="3795848"/>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Placeholder 7"/>
          <p:cNvSpPr>
            <a:spLocks noGrp="1"/>
          </p:cNvSpPr>
          <p:nvPr>
            <p:ph type="body" sz="quarter" idx="4294967295"/>
          </p:nvPr>
        </p:nvSpPr>
        <p:spPr>
          <a:xfrm>
            <a:off x="5076058" y="5409220"/>
            <a:ext cx="2988330" cy="322350"/>
          </a:xfrm>
        </p:spPr>
        <p:txBody>
          <a:bodyPr/>
          <a:lstStyle/>
          <a:p>
            <a:pPr marL="0" indent="0">
              <a:buNone/>
            </a:pPr>
            <a:r>
              <a:rPr lang="en-US" sz="800" dirty="0" smtClean="0"/>
              <a:t>Source: Info-Tech Research Group</a:t>
            </a:r>
            <a:r>
              <a:rPr lang="en-US" sz="800" i="1" dirty="0" smtClean="0"/>
              <a:t>. N = 585-593, Q3 2011.</a:t>
            </a:r>
            <a:endParaRPr lang="en-US" sz="800" i="1" dirty="0"/>
          </a:p>
        </p:txBody>
      </p:sp>
      <p:pic>
        <p:nvPicPr>
          <p:cNvPr id="15" name="Picture 14"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93265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 xmlns:p14="http://schemas.microsoft.com/office/powerpoint/2010/main" val="3953801674"/>
              </p:ext>
            </p:extLst>
          </p:nvPr>
        </p:nvGraphicFramePr>
        <p:xfrm>
          <a:off x="4487798" y="1498754"/>
          <a:ext cx="4338639" cy="383381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The good news: there is still opportunity for Cost Control</a:t>
            </a:r>
            <a:endParaRPr lang="en-US" dirty="0"/>
          </a:p>
        </p:txBody>
      </p:sp>
      <p:grpSp>
        <p:nvGrpSpPr>
          <p:cNvPr id="12" name="Group 134"/>
          <p:cNvGrpSpPr/>
          <p:nvPr/>
        </p:nvGrpSpPr>
        <p:grpSpPr>
          <a:xfrm>
            <a:off x="328291" y="5579131"/>
            <a:ext cx="8491858" cy="838201"/>
            <a:chOff x="328291" y="5409220"/>
            <a:chExt cx="8491858" cy="838201"/>
          </a:xfrm>
        </p:grpSpPr>
        <p:sp>
          <p:nvSpPr>
            <p:cNvPr id="13" name="Rounded Rectangle 12"/>
            <p:cNvSpPr/>
            <p:nvPr/>
          </p:nvSpPr>
          <p:spPr>
            <a:xfrm>
              <a:off x="328613" y="54092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CA" sz="1200" dirty="0" smtClean="0">
                  <a:solidFill>
                    <a:schemeClr val="tx1"/>
                  </a:solidFill>
                </a:rPr>
                <a:t>There’s hope. The enterprises that are most concerned about economic conditions also indicate that they have they greatest opportunity for Cost Control (r=0.35; n=591). Furthermore, the enterprises that are most concerned recognize the most opportunity in every single category.</a:t>
              </a:r>
            </a:p>
          </p:txBody>
        </p:sp>
        <p:pic>
          <p:nvPicPr>
            <p:cNvPr id="14" name="Picture 13" descr="insight.png"/>
            <p:cNvPicPr>
              <a:picLocks noChangeAspect="1"/>
            </p:cNvPicPr>
            <p:nvPr/>
          </p:nvPicPr>
          <p:blipFill>
            <a:blip r:embed="rId4" cstate="print"/>
            <a:stretch>
              <a:fillRect/>
            </a:stretch>
          </p:blipFill>
          <p:spPr>
            <a:xfrm>
              <a:off x="328291" y="5409220"/>
              <a:ext cx="1000207" cy="838201"/>
            </a:xfrm>
            <a:prstGeom prst="rect">
              <a:avLst/>
            </a:prstGeom>
          </p:spPr>
        </p:pic>
      </p:grpSp>
      <p:sp>
        <p:nvSpPr>
          <p:cNvPr id="20" name="Text Placeholder 2"/>
          <p:cNvSpPr>
            <a:spLocks noGrp="1"/>
          </p:cNvSpPr>
          <p:nvPr>
            <p:ph type="body" sz="quarter" idx="16"/>
          </p:nvPr>
        </p:nvSpPr>
        <p:spPr>
          <a:xfrm>
            <a:off x="249303" y="1995535"/>
            <a:ext cx="3854646" cy="3337031"/>
          </a:xfrm>
        </p:spPr>
        <p:txBody>
          <a:bodyPr/>
          <a:lstStyle/>
          <a:p>
            <a:pPr marL="0" indent="0">
              <a:buNone/>
            </a:pPr>
            <a:r>
              <a:rPr lang="en-US" b="1" dirty="0" smtClean="0"/>
              <a:t>Discretionary budgets are easy targets to reach.</a:t>
            </a:r>
          </a:p>
          <a:p>
            <a:r>
              <a:rPr lang="en-US" dirty="0" smtClean="0"/>
              <a:t>Almost 40% of IT professionals believe there is still significant opportunity to make cuts to discretionary items.</a:t>
            </a:r>
          </a:p>
          <a:p>
            <a:r>
              <a:rPr lang="en-US" dirty="0" smtClean="0"/>
              <a:t>Many also feel that there is some opportunity for eliminating service contracts, projects, or deferring upgrades. However, the value proposition for these strategies is not clear.</a:t>
            </a:r>
          </a:p>
          <a:p>
            <a:endParaRPr lang="en-US" dirty="0"/>
          </a:p>
          <a:p>
            <a:pPr marL="0" indent="0">
              <a:buNone/>
            </a:pPr>
            <a:r>
              <a:rPr lang="en-US" b="1" dirty="0" smtClean="0"/>
              <a:t>Certain things have already been done.</a:t>
            </a:r>
            <a:endParaRPr lang="en-US" b="1" dirty="0"/>
          </a:p>
          <a:p>
            <a:r>
              <a:rPr lang="en-US" dirty="0" smtClean="0"/>
              <a:t>Deferring renewals, reducing service, and accepting increased risk are deemed to be unacceptable to many enterprises. In some cases, these enterprises have already made the necessary cuts in response to the events of 2008. In others, the conditions are simply not sufficiently dire.</a:t>
            </a:r>
            <a:endParaRPr lang="en-US" dirty="0"/>
          </a:p>
          <a:p>
            <a:endParaRPr lang="en-US" dirty="0"/>
          </a:p>
        </p:txBody>
      </p:sp>
      <p:sp>
        <p:nvSpPr>
          <p:cNvPr id="21" name="Text Placeholder 8"/>
          <p:cNvSpPr>
            <a:spLocks noGrp="1"/>
          </p:cNvSpPr>
          <p:nvPr>
            <p:ph type="body" sz="quarter" idx="4294967295"/>
          </p:nvPr>
        </p:nvSpPr>
        <p:spPr>
          <a:xfrm>
            <a:off x="304168" y="1160748"/>
            <a:ext cx="8048251" cy="648072"/>
          </a:xfrm>
        </p:spPr>
        <p:txBody>
          <a:bodyPr/>
          <a:lstStyle/>
          <a:p>
            <a:pPr marL="0" indent="0">
              <a:buNone/>
            </a:pPr>
            <a:r>
              <a:rPr lang="en-US" sz="1600" b="1" dirty="0" smtClean="0"/>
              <a:t>Where there’s concern, there’s opportunity. However, most of it comes from discretionary budgets.</a:t>
            </a:r>
            <a:endParaRPr lang="en-US" sz="1600" b="1" dirty="0"/>
          </a:p>
        </p:txBody>
      </p:sp>
      <p:sp>
        <p:nvSpPr>
          <p:cNvPr id="22" name="Rounded Rectangle 21"/>
          <p:cNvSpPr/>
          <p:nvPr/>
        </p:nvSpPr>
        <p:spPr>
          <a:xfrm>
            <a:off x="4343398" y="3320988"/>
            <a:ext cx="4343402" cy="1368152"/>
          </a:xfrm>
          <a:prstGeom prst="roundRect">
            <a:avLst>
              <a:gd name="adj" fmla="val 10346"/>
            </a:avLst>
          </a:prstGeom>
          <a:noFill/>
          <a:ln w="1905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4333054" y="1592796"/>
            <a:ext cx="4343402" cy="540060"/>
          </a:xfrm>
          <a:prstGeom prst="roundRect">
            <a:avLst>
              <a:gd name="adj" fmla="val 10346"/>
            </a:avLst>
          </a:prstGeom>
          <a:no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7"/>
          <p:cNvSpPr>
            <a:spLocks noGrp="1"/>
          </p:cNvSpPr>
          <p:nvPr>
            <p:ph type="body" sz="quarter" idx="4294967295"/>
          </p:nvPr>
        </p:nvSpPr>
        <p:spPr>
          <a:xfrm>
            <a:off x="4932042" y="5266890"/>
            <a:ext cx="3744414" cy="322350"/>
          </a:xfrm>
        </p:spPr>
        <p:txBody>
          <a:bodyPr/>
          <a:lstStyle/>
          <a:p>
            <a:pPr marL="0" indent="0">
              <a:buNone/>
            </a:pPr>
            <a:r>
              <a:rPr lang="en-US" sz="1000" dirty="0" smtClean="0"/>
              <a:t>Source: Info-Tech Research Group. </a:t>
            </a:r>
            <a:r>
              <a:rPr lang="en-US" sz="1000" i="1" dirty="0" smtClean="0"/>
              <a:t>N = 585-593, Q3 2011.</a:t>
            </a:r>
            <a:endParaRPr lang="en-US" sz="1000" i="1" dirty="0"/>
          </a:p>
        </p:txBody>
      </p:sp>
      <p:pic>
        <p:nvPicPr>
          <p:cNvPr id="15" name="Picture 14"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2323646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251520" y="1232756"/>
            <a:ext cx="8640960" cy="657225"/>
          </a:xfrm>
        </p:spPr>
        <p:txBody>
          <a:bodyPr/>
          <a:lstStyle/>
          <a:p>
            <a:r>
              <a:rPr lang="en-CA" dirty="0" smtClean="0"/>
              <a:t>Cost Control must be executed within a 12 month gap. Address discretionary spend and maintenance on non-core apps for the most benefit.</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249303" y="2672916"/>
            <a:ext cx="4034665" cy="2376264"/>
          </a:xfrm>
        </p:spPr>
        <p:txBody>
          <a:bodyPr/>
          <a:lstStyle/>
          <a:p>
            <a:r>
              <a:rPr lang="en-CA" dirty="0" smtClean="0"/>
              <a:t>Applications Managers concerned about the uncertain financial forecast.</a:t>
            </a:r>
          </a:p>
          <a:p>
            <a:r>
              <a:rPr lang="en-CA" dirty="0" smtClean="0"/>
              <a:t>Applications Managers looking for cost cutting solutions.</a:t>
            </a:r>
          </a:p>
          <a:p>
            <a:r>
              <a:rPr lang="en-CA" dirty="0" smtClean="0"/>
              <a:t>Applications Managers looking for value deliverable solutions.</a:t>
            </a:r>
          </a:p>
          <a:p>
            <a:r>
              <a:rPr lang="en-CA" dirty="0" smtClean="0"/>
              <a:t>Applications Managers looking for solutions to implement in a compact timeframe – ideally within a year’s time. </a:t>
            </a:r>
          </a:p>
          <a:p>
            <a:endParaRPr lang="en-CA" dirty="0"/>
          </a:p>
        </p:txBody>
      </p:sp>
      <p:sp>
        <p:nvSpPr>
          <p:cNvPr id="20" name="Text Placeholder 19"/>
          <p:cNvSpPr>
            <a:spLocks noGrp="1"/>
          </p:cNvSpPr>
          <p:nvPr>
            <p:ph type="body" sz="quarter" idx="21"/>
          </p:nvPr>
        </p:nvSpPr>
        <p:spPr>
          <a:xfrm>
            <a:off x="249302" y="2312876"/>
            <a:ext cx="4034666" cy="608288"/>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860032" y="2312876"/>
            <a:ext cx="4032448" cy="608288"/>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860032" y="2672916"/>
            <a:ext cx="4032448" cy="2376264"/>
          </a:xfrm>
        </p:spPr>
        <p:txBody>
          <a:bodyPr/>
          <a:lstStyle/>
          <a:p>
            <a:r>
              <a:rPr lang="en-CA" dirty="0" smtClean="0"/>
              <a:t>Identify key challenges to your position as Applications Manager.</a:t>
            </a:r>
          </a:p>
          <a:p>
            <a:r>
              <a:rPr lang="en-CA" dirty="0" smtClean="0"/>
              <a:t>Understand the top tactics to apply within the next year that will cut costs and add value to your applications and service delivery.</a:t>
            </a:r>
          </a:p>
          <a:p>
            <a:r>
              <a:rPr lang="en-CA" dirty="0" smtClean="0"/>
              <a:t>Identify possible pitfalls of the strategies, such as cost, and solutions to them, to ensure all of your cost management bases are covered.</a:t>
            </a:r>
          </a:p>
          <a:p>
            <a:r>
              <a:rPr lang="en-CA" dirty="0" smtClean="0"/>
              <a:t>Leverage the applications you have, and prioritize which strategies you need to pursue in relation to them.</a:t>
            </a:r>
            <a:endParaRPr lang="en-CA" dirty="0"/>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196752"/>
            <a:ext cx="8627997" cy="5112568"/>
          </a:xfrm>
        </p:spPr>
        <p:txBody>
          <a:bodyPr/>
          <a:lstStyle/>
          <a:p>
            <a:r>
              <a:rPr lang="en-CA" dirty="0" smtClean="0"/>
              <a:t>Cost Control is a tactical exercise that must integrate with other strategic responsibilities, such as assessing the lifecycle of individual applications and establishing an applications roadmap.</a:t>
            </a:r>
          </a:p>
          <a:p>
            <a:r>
              <a:rPr lang="en-CA" dirty="0" smtClean="0"/>
              <a:t>Cost Control is particularly important in the current economic environment. There is a great deal of concern about financial conditions, particularly among senior managers. Info-Tech indicates that the most concerned of those enterprises also have the greatest remaining opportunity for cost reduction. They are well-positioned to exploit Cost Control tactics.</a:t>
            </a:r>
          </a:p>
          <a:p>
            <a:r>
              <a:rPr lang="en-CA" dirty="0" smtClean="0"/>
              <a:t>Info-Tech conducted interviews with experts to identify the nine most popular tactics for Cost Control.</a:t>
            </a:r>
          </a:p>
          <a:p>
            <a:r>
              <a:rPr lang="en-CA" dirty="0" smtClean="0"/>
              <a:t>Each of these tactics contribute to Cost Control success if done by themselves. Certain tactics provide far more benefit than others.</a:t>
            </a:r>
          </a:p>
          <a:p>
            <a:r>
              <a:rPr lang="en-CA" dirty="0" smtClean="0"/>
              <a:t>Only four of the tactics provide any degree of unique benefit for Cost Control. Applications Managers (AMs) should focus specifically on those four tactics if they are responding to an immediate cost reduction mandate. It is unlikely that conducting the other five tactics will result in additional Cost Control benefits. The four key tactics are:</a:t>
            </a:r>
          </a:p>
          <a:p>
            <a:pPr lvl="2">
              <a:buSzPct val="90000"/>
              <a:buFont typeface="Courier New" pitchFamily="49" charset="0"/>
              <a:buChar char="o"/>
            </a:pPr>
            <a:r>
              <a:rPr lang="en-US" i="1" dirty="0"/>
              <a:t>Eliminating maintenance on non-core applications.</a:t>
            </a:r>
          </a:p>
          <a:p>
            <a:pPr lvl="2">
              <a:buSzPct val="90000"/>
              <a:buFont typeface="Courier New" pitchFamily="49" charset="0"/>
              <a:buChar char="o"/>
            </a:pPr>
            <a:r>
              <a:rPr lang="en-US" i="1" dirty="0"/>
              <a:t>Deploying zero-based budgeting to reduce waste.</a:t>
            </a:r>
          </a:p>
          <a:p>
            <a:pPr lvl="2">
              <a:buSzPct val="90000"/>
              <a:buFont typeface="Courier New" pitchFamily="49" charset="0"/>
              <a:buChar char="o"/>
            </a:pPr>
            <a:r>
              <a:rPr lang="en-US" i="1" dirty="0"/>
              <a:t>Platform standardization with the </a:t>
            </a:r>
            <a:r>
              <a:rPr lang="en-US" i="1" dirty="0" smtClean="0"/>
              <a:t>applications </a:t>
            </a:r>
            <a:r>
              <a:rPr lang="en-US" i="1" dirty="0"/>
              <a:t>portfolio.</a:t>
            </a:r>
          </a:p>
          <a:p>
            <a:pPr lvl="2">
              <a:buSzPct val="90000"/>
              <a:buFont typeface="Courier New" pitchFamily="49" charset="0"/>
              <a:buChar char="o"/>
            </a:pPr>
            <a:r>
              <a:rPr lang="en-US" i="1" dirty="0"/>
              <a:t>Triaging development initiatives based on effort</a:t>
            </a:r>
            <a:r>
              <a:rPr lang="en-US" i="1" dirty="0" smtClean="0"/>
              <a:t>.</a:t>
            </a:r>
          </a:p>
          <a:p>
            <a:r>
              <a:rPr lang="en-US" dirty="0" smtClean="0"/>
              <a:t>The other tactics may result in different benefits. AMs specifically identified that tactics should also be assessed in terms of </a:t>
            </a:r>
            <a:r>
              <a:rPr lang="en-US" i="1" dirty="0" smtClean="0"/>
              <a:t>Controllable Cost </a:t>
            </a:r>
            <a:r>
              <a:rPr lang="en-US" dirty="0" smtClean="0"/>
              <a:t>and </a:t>
            </a:r>
            <a:r>
              <a:rPr lang="en-US" i="1" dirty="0" smtClean="0"/>
              <a:t>Value Recognition</a:t>
            </a:r>
            <a:r>
              <a:rPr lang="en-US" dirty="0" smtClean="0"/>
              <a:t>.</a:t>
            </a:r>
          </a:p>
          <a:p>
            <a:pPr lvl="2">
              <a:buSzPct val="90000"/>
              <a:buFont typeface="Courier New" pitchFamily="49" charset="0"/>
              <a:buChar char="o"/>
            </a:pPr>
            <a:r>
              <a:rPr lang="en-US" dirty="0" smtClean="0"/>
              <a:t>Controllable Cost refers to the amount of spend over which an Applications Manager has authority. In many cases, AMs are unable to cut costs due to the demands of senior management or external business units.</a:t>
            </a:r>
          </a:p>
          <a:p>
            <a:pPr lvl="2">
              <a:buSzPct val="90000"/>
              <a:buFont typeface="Courier New" pitchFamily="49" charset="0"/>
              <a:buChar char="o"/>
            </a:pPr>
            <a:r>
              <a:rPr lang="en-US" dirty="0" smtClean="0"/>
              <a:t>Value Recognition refers to the amount of respect that external departments give to applications organizations. Certain tactics, for example, have a negligible effect on actual cost reduction, but are very effective at enabling external stakeholders to recognize the value of applications groups.</a:t>
            </a:r>
            <a:endParaRPr lang="en-CA" dirty="0" smtClean="0"/>
          </a:p>
          <a:p>
            <a:pPr lvl="2"/>
            <a:endParaRPr lang="en-CA" dirty="0" smtClean="0"/>
          </a:p>
          <a:p>
            <a:pPr lvl="1"/>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4187633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5"/>
          </p:nvPr>
        </p:nvSpPr>
        <p:spPr/>
        <p:txBody>
          <a:bodyPr/>
          <a:lstStyle/>
          <a:p>
            <a:r>
              <a:rPr lang="en-CA" dirty="0" smtClean="0"/>
              <a:t>Cost Control: Positioning the Problem</a:t>
            </a:r>
          </a:p>
        </p:txBody>
      </p:sp>
      <p:sp>
        <p:nvSpPr>
          <p:cNvPr id="17" name="Text Placeholder 16"/>
          <p:cNvSpPr>
            <a:spLocks noGrp="1"/>
          </p:cNvSpPr>
          <p:nvPr>
            <p:ph type="body" sz="quarter" idx="18"/>
          </p:nvPr>
        </p:nvSpPr>
        <p:spPr/>
        <p:txBody>
          <a:bodyPr/>
          <a:lstStyle/>
          <a:p>
            <a:r>
              <a:rPr lang="en-CA" b="1" dirty="0" smtClean="0">
                <a:solidFill>
                  <a:schemeClr val="tx1">
                    <a:lumMod val="75000"/>
                  </a:schemeClr>
                </a:solidFill>
              </a:rPr>
              <a:t>Cost Control: Positioning the Problem</a:t>
            </a:r>
          </a:p>
          <a:p>
            <a:r>
              <a:rPr lang="en-CA" dirty="0" smtClean="0">
                <a:solidFill>
                  <a:schemeClr val="tx1">
                    <a:lumMod val="75000"/>
                  </a:schemeClr>
                </a:solidFill>
              </a:rPr>
              <a:t>Understand the Business Situation and Develop a Response</a:t>
            </a:r>
          </a:p>
          <a:p>
            <a:r>
              <a:rPr lang="en-CA" dirty="0" smtClean="0">
                <a:solidFill>
                  <a:schemeClr val="tx1">
                    <a:lumMod val="75000"/>
                  </a:schemeClr>
                </a:solidFill>
              </a:rPr>
              <a:t>Adopt the Appropriate Tactics for the Business Situation</a:t>
            </a:r>
          </a:p>
          <a:p>
            <a:r>
              <a:rPr lang="en-CA" dirty="0" smtClean="0">
                <a:solidFill>
                  <a:schemeClr val="tx1">
                    <a:lumMod val="75000"/>
                  </a:schemeClr>
                </a:solidFill>
              </a:rPr>
              <a:t>Cost Control Tactics for Applications Managers</a:t>
            </a:r>
          </a:p>
          <a:p>
            <a:r>
              <a:rPr lang="en-CA" dirty="0" smtClean="0">
                <a:solidFill>
                  <a:schemeClr val="tx1">
                    <a:lumMod val="75000"/>
                  </a:schemeClr>
                </a:solidFill>
              </a:rPr>
              <a:t>Conclusion</a:t>
            </a:r>
          </a:p>
          <a:p>
            <a:endParaRPr lang="en-CA" dirty="0" smtClean="0">
              <a:solidFill>
                <a:schemeClr val="accent4">
                  <a:lumMod val="60000"/>
                  <a:lumOff val="40000"/>
                </a:schemeClr>
              </a:solidFill>
            </a:endParaRPr>
          </a:p>
        </p:txBody>
      </p:sp>
      <p:sp>
        <p:nvSpPr>
          <p:cNvPr id="18" name="Text Placeholder 17"/>
          <p:cNvSpPr>
            <a:spLocks noGrp="1"/>
          </p:cNvSpPr>
          <p:nvPr>
            <p:ph type="body" sz="quarter" idx="19"/>
          </p:nvPr>
        </p:nvSpPr>
        <p:spPr/>
        <p:txBody>
          <a:bodyPr/>
          <a:lstStyle/>
          <a:p>
            <a:r>
              <a:rPr lang="en-CA" dirty="0" smtClean="0"/>
              <a:t>What’s in this Section:</a:t>
            </a:r>
            <a:endParaRPr lang="en-CA" dirty="0"/>
          </a:p>
        </p:txBody>
      </p:sp>
      <p:sp>
        <p:nvSpPr>
          <p:cNvPr id="19" name="Text Placeholder 18"/>
          <p:cNvSpPr>
            <a:spLocks noGrp="1"/>
          </p:cNvSpPr>
          <p:nvPr>
            <p:ph type="body" sz="quarter" idx="20"/>
          </p:nvPr>
        </p:nvSpPr>
        <p:spPr/>
        <p:txBody>
          <a:bodyPr/>
          <a:lstStyle/>
          <a:p>
            <a:r>
              <a:rPr lang="en-CA" dirty="0" smtClean="0"/>
              <a:t>Sections:</a:t>
            </a:r>
            <a:endParaRPr lang="en-CA" dirty="0"/>
          </a:p>
        </p:txBody>
      </p:sp>
      <p:sp>
        <p:nvSpPr>
          <p:cNvPr id="20" name="Text Placeholder 19"/>
          <p:cNvSpPr>
            <a:spLocks noGrp="1"/>
          </p:cNvSpPr>
          <p:nvPr>
            <p:ph type="body" sz="quarter" idx="21"/>
          </p:nvPr>
        </p:nvSpPr>
        <p:spPr/>
        <p:txBody>
          <a:bodyPr/>
          <a:lstStyle/>
          <a:p>
            <a:r>
              <a:rPr lang="en-CA" dirty="0" smtClean="0"/>
              <a:t>Understand what Cost Control means to Applications Managers.</a:t>
            </a:r>
          </a:p>
          <a:p>
            <a:r>
              <a:rPr lang="en-CA" dirty="0" smtClean="0"/>
              <a:t>Understand how “business value” applies to Cost Control.</a:t>
            </a:r>
          </a:p>
        </p:txBody>
      </p:sp>
      <p:pic>
        <p:nvPicPr>
          <p:cNvPr id="3074" name="Picture 2"/>
          <p:cNvPicPr>
            <a:picLocks noChangeAspect="1" noChangeArrowheads="1"/>
          </p:cNvPicPr>
          <p:nvPr/>
        </p:nvPicPr>
        <p:blipFill>
          <a:blip r:embed="rId3" cstate="print"/>
          <a:srcRect/>
          <a:stretch>
            <a:fillRect/>
          </a:stretch>
        </p:blipFill>
        <p:spPr bwMode="auto">
          <a:xfrm>
            <a:off x="-508" y="1006035"/>
            <a:ext cx="8865410" cy="1774893"/>
          </a:xfrm>
          <a:prstGeom prst="rect">
            <a:avLst/>
          </a:prstGeom>
          <a:noFill/>
          <a:ln w="9525">
            <a:noFill/>
            <a:miter lim="800000"/>
            <a:headEnd/>
            <a:tailEnd/>
          </a:ln>
        </p:spPr>
      </p:pic>
      <p:sp>
        <p:nvSpPr>
          <p:cNvPr id="12" name="Chevron 11"/>
          <p:cNvSpPr/>
          <p:nvPr/>
        </p:nvSpPr>
        <p:spPr>
          <a:xfrm>
            <a:off x="6214437" y="4273627"/>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0" y="0"/>
          <a:ext cx="158750" cy="158750"/>
        </p:xfrm>
        <a:graphic>
          <a:graphicData uri="http://schemas.openxmlformats.org/presentationml/2006/ole">
            <p:oleObj spid="_x0000_s806921" name="think-cell Slide" r:id="rId7" imgW="360" imgH="360" progId="">
              <p:embed/>
            </p:oleObj>
          </a:graphicData>
        </a:graphic>
      </p:graphicFrame>
      <p:sp>
        <p:nvSpPr>
          <p:cNvPr id="8" name="Round Same Side Corner Rectangle 7"/>
          <p:cNvSpPr/>
          <p:nvPr/>
        </p:nvSpPr>
        <p:spPr>
          <a:xfrm>
            <a:off x="381005" y="3773252"/>
            <a:ext cx="8381995" cy="304800"/>
          </a:xfrm>
          <a:prstGeom prst="round2SameRect">
            <a:avLst>
              <a:gd name="adj1" fmla="val 10667"/>
              <a:gd name="adj2"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What Does Cost Control Do?</a:t>
            </a:r>
            <a:endParaRPr lang="en-CA" sz="1400" b="1" dirty="0">
              <a:solidFill>
                <a:schemeClr val="tx1"/>
              </a:solidFill>
            </a:endParaRPr>
          </a:p>
        </p:txBody>
      </p:sp>
      <p:sp>
        <p:nvSpPr>
          <p:cNvPr id="3" name="Title 2"/>
          <p:cNvSpPr>
            <a:spLocks noGrp="1"/>
          </p:cNvSpPr>
          <p:nvPr>
            <p:ph type="title"/>
            <p:custDataLst>
              <p:tags r:id="rId2"/>
            </p:custDataLst>
          </p:nvPr>
        </p:nvSpPr>
        <p:spPr>
          <a:xfrm>
            <a:off x="251520" y="260648"/>
            <a:ext cx="8054280" cy="864096"/>
          </a:xfrm>
        </p:spPr>
        <p:txBody>
          <a:bodyPr/>
          <a:lstStyle/>
          <a:p>
            <a:r>
              <a:rPr lang="en-US" dirty="0"/>
              <a:t>Understand </a:t>
            </a:r>
            <a:r>
              <a:rPr lang="en-US" dirty="0" smtClean="0"/>
              <a:t>Cost Control </a:t>
            </a:r>
            <a:r>
              <a:rPr lang="en-US" dirty="0"/>
              <a:t>and what it </a:t>
            </a:r>
            <a:r>
              <a:rPr lang="en-US" dirty="0" smtClean="0"/>
              <a:t>means to Applications Managers</a:t>
            </a:r>
            <a:endParaRPr lang="en-US" dirty="0"/>
          </a:p>
        </p:txBody>
      </p:sp>
      <p:sp>
        <p:nvSpPr>
          <p:cNvPr id="9" name="Text Placeholder 8"/>
          <p:cNvSpPr>
            <a:spLocks noGrp="1"/>
          </p:cNvSpPr>
          <p:nvPr>
            <p:ph type="body" sz="quarter" idx="16"/>
            <p:custDataLst>
              <p:tags r:id="rId3"/>
            </p:custDataLst>
          </p:nvPr>
        </p:nvSpPr>
        <p:spPr>
          <a:xfrm>
            <a:off x="249302" y="1232756"/>
            <a:ext cx="8627997" cy="609600"/>
          </a:xfrm>
        </p:spPr>
        <p:txBody>
          <a:bodyPr>
            <a:normAutofit lnSpcReduction="10000"/>
          </a:bodyPr>
          <a:lstStyle/>
          <a:p>
            <a:pPr marL="0" indent="0">
              <a:lnSpc>
                <a:spcPct val="100000"/>
              </a:lnSpc>
              <a:buNone/>
            </a:pPr>
            <a:r>
              <a:rPr lang="en-US" sz="1800" b="1" dirty="0"/>
              <a:t>Cost Control: an effective means of managing and, if necessary, decreasing the necessary budget of a particular department or section.</a:t>
            </a:r>
            <a:endParaRPr lang="en-US" sz="1600" dirty="0"/>
          </a:p>
        </p:txBody>
      </p:sp>
      <p:sp>
        <p:nvSpPr>
          <p:cNvPr id="13" name="Rectangle 12"/>
          <p:cNvSpPr/>
          <p:nvPr/>
        </p:nvSpPr>
        <p:spPr>
          <a:xfrm>
            <a:off x="228600" y="4258759"/>
            <a:ext cx="5099484" cy="984885"/>
          </a:xfrm>
          <a:prstGeom prst="rect">
            <a:avLst/>
          </a:prstGeom>
        </p:spPr>
        <p:txBody>
          <a:bodyPr wrap="square">
            <a:spAutoFit/>
          </a:bodyPr>
          <a:lstStyle/>
          <a:p>
            <a:pPr lvl="1" indent="-228600" algn="l">
              <a:spcAft>
                <a:spcPts val="600"/>
              </a:spcAft>
              <a:buSzPct val="150000"/>
              <a:buFont typeface="Arial" pitchFamily="34" charset="0"/>
              <a:buChar char="•"/>
            </a:pPr>
            <a:r>
              <a:rPr lang="en-US" sz="1200" b="1" dirty="0" smtClean="0"/>
              <a:t>Eliminates </a:t>
            </a:r>
            <a:r>
              <a:rPr lang="en-US" sz="1200" b="1" dirty="0"/>
              <a:t>redundant costs </a:t>
            </a:r>
            <a:r>
              <a:rPr lang="en-US" sz="1200" dirty="0"/>
              <a:t>from the enterprise.</a:t>
            </a:r>
          </a:p>
          <a:p>
            <a:pPr lvl="1" indent="-228600" algn="l">
              <a:spcAft>
                <a:spcPts val="600"/>
              </a:spcAft>
              <a:buSzPct val="150000"/>
              <a:buFont typeface="Arial" pitchFamily="34" charset="0"/>
              <a:buChar char="•"/>
            </a:pPr>
            <a:r>
              <a:rPr lang="en-US" sz="1200" b="1" dirty="0" smtClean="0"/>
              <a:t>Enables </a:t>
            </a:r>
            <a:r>
              <a:rPr lang="en-US" sz="1200" b="1" dirty="0"/>
              <a:t>better allocation of limited resources</a:t>
            </a:r>
            <a:r>
              <a:rPr lang="en-US" sz="1200" dirty="0"/>
              <a:t>, particularly in development projects.</a:t>
            </a:r>
          </a:p>
          <a:p>
            <a:pPr lvl="1" indent="-228600" algn="l">
              <a:spcAft>
                <a:spcPts val="600"/>
              </a:spcAft>
              <a:buSzPct val="150000"/>
              <a:buFont typeface="Arial" pitchFamily="34" charset="0"/>
              <a:buChar char="•"/>
            </a:pPr>
            <a:r>
              <a:rPr lang="en-US" sz="1200" b="1" dirty="0" smtClean="0"/>
              <a:t>Improves </a:t>
            </a:r>
            <a:r>
              <a:rPr lang="en-US" sz="1200" b="1" dirty="0"/>
              <a:t>the external perception </a:t>
            </a:r>
            <a:r>
              <a:rPr lang="en-US" sz="1200" dirty="0"/>
              <a:t>of the applications group.</a:t>
            </a:r>
            <a:endParaRPr lang="en-CA" sz="1200" dirty="0" smtClean="0"/>
          </a:p>
        </p:txBody>
      </p:sp>
      <p:sp>
        <p:nvSpPr>
          <p:cNvPr id="19" name="Round Same Side Corner Rectangle 18"/>
          <p:cNvSpPr/>
          <p:nvPr/>
        </p:nvSpPr>
        <p:spPr>
          <a:xfrm>
            <a:off x="381000" y="2096852"/>
            <a:ext cx="8391519" cy="304800"/>
          </a:xfrm>
          <a:prstGeom prst="round2SameRect">
            <a:avLst>
              <a:gd name="adj1" fmla="val 10667"/>
              <a:gd name="adj2"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What is Cost Control for Applications Managers?</a:t>
            </a:r>
            <a:endParaRPr lang="en-CA" sz="1400" b="1" dirty="0">
              <a:solidFill>
                <a:schemeClr val="tx1"/>
              </a:solidFill>
              <a:latin typeface="+mj-lt"/>
            </a:endParaRPr>
          </a:p>
        </p:txBody>
      </p:sp>
      <p:sp>
        <p:nvSpPr>
          <p:cNvPr id="20" name="Rectangle 19"/>
          <p:cNvSpPr/>
          <p:nvPr>
            <p:custDataLst>
              <p:tags r:id="rId4"/>
            </p:custDataLst>
          </p:nvPr>
        </p:nvSpPr>
        <p:spPr>
          <a:xfrm>
            <a:off x="381000" y="2528245"/>
            <a:ext cx="8229600" cy="1092607"/>
          </a:xfrm>
          <a:prstGeom prst="rect">
            <a:avLst/>
          </a:prstGeom>
        </p:spPr>
        <p:txBody>
          <a:bodyPr wrap="square">
            <a:spAutoFit/>
          </a:bodyPr>
          <a:lstStyle/>
          <a:p>
            <a:pPr algn="l">
              <a:spcBef>
                <a:spcPts val="600"/>
              </a:spcBef>
            </a:pPr>
            <a:r>
              <a:rPr lang="en-US" sz="1200" dirty="0"/>
              <a:t>Info-Tech interprets </a:t>
            </a:r>
            <a:r>
              <a:rPr lang="en-US" sz="1200" dirty="0" smtClean="0"/>
              <a:t>Cost Control </a:t>
            </a:r>
            <a:r>
              <a:rPr lang="en-US" sz="1200" dirty="0"/>
              <a:t>as a set of tactics that Applications Managers can adopt to </a:t>
            </a:r>
            <a:r>
              <a:rPr lang="en-US" sz="1200" dirty="0" smtClean="0"/>
              <a:t>deploy </a:t>
            </a:r>
            <a:r>
              <a:rPr lang="en-US" sz="1200" dirty="0"/>
              <a:t>and consume resources within the </a:t>
            </a:r>
            <a:r>
              <a:rPr lang="en-US" sz="1200" dirty="0" smtClean="0"/>
              <a:t>organization more effectively. </a:t>
            </a:r>
            <a:r>
              <a:rPr lang="en-US" sz="1200" dirty="0"/>
              <a:t>Cost </a:t>
            </a:r>
            <a:r>
              <a:rPr lang="en-US" sz="1200" dirty="0" smtClean="0"/>
              <a:t>Control </a:t>
            </a:r>
            <a:r>
              <a:rPr lang="en-US" sz="1200" dirty="0"/>
              <a:t>can be deployed in a variety of ways ranging from immediate triage to reduce </a:t>
            </a:r>
            <a:r>
              <a:rPr lang="en-US" sz="1200" dirty="0" smtClean="0"/>
              <a:t>costs, </a:t>
            </a:r>
            <a:r>
              <a:rPr lang="en-US" sz="1200" dirty="0"/>
              <a:t>to a more proactive approach initiated </a:t>
            </a:r>
            <a:r>
              <a:rPr lang="en-US" sz="1200" dirty="0" smtClean="0"/>
              <a:t>in the </a:t>
            </a:r>
            <a:r>
              <a:rPr lang="en-US" sz="1200" dirty="0"/>
              <a:t>anticipation of future </a:t>
            </a:r>
            <a:r>
              <a:rPr lang="en-US" sz="1200" dirty="0" smtClean="0"/>
              <a:t>cuts.</a:t>
            </a:r>
          </a:p>
          <a:p>
            <a:pPr algn="l">
              <a:spcBef>
                <a:spcPts val="600"/>
              </a:spcBef>
            </a:pPr>
            <a:r>
              <a:rPr lang="en-US" sz="1200" dirty="0" smtClean="0"/>
              <a:t>Cost </a:t>
            </a:r>
            <a:r>
              <a:rPr lang="en-US" sz="1200" dirty="0"/>
              <a:t>C</a:t>
            </a:r>
            <a:r>
              <a:rPr lang="en-US" sz="1200" dirty="0" smtClean="0"/>
              <a:t>ontrol </a:t>
            </a:r>
            <a:r>
              <a:rPr lang="en-US" sz="1200" dirty="0"/>
              <a:t>is a set of tactics that are pursued within a single calendar year. These tactics necessarily segue into broader strategic issues related to application staffing, lifecycle, and platform.</a:t>
            </a:r>
            <a:endParaRPr lang="en-CA" sz="1200" b="1" dirty="0" smtClean="0">
              <a:solidFill>
                <a:srgbClr val="FF0000"/>
              </a:solidFill>
            </a:endParaRPr>
          </a:p>
        </p:txBody>
      </p:sp>
      <p:pic>
        <p:nvPicPr>
          <p:cNvPr id="10" name="Picture 9"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2013286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rot="5400000">
            <a:off x="2018534" y="2490656"/>
            <a:ext cx="5075987" cy="270535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rot="5400000">
            <a:off x="5001807" y="2490655"/>
            <a:ext cx="5075987" cy="270535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“Business Value” is the key concept of both Cost Control and related strategic activities</a:t>
            </a:r>
            <a:endParaRPr lang="en-US" dirty="0"/>
          </a:p>
        </p:txBody>
      </p:sp>
      <p:grpSp>
        <p:nvGrpSpPr>
          <p:cNvPr id="63" name="Group 62"/>
          <p:cNvGrpSpPr/>
          <p:nvPr/>
        </p:nvGrpSpPr>
        <p:grpSpPr>
          <a:xfrm rot="16200000">
            <a:off x="668882" y="1886056"/>
            <a:ext cx="1819945" cy="2376260"/>
            <a:chOff x="915851" y="1124748"/>
            <a:chExt cx="1819945" cy="2376260"/>
          </a:xfrm>
        </p:grpSpPr>
        <p:cxnSp>
          <p:nvCxnSpPr>
            <p:cNvPr id="6" name="Straight Connector 5"/>
            <p:cNvCxnSpPr/>
            <p:nvPr/>
          </p:nvCxnSpPr>
          <p:spPr>
            <a:xfrm rot="5400000" flipV="1">
              <a:off x="1925706" y="638690"/>
              <a:ext cx="0" cy="162018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43508" y="2420888"/>
              <a:ext cx="216024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rot="5400000">
              <a:off x="1071004" y="1830016"/>
              <a:ext cx="1930400" cy="1231576"/>
            </a:xfrm>
            <a:custGeom>
              <a:avLst/>
              <a:gdLst>
                <a:gd name="connsiteX0" fmla="*/ 0 w 1930400"/>
                <a:gd name="connsiteY0" fmla="*/ 75876 h 1231576"/>
                <a:gd name="connsiteX1" fmla="*/ 457200 w 1930400"/>
                <a:gd name="connsiteY1" fmla="*/ 88576 h 1231576"/>
                <a:gd name="connsiteX2" fmla="*/ 1143000 w 1930400"/>
                <a:gd name="connsiteY2" fmla="*/ 964876 h 1231576"/>
                <a:gd name="connsiteX3" fmla="*/ 1930400 w 1930400"/>
                <a:gd name="connsiteY3" fmla="*/ 1231576 h 1231576"/>
              </a:gdLst>
              <a:ahLst/>
              <a:cxnLst>
                <a:cxn ang="0">
                  <a:pos x="connsiteX0" y="connsiteY0"/>
                </a:cxn>
                <a:cxn ang="0">
                  <a:pos x="connsiteX1" y="connsiteY1"/>
                </a:cxn>
                <a:cxn ang="0">
                  <a:pos x="connsiteX2" y="connsiteY2"/>
                </a:cxn>
                <a:cxn ang="0">
                  <a:pos x="connsiteX3" y="connsiteY3"/>
                </a:cxn>
              </a:cxnLst>
              <a:rect l="l" t="t" r="r" b="b"/>
              <a:pathLst>
                <a:path w="1930400" h="1231576">
                  <a:moveTo>
                    <a:pt x="0" y="75876"/>
                  </a:moveTo>
                  <a:cubicBezTo>
                    <a:pt x="133350" y="8142"/>
                    <a:pt x="266700" y="-59591"/>
                    <a:pt x="457200" y="88576"/>
                  </a:cubicBezTo>
                  <a:cubicBezTo>
                    <a:pt x="647700" y="236743"/>
                    <a:pt x="897467" y="774376"/>
                    <a:pt x="1143000" y="964876"/>
                  </a:cubicBezTo>
                  <a:cubicBezTo>
                    <a:pt x="1388533" y="1155376"/>
                    <a:pt x="1659466" y="1193476"/>
                    <a:pt x="1930400" y="1231576"/>
                  </a:cubicBezTo>
                </a:path>
              </a:pathLst>
            </a:cu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p:cNvSpPr txBox="1"/>
            <p:nvPr/>
          </p:nvSpPr>
          <p:spPr>
            <a:xfrm rot="5400000">
              <a:off x="779436" y="2185570"/>
              <a:ext cx="580608" cy="307777"/>
            </a:xfrm>
            <a:prstGeom prst="rect">
              <a:avLst/>
            </a:prstGeom>
            <a:noFill/>
          </p:spPr>
          <p:txBody>
            <a:bodyPr wrap="none" rtlCol="0">
              <a:spAutoFit/>
            </a:bodyPr>
            <a:lstStyle/>
            <a:p>
              <a:r>
                <a:rPr lang="en-US" sz="1400" dirty="0" smtClean="0"/>
                <a:t>Time</a:t>
              </a:r>
              <a:endParaRPr lang="en-US" sz="1400" dirty="0"/>
            </a:p>
          </p:txBody>
        </p:sp>
        <p:sp>
          <p:nvSpPr>
            <p:cNvPr id="13" name="TextBox 12"/>
            <p:cNvSpPr txBox="1"/>
            <p:nvPr/>
          </p:nvSpPr>
          <p:spPr>
            <a:xfrm>
              <a:off x="1208742" y="1124748"/>
              <a:ext cx="1519968" cy="307777"/>
            </a:xfrm>
            <a:prstGeom prst="rect">
              <a:avLst/>
            </a:prstGeom>
            <a:noFill/>
          </p:spPr>
          <p:txBody>
            <a:bodyPr wrap="none" rtlCol="0">
              <a:spAutoFit/>
            </a:bodyPr>
            <a:lstStyle/>
            <a:p>
              <a:r>
                <a:rPr lang="en-US" sz="1400" dirty="0" smtClean="0"/>
                <a:t>Business Benefit</a:t>
              </a:r>
              <a:endParaRPr lang="en-US" sz="1400" dirty="0"/>
            </a:p>
          </p:txBody>
        </p:sp>
      </p:grpSp>
      <p:sp>
        <p:nvSpPr>
          <p:cNvPr id="29" name="TextBox 28"/>
          <p:cNvSpPr txBox="1"/>
          <p:nvPr/>
        </p:nvSpPr>
        <p:spPr>
          <a:xfrm>
            <a:off x="420212" y="4118300"/>
            <a:ext cx="2392651" cy="1938992"/>
          </a:xfrm>
          <a:prstGeom prst="rect">
            <a:avLst/>
          </a:prstGeom>
          <a:noFill/>
        </p:spPr>
        <p:txBody>
          <a:bodyPr wrap="square" rtlCol="0">
            <a:spAutoFit/>
          </a:bodyPr>
          <a:lstStyle/>
          <a:p>
            <a:pPr algn="l" fontAlgn="base">
              <a:spcBef>
                <a:spcPct val="0"/>
              </a:spcBef>
              <a:spcAft>
                <a:spcPct val="0"/>
              </a:spcAft>
            </a:pPr>
            <a:r>
              <a:rPr lang="en-CA" sz="1200" b="1" dirty="0" smtClean="0">
                <a:solidFill>
                  <a:srgbClr val="333333"/>
                </a:solidFill>
              </a:rPr>
              <a:t>Business Benefit Decays</a:t>
            </a:r>
          </a:p>
          <a:p>
            <a:pPr algn="l" fontAlgn="base">
              <a:spcBef>
                <a:spcPct val="0"/>
              </a:spcBef>
              <a:spcAft>
                <a:spcPct val="0"/>
              </a:spcAft>
            </a:pPr>
            <a:endParaRPr lang="en-CA" sz="1200" b="1" dirty="0" smtClean="0">
              <a:solidFill>
                <a:srgbClr val="333333"/>
              </a:solidFill>
            </a:endParaRPr>
          </a:p>
          <a:p>
            <a:pPr algn="l" fontAlgn="base">
              <a:spcBef>
                <a:spcPct val="0"/>
              </a:spcBef>
              <a:spcAft>
                <a:spcPct val="0"/>
              </a:spcAft>
            </a:pPr>
            <a:r>
              <a:rPr lang="en-CA" sz="1200" dirty="0" smtClean="0">
                <a:solidFill>
                  <a:srgbClr val="333333"/>
                </a:solidFill>
              </a:rPr>
              <a:t>Businesses change. The only time an application meets the needs of the business is at the end of its implementation – the first day it goes live. The constant erosion of business benefit must be addressed by Applications Managers.</a:t>
            </a:r>
            <a:endParaRPr lang="en-CA" sz="1200" dirty="0">
              <a:solidFill>
                <a:srgbClr val="333333"/>
              </a:solidFill>
            </a:endParaRPr>
          </a:p>
        </p:txBody>
      </p:sp>
      <p:grpSp>
        <p:nvGrpSpPr>
          <p:cNvPr id="65" name="Group 64"/>
          <p:cNvGrpSpPr/>
          <p:nvPr/>
        </p:nvGrpSpPr>
        <p:grpSpPr>
          <a:xfrm rot="16200000">
            <a:off x="3594670" y="1814623"/>
            <a:ext cx="1902563" cy="2396172"/>
            <a:chOff x="4023031" y="1491191"/>
            <a:chExt cx="1902563" cy="2396172"/>
          </a:xfrm>
        </p:grpSpPr>
        <p:cxnSp>
          <p:nvCxnSpPr>
            <p:cNvPr id="15" name="Straight Connector 14"/>
            <p:cNvCxnSpPr/>
            <p:nvPr/>
          </p:nvCxnSpPr>
          <p:spPr>
            <a:xfrm rot="5400000" flipV="1">
              <a:off x="5032886" y="1025044"/>
              <a:ext cx="0" cy="162018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250688" y="2807243"/>
              <a:ext cx="216024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rot="5400000" flipV="1">
              <a:off x="4178184" y="2216371"/>
              <a:ext cx="1930400" cy="1231576"/>
            </a:xfrm>
            <a:custGeom>
              <a:avLst/>
              <a:gdLst>
                <a:gd name="connsiteX0" fmla="*/ 0 w 1930400"/>
                <a:gd name="connsiteY0" fmla="*/ 75876 h 1231576"/>
                <a:gd name="connsiteX1" fmla="*/ 457200 w 1930400"/>
                <a:gd name="connsiteY1" fmla="*/ 88576 h 1231576"/>
                <a:gd name="connsiteX2" fmla="*/ 1143000 w 1930400"/>
                <a:gd name="connsiteY2" fmla="*/ 964876 h 1231576"/>
                <a:gd name="connsiteX3" fmla="*/ 1930400 w 1930400"/>
                <a:gd name="connsiteY3" fmla="*/ 1231576 h 1231576"/>
              </a:gdLst>
              <a:ahLst/>
              <a:cxnLst>
                <a:cxn ang="0">
                  <a:pos x="connsiteX0" y="connsiteY0"/>
                </a:cxn>
                <a:cxn ang="0">
                  <a:pos x="connsiteX1" y="connsiteY1"/>
                </a:cxn>
                <a:cxn ang="0">
                  <a:pos x="connsiteX2" y="connsiteY2"/>
                </a:cxn>
                <a:cxn ang="0">
                  <a:pos x="connsiteX3" y="connsiteY3"/>
                </a:cxn>
              </a:cxnLst>
              <a:rect l="l" t="t" r="r" b="b"/>
              <a:pathLst>
                <a:path w="1930400" h="1231576">
                  <a:moveTo>
                    <a:pt x="0" y="75876"/>
                  </a:moveTo>
                  <a:cubicBezTo>
                    <a:pt x="133350" y="8142"/>
                    <a:pt x="266700" y="-59591"/>
                    <a:pt x="457200" y="88576"/>
                  </a:cubicBezTo>
                  <a:cubicBezTo>
                    <a:pt x="647700" y="236743"/>
                    <a:pt x="897467" y="774376"/>
                    <a:pt x="1143000" y="964876"/>
                  </a:cubicBezTo>
                  <a:cubicBezTo>
                    <a:pt x="1388533" y="1155376"/>
                    <a:pt x="1659466" y="1193476"/>
                    <a:pt x="1930400" y="1231576"/>
                  </a:cubicBezTo>
                </a:path>
              </a:pathLst>
            </a:cu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rot="5400000">
              <a:off x="3889148" y="2571925"/>
              <a:ext cx="575543" cy="307777"/>
            </a:xfrm>
            <a:prstGeom prst="rect">
              <a:avLst/>
            </a:prstGeom>
            <a:noFill/>
          </p:spPr>
          <p:txBody>
            <a:bodyPr wrap="none" rtlCol="0">
              <a:spAutoFit/>
            </a:bodyPr>
            <a:lstStyle/>
            <a:p>
              <a:r>
                <a:rPr lang="en-US" sz="1400" dirty="0" smtClean="0"/>
                <a:t>Time</a:t>
              </a:r>
              <a:endParaRPr lang="en-US" sz="1400" dirty="0"/>
            </a:p>
          </p:txBody>
        </p:sp>
        <p:sp>
          <p:nvSpPr>
            <p:cNvPr id="19" name="TextBox 18"/>
            <p:cNvSpPr txBox="1"/>
            <p:nvPr/>
          </p:nvSpPr>
          <p:spPr>
            <a:xfrm>
              <a:off x="4298225" y="1491191"/>
              <a:ext cx="1627369" cy="307777"/>
            </a:xfrm>
            <a:prstGeom prst="rect">
              <a:avLst/>
            </a:prstGeom>
            <a:noFill/>
          </p:spPr>
          <p:txBody>
            <a:bodyPr wrap="none" rtlCol="0">
              <a:spAutoFit/>
            </a:bodyPr>
            <a:lstStyle/>
            <a:p>
              <a:r>
                <a:rPr lang="en-US" sz="1400" dirty="0" smtClean="0"/>
                <a:t>Maintenance Cost</a:t>
              </a:r>
              <a:endParaRPr lang="en-US" sz="1400" dirty="0"/>
            </a:p>
          </p:txBody>
        </p:sp>
      </p:grpSp>
      <p:sp>
        <p:nvSpPr>
          <p:cNvPr id="30" name="TextBox 29"/>
          <p:cNvSpPr txBox="1"/>
          <p:nvPr/>
        </p:nvSpPr>
        <p:spPr>
          <a:xfrm>
            <a:off x="3383868" y="4077650"/>
            <a:ext cx="2417327" cy="1938992"/>
          </a:xfrm>
          <a:prstGeom prst="rect">
            <a:avLst/>
          </a:prstGeom>
          <a:noFill/>
        </p:spPr>
        <p:txBody>
          <a:bodyPr wrap="square" rtlCol="0">
            <a:spAutoFit/>
          </a:bodyPr>
          <a:lstStyle/>
          <a:p>
            <a:pPr algn="l" fontAlgn="base">
              <a:spcBef>
                <a:spcPct val="0"/>
              </a:spcBef>
              <a:spcAft>
                <a:spcPct val="0"/>
              </a:spcAft>
            </a:pPr>
            <a:r>
              <a:rPr lang="en-CA" sz="1200" b="1" dirty="0" smtClean="0">
                <a:solidFill>
                  <a:srgbClr val="333333"/>
                </a:solidFill>
              </a:rPr>
              <a:t>Support and Maintenance Costs Increase</a:t>
            </a:r>
          </a:p>
          <a:p>
            <a:pPr algn="l" fontAlgn="base">
              <a:spcBef>
                <a:spcPct val="0"/>
              </a:spcBef>
              <a:spcAft>
                <a:spcPct val="0"/>
              </a:spcAft>
            </a:pPr>
            <a:endParaRPr lang="en-CA" sz="1200" b="1" dirty="0">
              <a:solidFill>
                <a:srgbClr val="333333"/>
              </a:solidFill>
            </a:endParaRPr>
          </a:p>
          <a:p>
            <a:pPr algn="l" fontAlgn="base">
              <a:spcBef>
                <a:spcPct val="0"/>
              </a:spcBef>
              <a:spcAft>
                <a:spcPct val="0"/>
              </a:spcAft>
            </a:pPr>
            <a:r>
              <a:rPr lang="en-CA" sz="1200" dirty="0" smtClean="0">
                <a:solidFill>
                  <a:srgbClr val="333333"/>
                </a:solidFill>
              </a:rPr>
              <a:t>Costs increase even as the business benefits decay. The costs include ongoing and increased maintenance costs, and creeping problems due to quality issues caused by ongoing development initiatives.</a:t>
            </a:r>
            <a:r>
              <a:rPr lang="en-CA" sz="1200" b="1" dirty="0" smtClean="0">
                <a:solidFill>
                  <a:srgbClr val="333333"/>
                </a:solidFill>
              </a:rPr>
              <a:t> </a:t>
            </a:r>
            <a:endParaRPr lang="en-CA" sz="1200" dirty="0">
              <a:solidFill>
                <a:srgbClr val="333333"/>
              </a:solidFill>
            </a:endParaRPr>
          </a:p>
        </p:txBody>
      </p:sp>
      <p:grpSp>
        <p:nvGrpSpPr>
          <p:cNvPr id="67" name="Group 66"/>
          <p:cNvGrpSpPr/>
          <p:nvPr/>
        </p:nvGrpSpPr>
        <p:grpSpPr>
          <a:xfrm>
            <a:off x="6274895" y="2135755"/>
            <a:ext cx="2376262" cy="1819945"/>
            <a:chOff x="6346903" y="1573051"/>
            <a:chExt cx="2376262" cy="1819945"/>
          </a:xfrm>
        </p:grpSpPr>
        <p:cxnSp>
          <p:nvCxnSpPr>
            <p:cNvPr id="23" name="Straight Connector 22"/>
            <p:cNvCxnSpPr/>
            <p:nvPr/>
          </p:nvCxnSpPr>
          <p:spPr>
            <a:xfrm flipV="1">
              <a:off x="6670937" y="1573051"/>
              <a:ext cx="0" cy="162018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562925" y="3085219"/>
              <a:ext cx="216024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6702761" y="2006707"/>
              <a:ext cx="1930400" cy="881724"/>
            </a:xfrm>
            <a:custGeom>
              <a:avLst/>
              <a:gdLst>
                <a:gd name="connsiteX0" fmla="*/ 0 w 1930400"/>
                <a:gd name="connsiteY0" fmla="*/ 75876 h 1231576"/>
                <a:gd name="connsiteX1" fmla="*/ 457200 w 1930400"/>
                <a:gd name="connsiteY1" fmla="*/ 88576 h 1231576"/>
                <a:gd name="connsiteX2" fmla="*/ 1143000 w 1930400"/>
                <a:gd name="connsiteY2" fmla="*/ 964876 h 1231576"/>
                <a:gd name="connsiteX3" fmla="*/ 1930400 w 1930400"/>
                <a:gd name="connsiteY3" fmla="*/ 1231576 h 1231576"/>
                <a:gd name="connsiteX0" fmla="*/ 0 w 1930400"/>
                <a:gd name="connsiteY0" fmla="*/ 323175 h 1159898"/>
                <a:gd name="connsiteX1" fmla="*/ 457200 w 1930400"/>
                <a:gd name="connsiteY1" fmla="*/ 16898 h 1159898"/>
                <a:gd name="connsiteX2" fmla="*/ 1143000 w 1930400"/>
                <a:gd name="connsiteY2" fmla="*/ 893198 h 1159898"/>
                <a:gd name="connsiteX3" fmla="*/ 1930400 w 1930400"/>
                <a:gd name="connsiteY3" fmla="*/ 1159898 h 1159898"/>
                <a:gd name="connsiteX0" fmla="*/ 0 w 1930400"/>
                <a:gd name="connsiteY0" fmla="*/ 45001 h 881724"/>
                <a:gd name="connsiteX1" fmla="*/ 457200 w 1930400"/>
                <a:gd name="connsiteY1" fmla="*/ 78966 h 881724"/>
                <a:gd name="connsiteX2" fmla="*/ 1143000 w 1930400"/>
                <a:gd name="connsiteY2" fmla="*/ 615024 h 881724"/>
                <a:gd name="connsiteX3" fmla="*/ 1930400 w 1930400"/>
                <a:gd name="connsiteY3" fmla="*/ 881724 h 881724"/>
                <a:gd name="connsiteX0" fmla="*/ 0 w 1930400"/>
                <a:gd name="connsiteY0" fmla="*/ 45001 h 881724"/>
                <a:gd name="connsiteX1" fmla="*/ 457200 w 1930400"/>
                <a:gd name="connsiteY1" fmla="*/ 78966 h 881724"/>
                <a:gd name="connsiteX2" fmla="*/ 1143000 w 1930400"/>
                <a:gd name="connsiteY2" fmla="*/ 615024 h 881724"/>
                <a:gd name="connsiteX3" fmla="*/ 1930400 w 1930400"/>
                <a:gd name="connsiteY3" fmla="*/ 881724 h 881724"/>
              </a:gdLst>
              <a:ahLst/>
              <a:cxnLst>
                <a:cxn ang="0">
                  <a:pos x="connsiteX0" y="connsiteY0"/>
                </a:cxn>
                <a:cxn ang="0">
                  <a:pos x="connsiteX1" y="connsiteY1"/>
                </a:cxn>
                <a:cxn ang="0">
                  <a:pos x="connsiteX2" y="connsiteY2"/>
                </a:cxn>
                <a:cxn ang="0">
                  <a:pos x="connsiteX3" y="connsiteY3"/>
                </a:cxn>
              </a:cxnLst>
              <a:rect l="l" t="t" r="r" b="b"/>
              <a:pathLst>
                <a:path w="1930400" h="881724">
                  <a:moveTo>
                    <a:pt x="0" y="45001"/>
                  </a:moveTo>
                  <a:cubicBezTo>
                    <a:pt x="133350" y="-22733"/>
                    <a:pt x="266700" y="-16038"/>
                    <a:pt x="457200" y="78966"/>
                  </a:cubicBezTo>
                  <a:cubicBezTo>
                    <a:pt x="647700" y="173970"/>
                    <a:pt x="897467" y="424524"/>
                    <a:pt x="1143000" y="615024"/>
                  </a:cubicBezTo>
                  <a:cubicBezTo>
                    <a:pt x="1654347" y="996910"/>
                    <a:pt x="1659466" y="843624"/>
                    <a:pt x="1930400" y="881724"/>
                  </a:cubicBezTo>
                </a:path>
              </a:pathLst>
            </a:cu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TextBox 25"/>
            <p:cNvSpPr txBox="1"/>
            <p:nvPr/>
          </p:nvSpPr>
          <p:spPr>
            <a:xfrm>
              <a:off x="7273844" y="3085219"/>
              <a:ext cx="575543" cy="307777"/>
            </a:xfrm>
            <a:prstGeom prst="rect">
              <a:avLst/>
            </a:prstGeom>
            <a:noFill/>
          </p:spPr>
          <p:txBody>
            <a:bodyPr wrap="none" rtlCol="0">
              <a:spAutoFit/>
            </a:bodyPr>
            <a:lstStyle/>
            <a:p>
              <a:r>
                <a:rPr lang="en-US" sz="1400" dirty="0" smtClean="0"/>
                <a:t>Time</a:t>
              </a:r>
              <a:endParaRPr lang="en-US" sz="1400" dirty="0"/>
            </a:p>
          </p:txBody>
        </p:sp>
        <p:sp>
          <p:nvSpPr>
            <p:cNvPr id="27" name="TextBox 26"/>
            <p:cNvSpPr txBox="1"/>
            <p:nvPr/>
          </p:nvSpPr>
          <p:spPr>
            <a:xfrm rot="16200000">
              <a:off x="5797169" y="2186233"/>
              <a:ext cx="1407245" cy="307777"/>
            </a:xfrm>
            <a:prstGeom prst="rect">
              <a:avLst/>
            </a:prstGeom>
            <a:noFill/>
          </p:spPr>
          <p:txBody>
            <a:bodyPr wrap="none" rtlCol="0">
              <a:spAutoFit/>
            </a:bodyPr>
            <a:lstStyle/>
            <a:p>
              <a:r>
                <a:rPr lang="en-US" sz="1400" dirty="0" smtClean="0"/>
                <a:t>Business Value</a:t>
              </a:r>
              <a:endParaRPr lang="en-US" sz="1400" dirty="0"/>
            </a:p>
          </p:txBody>
        </p:sp>
      </p:grpSp>
      <p:sp>
        <p:nvSpPr>
          <p:cNvPr id="31" name="TextBox 30"/>
          <p:cNvSpPr txBox="1"/>
          <p:nvPr/>
        </p:nvSpPr>
        <p:spPr>
          <a:xfrm>
            <a:off x="6300192" y="4077072"/>
            <a:ext cx="2505100" cy="2677656"/>
          </a:xfrm>
          <a:prstGeom prst="rect">
            <a:avLst/>
          </a:prstGeom>
          <a:noFill/>
        </p:spPr>
        <p:txBody>
          <a:bodyPr wrap="square" rtlCol="0">
            <a:spAutoFit/>
          </a:bodyPr>
          <a:lstStyle/>
          <a:p>
            <a:pPr algn="l"/>
            <a:r>
              <a:rPr lang="en-CA" sz="1200" b="1" dirty="0" smtClean="0">
                <a:solidFill>
                  <a:srgbClr val="333333"/>
                </a:solidFill>
              </a:rPr>
              <a:t>Business Value Deteriorates</a:t>
            </a:r>
            <a:endParaRPr lang="en-CA" sz="1200" b="1" dirty="0">
              <a:solidFill>
                <a:srgbClr val="333333"/>
              </a:solidFill>
            </a:endParaRPr>
          </a:p>
          <a:p>
            <a:pPr algn="l"/>
            <a:endParaRPr lang="en-CA" sz="1200" b="1" dirty="0">
              <a:solidFill>
                <a:srgbClr val="333333"/>
              </a:solidFill>
            </a:endParaRPr>
          </a:p>
          <a:p>
            <a:pPr algn="l"/>
            <a:r>
              <a:rPr lang="en-CA" sz="1200" dirty="0" smtClean="0">
                <a:solidFill>
                  <a:srgbClr val="333333"/>
                </a:solidFill>
              </a:rPr>
              <a:t>Business value is the key concept for Applications Managers. It combines both the cost of maintaining applications and their overall value to the business. AMs must restore business value either through controlling cost, or improving business benefit by updating or extending applications.</a:t>
            </a:r>
          </a:p>
          <a:p>
            <a:pPr algn="l"/>
            <a:endParaRPr lang="en-CA" sz="1200" dirty="0">
              <a:solidFill>
                <a:srgbClr val="333333"/>
              </a:solidFill>
            </a:endParaRPr>
          </a:p>
          <a:p>
            <a:pPr algn="l" fontAlgn="base">
              <a:spcBef>
                <a:spcPct val="0"/>
              </a:spcBef>
              <a:spcAft>
                <a:spcPct val="0"/>
              </a:spcAft>
            </a:pPr>
            <a:endParaRPr lang="en-CA" sz="1200" dirty="0">
              <a:solidFill>
                <a:srgbClr val="333333"/>
              </a:solidFill>
            </a:endParaRPr>
          </a:p>
        </p:txBody>
      </p:sp>
      <p:sp>
        <p:nvSpPr>
          <p:cNvPr id="64" name="Rectangle 63"/>
          <p:cNvSpPr/>
          <p:nvPr/>
        </p:nvSpPr>
        <p:spPr>
          <a:xfrm rot="5400000">
            <a:off x="-933794" y="2490655"/>
            <a:ext cx="5075987" cy="270535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p:nvPr/>
        </p:nvGrpSpPr>
        <p:grpSpPr>
          <a:xfrm>
            <a:off x="2267744" y="1363691"/>
            <a:ext cx="1584176" cy="589145"/>
            <a:chOff x="791579" y="5796553"/>
            <a:chExt cx="1584176" cy="589145"/>
          </a:xfrm>
        </p:grpSpPr>
        <p:sp>
          <p:nvSpPr>
            <p:cNvPr id="68" name="Right Arrow 67"/>
            <p:cNvSpPr/>
            <p:nvPr/>
          </p:nvSpPr>
          <p:spPr>
            <a:xfrm>
              <a:off x="931099" y="5796553"/>
              <a:ext cx="1320388" cy="589145"/>
            </a:xfrm>
            <a:prstGeom prst="rightArrow">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791579" y="5903984"/>
              <a:ext cx="1584176" cy="369332"/>
            </a:xfrm>
            <a:prstGeom prst="rect">
              <a:avLst/>
            </a:prstGeom>
            <a:noFill/>
          </p:spPr>
          <p:txBody>
            <a:bodyPr wrap="square" rtlCol="0">
              <a:spAutoFit/>
            </a:bodyPr>
            <a:lstStyle/>
            <a:p>
              <a:r>
                <a:rPr lang="en-US" b="1" dirty="0" smtClean="0">
                  <a:solidFill>
                    <a:schemeClr val="bg1"/>
                  </a:solidFill>
                </a:rPr>
                <a:t>PLUS</a:t>
              </a:r>
              <a:endParaRPr lang="en-US" b="1" dirty="0">
                <a:solidFill>
                  <a:schemeClr val="bg1"/>
                </a:solidFill>
              </a:endParaRPr>
            </a:p>
          </p:txBody>
        </p:sp>
      </p:grpSp>
      <p:grpSp>
        <p:nvGrpSpPr>
          <p:cNvPr id="75" name="Group 74"/>
          <p:cNvGrpSpPr/>
          <p:nvPr/>
        </p:nvGrpSpPr>
        <p:grpSpPr>
          <a:xfrm>
            <a:off x="5076056" y="1363691"/>
            <a:ext cx="1969993" cy="589145"/>
            <a:chOff x="5158291" y="1305340"/>
            <a:chExt cx="1969993" cy="589145"/>
          </a:xfrm>
        </p:grpSpPr>
        <p:sp>
          <p:nvSpPr>
            <p:cNvPr id="74" name="Right Arrow 73"/>
            <p:cNvSpPr/>
            <p:nvPr/>
          </p:nvSpPr>
          <p:spPr>
            <a:xfrm>
              <a:off x="5526927" y="1305340"/>
              <a:ext cx="1320388" cy="589145"/>
            </a:xfrm>
            <a:prstGeom prst="rightArrow">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5158291" y="1412776"/>
              <a:ext cx="1969993" cy="369332"/>
            </a:xfrm>
            <a:prstGeom prst="rect">
              <a:avLst/>
            </a:prstGeom>
            <a:noFill/>
          </p:spPr>
          <p:txBody>
            <a:bodyPr wrap="square" rtlCol="0">
              <a:spAutoFit/>
            </a:bodyPr>
            <a:lstStyle/>
            <a:p>
              <a:r>
                <a:rPr lang="en-US" b="1" dirty="0" smtClean="0">
                  <a:solidFill>
                    <a:schemeClr val="bg1"/>
                  </a:solidFill>
                </a:rPr>
                <a:t>EQUALS</a:t>
              </a:r>
              <a:endParaRPr lang="en-US" b="1" dirty="0">
                <a:solidFill>
                  <a:schemeClr val="bg1"/>
                </a:solidFill>
              </a:endParaRPr>
            </a:p>
          </p:txBody>
        </p:sp>
      </p:grpSp>
      <p:pic>
        <p:nvPicPr>
          <p:cNvPr id="33" name="Picture 3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247225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00" y="260648"/>
            <a:ext cx="8625780" cy="864096"/>
          </a:xfrm>
        </p:spPr>
        <p:txBody>
          <a:bodyPr/>
          <a:lstStyle/>
          <a:p>
            <a:r>
              <a:rPr lang="en-US" dirty="0" smtClean="0"/>
              <a:t>Business Value varies across the four phases of an application’s lifecycle</a:t>
            </a:r>
            <a:endParaRPr lang="en-US" dirty="0"/>
          </a:p>
        </p:txBody>
      </p:sp>
      <p:sp>
        <p:nvSpPr>
          <p:cNvPr id="51" name="TextBox 50"/>
          <p:cNvSpPr txBox="1"/>
          <p:nvPr/>
        </p:nvSpPr>
        <p:spPr>
          <a:xfrm>
            <a:off x="5472100" y="1484784"/>
            <a:ext cx="3276364" cy="3785652"/>
          </a:xfrm>
          <a:prstGeom prst="rect">
            <a:avLst/>
          </a:prstGeom>
          <a:noFill/>
        </p:spPr>
        <p:txBody>
          <a:bodyPr wrap="square" rtlCol="0">
            <a:spAutoFit/>
          </a:bodyPr>
          <a:lstStyle/>
          <a:p>
            <a:pPr algn="l" fontAlgn="base">
              <a:spcBef>
                <a:spcPct val="0"/>
              </a:spcBef>
              <a:spcAft>
                <a:spcPct val="0"/>
              </a:spcAft>
            </a:pPr>
            <a:r>
              <a:rPr lang="en-CA" sz="1200" b="1" dirty="0" smtClean="0">
                <a:solidFill>
                  <a:srgbClr val="333333"/>
                </a:solidFill>
              </a:rPr>
              <a:t>An application goes through four distinct stages.</a:t>
            </a:r>
          </a:p>
          <a:p>
            <a:pPr algn="l" fontAlgn="base">
              <a:spcBef>
                <a:spcPct val="0"/>
              </a:spcBef>
              <a:spcAft>
                <a:spcPct val="0"/>
              </a:spcAft>
            </a:pPr>
            <a:endParaRPr lang="en-CA" sz="1200" b="1" dirty="0">
              <a:solidFill>
                <a:srgbClr val="333333"/>
              </a:solidFill>
            </a:endParaRPr>
          </a:p>
          <a:p>
            <a:pPr marL="114300" indent="-114300" algn="l" fontAlgn="base">
              <a:spcBef>
                <a:spcPct val="0"/>
              </a:spcBef>
              <a:spcAft>
                <a:spcPct val="0"/>
              </a:spcAft>
              <a:buFont typeface="Arial" pitchFamily="34" charset="0"/>
              <a:buChar char="•"/>
            </a:pPr>
            <a:r>
              <a:rPr lang="en-CA" sz="1200" b="1" dirty="0" smtClean="0">
                <a:solidFill>
                  <a:srgbClr val="333333"/>
                </a:solidFill>
              </a:rPr>
              <a:t>Birth. </a:t>
            </a:r>
            <a:r>
              <a:rPr lang="en-CA" sz="1200" dirty="0" smtClean="0">
                <a:solidFill>
                  <a:srgbClr val="333333"/>
                </a:solidFill>
              </a:rPr>
              <a:t>The birth phase includes formulating the initial business plan for an application and how it will best serve the needs of a particular business unit.</a:t>
            </a:r>
          </a:p>
          <a:p>
            <a:pPr marL="114300" indent="-114300" algn="l" fontAlgn="base">
              <a:spcBef>
                <a:spcPct val="0"/>
              </a:spcBef>
              <a:spcAft>
                <a:spcPct val="0"/>
              </a:spcAft>
              <a:buFont typeface="Arial" pitchFamily="34" charset="0"/>
              <a:buChar char="•"/>
            </a:pPr>
            <a:r>
              <a:rPr lang="en-CA" sz="1200" b="1" dirty="0" smtClean="0">
                <a:solidFill>
                  <a:srgbClr val="333333"/>
                </a:solidFill>
              </a:rPr>
              <a:t>Growth. </a:t>
            </a:r>
            <a:r>
              <a:rPr lang="en-CA" sz="1200" dirty="0" smtClean="0">
                <a:solidFill>
                  <a:srgbClr val="333333"/>
                </a:solidFill>
              </a:rPr>
              <a:t>The initial growth phase of an application involves the implementation and customization of a particular application.</a:t>
            </a:r>
          </a:p>
          <a:p>
            <a:pPr marL="114300" indent="-114300" algn="l" fontAlgn="base">
              <a:spcBef>
                <a:spcPct val="0"/>
              </a:spcBef>
              <a:spcAft>
                <a:spcPct val="0"/>
              </a:spcAft>
              <a:buFont typeface="Arial" pitchFamily="34" charset="0"/>
              <a:buChar char="•"/>
            </a:pPr>
            <a:r>
              <a:rPr lang="en-CA" sz="1200" b="1" dirty="0" smtClean="0">
                <a:solidFill>
                  <a:srgbClr val="333333"/>
                </a:solidFill>
              </a:rPr>
              <a:t>Maturity. </a:t>
            </a:r>
            <a:r>
              <a:rPr lang="en-CA" sz="1200" dirty="0" smtClean="0">
                <a:solidFill>
                  <a:srgbClr val="333333"/>
                </a:solidFill>
              </a:rPr>
              <a:t>Following implementation, the application begins to age. Its business value erodes as its associated costs increase, and its ability to meet the demands laid out in the growth phase diminish. An aging phase can be addressed by a new growth initiative that either updates the application, or involves custom development.</a:t>
            </a:r>
          </a:p>
          <a:p>
            <a:pPr marL="114300" indent="-114300" algn="l" fontAlgn="base">
              <a:spcBef>
                <a:spcPct val="0"/>
              </a:spcBef>
              <a:spcAft>
                <a:spcPct val="0"/>
              </a:spcAft>
              <a:buFont typeface="Arial" pitchFamily="34" charset="0"/>
              <a:buChar char="•"/>
            </a:pPr>
            <a:r>
              <a:rPr lang="en-CA" sz="1200" b="1" dirty="0" smtClean="0">
                <a:solidFill>
                  <a:srgbClr val="333333"/>
                </a:solidFill>
              </a:rPr>
              <a:t>Death</a:t>
            </a:r>
            <a:r>
              <a:rPr lang="en-CA" sz="1200" dirty="0" smtClean="0">
                <a:solidFill>
                  <a:srgbClr val="333333"/>
                </a:solidFill>
              </a:rPr>
              <a:t>. Ultimately, an application must be retired and replaced with something else.</a:t>
            </a:r>
            <a:endParaRPr lang="en-CA" sz="1200" dirty="0">
              <a:solidFill>
                <a:srgbClr val="333333"/>
              </a:solidFill>
            </a:endParaRPr>
          </a:p>
        </p:txBody>
      </p:sp>
      <p:grpSp>
        <p:nvGrpSpPr>
          <p:cNvPr id="3" name="Group 136"/>
          <p:cNvGrpSpPr/>
          <p:nvPr/>
        </p:nvGrpSpPr>
        <p:grpSpPr>
          <a:xfrm>
            <a:off x="328936" y="5589240"/>
            <a:ext cx="8491536" cy="848310"/>
            <a:chOff x="328291" y="3598911"/>
            <a:chExt cx="8491536" cy="848310"/>
          </a:xfrm>
        </p:grpSpPr>
        <p:sp>
          <p:nvSpPr>
            <p:cNvPr id="56" name="Rounded Rectangle 55"/>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indent="-180975" algn="l"/>
              <a:r>
                <a:rPr lang="en-CA" sz="1200" dirty="0" smtClean="0">
                  <a:solidFill>
                    <a:schemeClr val="tx1"/>
                  </a:solidFill>
                </a:rPr>
                <a:t>Applications Managers are responsible for the entire application lifecycle. They are also responsible for</a:t>
              </a:r>
            </a:p>
            <a:p>
              <a:pPr marL="1257300" indent="-180975" algn="l"/>
              <a:r>
                <a:rPr lang="en-CA" sz="1200" dirty="0" smtClean="0">
                  <a:solidFill>
                    <a:schemeClr val="tx1"/>
                  </a:solidFill>
                </a:rPr>
                <a:t>developing a strategy to address each phase.</a:t>
              </a:r>
            </a:p>
          </p:txBody>
        </p:sp>
        <p:pic>
          <p:nvPicPr>
            <p:cNvPr id="57" name="Picture 56" descr="insight.png"/>
            <p:cNvPicPr>
              <a:picLocks noChangeAspect="1"/>
            </p:cNvPicPr>
            <p:nvPr/>
          </p:nvPicPr>
          <p:blipFill>
            <a:blip r:embed="rId3" cstate="print"/>
            <a:stretch>
              <a:fillRect/>
            </a:stretch>
          </p:blipFill>
          <p:spPr>
            <a:xfrm>
              <a:off x="328614" y="3609020"/>
              <a:ext cx="1000207" cy="838201"/>
            </a:xfrm>
            <a:prstGeom prst="rect">
              <a:avLst/>
            </a:prstGeom>
          </p:spPr>
        </p:pic>
      </p:grpSp>
      <p:grpSp>
        <p:nvGrpSpPr>
          <p:cNvPr id="33" name="Group 32"/>
          <p:cNvGrpSpPr/>
          <p:nvPr/>
        </p:nvGrpSpPr>
        <p:grpSpPr>
          <a:xfrm>
            <a:off x="305527" y="1304764"/>
            <a:ext cx="4986553" cy="4192250"/>
            <a:chOff x="143508" y="1376772"/>
            <a:chExt cx="4986553" cy="4192250"/>
          </a:xfrm>
        </p:grpSpPr>
        <p:cxnSp>
          <p:nvCxnSpPr>
            <p:cNvPr id="5" name="Straight Connector 4"/>
            <p:cNvCxnSpPr/>
            <p:nvPr/>
          </p:nvCxnSpPr>
          <p:spPr>
            <a:xfrm flipV="1">
              <a:off x="521550" y="2072437"/>
              <a:ext cx="0" cy="3148607"/>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3538" y="5113032"/>
              <a:ext cx="4356484"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1817694" y="2900115"/>
              <a:ext cx="1260140" cy="1575417"/>
            </a:xfrm>
            <a:custGeom>
              <a:avLst/>
              <a:gdLst>
                <a:gd name="connsiteX0" fmla="*/ 0 w 1930400"/>
                <a:gd name="connsiteY0" fmla="*/ 75876 h 1231576"/>
                <a:gd name="connsiteX1" fmla="*/ 457200 w 1930400"/>
                <a:gd name="connsiteY1" fmla="*/ 88576 h 1231576"/>
                <a:gd name="connsiteX2" fmla="*/ 1143000 w 1930400"/>
                <a:gd name="connsiteY2" fmla="*/ 964876 h 1231576"/>
                <a:gd name="connsiteX3" fmla="*/ 1930400 w 1930400"/>
                <a:gd name="connsiteY3" fmla="*/ 1231576 h 1231576"/>
              </a:gdLst>
              <a:ahLst/>
              <a:cxnLst>
                <a:cxn ang="0">
                  <a:pos x="connsiteX0" y="connsiteY0"/>
                </a:cxn>
                <a:cxn ang="0">
                  <a:pos x="connsiteX1" y="connsiteY1"/>
                </a:cxn>
                <a:cxn ang="0">
                  <a:pos x="connsiteX2" y="connsiteY2"/>
                </a:cxn>
                <a:cxn ang="0">
                  <a:pos x="connsiteX3" y="connsiteY3"/>
                </a:cxn>
              </a:cxnLst>
              <a:rect l="l" t="t" r="r" b="b"/>
              <a:pathLst>
                <a:path w="1930400" h="1231576">
                  <a:moveTo>
                    <a:pt x="0" y="75876"/>
                  </a:moveTo>
                  <a:cubicBezTo>
                    <a:pt x="133350" y="8142"/>
                    <a:pt x="266700" y="-59591"/>
                    <a:pt x="457200" y="88576"/>
                  </a:cubicBezTo>
                  <a:cubicBezTo>
                    <a:pt x="647700" y="236743"/>
                    <a:pt x="897467" y="774376"/>
                    <a:pt x="1143000" y="964876"/>
                  </a:cubicBezTo>
                  <a:cubicBezTo>
                    <a:pt x="1388533" y="1155376"/>
                    <a:pt x="1659466" y="1193476"/>
                    <a:pt x="1930400" y="1231576"/>
                  </a:cubicBezTo>
                </a:path>
              </a:pathLst>
            </a:cu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2411760" y="5113032"/>
              <a:ext cx="520399" cy="276999"/>
            </a:xfrm>
            <a:prstGeom prst="rect">
              <a:avLst/>
            </a:prstGeom>
            <a:noFill/>
          </p:spPr>
          <p:txBody>
            <a:bodyPr wrap="none" rtlCol="0">
              <a:spAutoFit/>
            </a:bodyPr>
            <a:lstStyle/>
            <a:p>
              <a:r>
                <a:rPr lang="en-US" sz="1200" dirty="0" smtClean="0"/>
                <a:t>Time</a:t>
              </a:r>
              <a:endParaRPr lang="en-US" sz="1200" dirty="0"/>
            </a:p>
          </p:txBody>
        </p:sp>
        <p:sp>
          <p:nvSpPr>
            <p:cNvPr id="9" name="TextBox 8"/>
            <p:cNvSpPr txBox="1"/>
            <p:nvPr/>
          </p:nvSpPr>
          <p:spPr>
            <a:xfrm rot="16200000">
              <a:off x="-263412" y="3517511"/>
              <a:ext cx="1229632" cy="276999"/>
            </a:xfrm>
            <a:prstGeom prst="rect">
              <a:avLst/>
            </a:prstGeom>
            <a:noFill/>
          </p:spPr>
          <p:txBody>
            <a:bodyPr wrap="none" rtlCol="0">
              <a:spAutoFit/>
            </a:bodyPr>
            <a:lstStyle/>
            <a:p>
              <a:r>
                <a:rPr lang="en-US" sz="1200" dirty="0" smtClean="0"/>
                <a:t>Business Value</a:t>
              </a:r>
              <a:endParaRPr lang="en-US" sz="1200" dirty="0"/>
            </a:p>
          </p:txBody>
        </p:sp>
        <p:cxnSp>
          <p:nvCxnSpPr>
            <p:cNvPr id="11" name="Straight Connector 10"/>
            <p:cNvCxnSpPr/>
            <p:nvPr/>
          </p:nvCxnSpPr>
          <p:spPr>
            <a:xfrm>
              <a:off x="521550" y="4700729"/>
              <a:ext cx="629229" cy="0"/>
            </a:xfrm>
            <a:prstGeom prst="line">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0"/>
            </p:cNvCxnSpPr>
            <p:nvPr/>
          </p:nvCxnSpPr>
          <p:spPr>
            <a:xfrm flipV="1">
              <a:off x="1133618" y="2997175"/>
              <a:ext cx="684076" cy="1703554"/>
            </a:xfrm>
            <a:prstGeom prst="line">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3807042" y="2947385"/>
              <a:ext cx="1143000" cy="2070100"/>
            </a:xfrm>
            <a:custGeom>
              <a:avLst/>
              <a:gdLst>
                <a:gd name="connsiteX0" fmla="*/ 0 w 1143000"/>
                <a:gd name="connsiteY0" fmla="*/ 0 h 2070100"/>
                <a:gd name="connsiteX1" fmla="*/ 368300 w 1143000"/>
                <a:gd name="connsiteY1" fmla="*/ 292100 h 2070100"/>
                <a:gd name="connsiteX2" fmla="*/ 647700 w 1143000"/>
                <a:gd name="connsiteY2" fmla="*/ 1663700 h 2070100"/>
                <a:gd name="connsiteX3" fmla="*/ 1143000 w 1143000"/>
                <a:gd name="connsiteY3" fmla="*/ 2070100 h 2070100"/>
              </a:gdLst>
              <a:ahLst/>
              <a:cxnLst>
                <a:cxn ang="0">
                  <a:pos x="connsiteX0" y="connsiteY0"/>
                </a:cxn>
                <a:cxn ang="0">
                  <a:pos x="connsiteX1" y="connsiteY1"/>
                </a:cxn>
                <a:cxn ang="0">
                  <a:pos x="connsiteX2" y="connsiteY2"/>
                </a:cxn>
                <a:cxn ang="0">
                  <a:pos x="connsiteX3" y="connsiteY3"/>
                </a:cxn>
              </a:cxnLst>
              <a:rect l="l" t="t" r="r" b="b"/>
              <a:pathLst>
                <a:path w="1143000" h="2070100">
                  <a:moveTo>
                    <a:pt x="0" y="0"/>
                  </a:moveTo>
                  <a:cubicBezTo>
                    <a:pt x="130175" y="7408"/>
                    <a:pt x="260350" y="14817"/>
                    <a:pt x="368300" y="292100"/>
                  </a:cubicBezTo>
                  <a:cubicBezTo>
                    <a:pt x="476250" y="569383"/>
                    <a:pt x="518583" y="1367367"/>
                    <a:pt x="647700" y="1663700"/>
                  </a:cubicBezTo>
                  <a:cubicBezTo>
                    <a:pt x="776817" y="1960033"/>
                    <a:pt x="959908" y="2015066"/>
                    <a:pt x="1143000" y="2070100"/>
                  </a:cubicBezTo>
                </a:path>
              </a:pathLst>
            </a:cu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a:off x="1133618"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17694"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77834"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02726"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58642" y="2288461"/>
              <a:ext cx="569387" cy="246221"/>
            </a:xfrm>
            <a:prstGeom prst="rect">
              <a:avLst/>
            </a:prstGeom>
            <a:noFill/>
          </p:spPr>
          <p:txBody>
            <a:bodyPr wrap="none" rtlCol="0">
              <a:spAutoFit/>
            </a:bodyPr>
            <a:lstStyle/>
            <a:p>
              <a:r>
                <a:rPr lang="en-US" sz="1000" dirty="0" smtClean="0"/>
                <a:t>BIRTH</a:t>
              </a:r>
              <a:endParaRPr lang="en-US" sz="1000" dirty="0"/>
            </a:p>
          </p:txBody>
        </p:sp>
        <p:sp>
          <p:nvSpPr>
            <p:cNvPr id="41" name="TextBox 40"/>
            <p:cNvSpPr txBox="1"/>
            <p:nvPr/>
          </p:nvSpPr>
          <p:spPr>
            <a:xfrm>
              <a:off x="1097433" y="2288461"/>
              <a:ext cx="769763" cy="246221"/>
            </a:xfrm>
            <a:prstGeom prst="rect">
              <a:avLst/>
            </a:prstGeom>
            <a:noFill/>
          </p:spPr>
          <p:txBody>
            <a:bodyPr wrap="none" rtlCol="0">
              <a:spAutoFit/>
            </a:bodyPr>
            <a:lstStyle/>
            <a:p>
              <a:r>
                <a:rPr lang="en-US" sz="1000" dirty="0" smtClean="0"/>
                <a:t>GROWTH</a:t>
              </a:r>
              <a:endParaRPr lang="en-US" sz="1000" dirty="0"/>
            </a:p>
          </p:txBody>
        </p:sp>
        <p:sp>
          <p:nvSpPr>
            <p:cNvPr id="45" name="TextBox 44"/>
            <p:cNvSpPr txBox="1"/>
            <p:nvPr/>
          </p:nvSpPr>
          <p:spPr>
            <a:xfrm>
              <a:off x="2192108" y="2288461"/>
              <a:ext cx="596638" cy="246221"/>
            </a:xfrm>
            <a:prstGeom prst="rect">
              <a:avLst/>
            </a:prstGeom>
            <a:noFill/>
          </p:spPr>
          <p:txBody>
            <a:bodyPr wrap="none" rtlCol="0">
              <a:spAutoFit/>
            </a:bodyPr>
            <a:lstStyle/>
            <a:p>
              <a:r>
                <a:rPr lang="en-US" sz="1000" dirty="0" smtClean="0"/>
                <a:t>AGING</a:t>
              </a:r>
              <a:endParaRPr lang="en-US" sz="1000" dirty="0"/>
            </a:p>
          </p:txBody>
        </p:sp>
        <p:sp>
          <p:nvSpPr>
            <p:cNvPr id="46" name="TextBox 45"/>
            <p:cNvSpPr txBox="1"/>
            <p:nvPr/>
          </p:nvSpPr>
          <p:spPr>
            <a:xfrm>
              <a:off x="3041829" y="2288461"/>
              <a:ext cx="769763" cy="246221"/>
            </a:xfrm>
            <a:prstGeom prst="rect">
              <a:avLst/>
            </a:prstGeom>
            <a:noFill/>
          </p:spPr>
          <p:txBody>
            <a:bodyPr wrap="none" rtlCol="0">
              <a:spAutoFit/>
            </a:bodyPr>
            <a:lstStyle/>
            <a:p>
              <a:r>
                <a:rPr lang="en-US" sz="1000" dirty="0" smtClean="0"/>
                <a:t>GROWTH</a:t>
              </a:r>
              <a:endParaRPr lang="en-US" sz="1000" dirty="0"/>
            </a:p>
          </p:txBody>
        </p:sp>
        <p:cxnSp>
          <p:nvCxnSpPr>
            <p:cNvPr id="47" name="Straight Connector 46"/>
            <p:cNvCxnSpPr>
              <a:stCxn id="7" idx="3"/>
              <a:endCxn id="30" idx="0"/>
            </p:cNvCxnSpPr>
            <p:nvPr/>
          </p:nvCxnSpPr>
          <p:spPr>
            <a:xfrm flipV="1">
              <a:off x="3077834" y="2947385"/>
              <a:ext cx="729208" cy="1528147"/>
            </a:xfrm>
            <a:prstGeom prst="line">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052580" y="2288461"/>
              <a:ext cx="596638" cy="246221"/>
            </a:xfrm>
            <a:prstGeom prst="rect">
              <a:avLst/>
            </a:prstGeom>
            <a:noFill/>
          </p:spPr>
          <p:txBody>
            <a:bodyPr wrap="none" rtlCol="0">
              <a:spAutoFit/>
            </a:bodyPr>
            <a:lstStyle/>
            <a:p>
              <a:r>
                <a:rPr lang="en-US" sz="1000" dirty="0" smtClean="0"/>
                <a:t>AGING</a:t>
              </a:r>
              <a:endParaRPr lang="en-US" sz="1000" dirty="0"/>
            </a:p>
          </p:txBody>
        </p:sp>
        <p:cxnSp>
          <p:nvCxnSpPr>
            <p:cNvPr id="53" name="Straight Arrow Connector 52"/>
            <p:cNvCxnSpPr/>
            <p:nvPr/>
          </p:nvCxnSpPr>
          <p:spPr>
            <a:xfrm>
              <a:off x="719572" y="1952836"/>
              <a:ext cx="40504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631569" y="1520788"/>
              <a:ext cx="2131032" cy="276999"/>
            </a:xfrm>
            <a:prstGeom prst="rect">
              <a:avLst/>
            </a:prstGeom>
            <a:noFill/>
          </p:spPr>
          <p:txBody>
            <a:bodyPr wrap="none" rtlCol="0">
              <a:spAutoFit/>
            </a:bodyPr>
            <a:lstStyle/>
            <a:p>
              <a:r>
                <a:rPr lang="en-US" sz="1200" dirty="0" smtClean="0"/>
                <a:t>Elapsed Time of Many Years</a:t>
              </a:r>
              <a:endParaRPr lang="en-US" sz="1200" dirty="0"/>
            </a:p>
          </p:txBody>
        </p:sp>
        <p:sp>
          <p:nvSpPr>
            <p:cNvPr id="28" name="TextBox 27"/>
            <p:cNvSpPr txBox="1"/>
            <p:nvPr/>
          </p:nvSpPr>
          <p:spPr>
            <a:xfrm>
              <a:off x="4355025" y="3672872"/>
              <a:ext cx="619080" cy="246221"/>
            </a:xfrm>
            <a:prstGeom prst="rect">
              <a:avLst/>
            </a:prstGeom>
            <a:noFill/>
          </p:spPr>
          <p:txBody>
            <a:bodyPr wrap="none" rtlCol="0">
              <a:spAutoFit/>
            </a:bodyPr>
            <a:lstStyle/>
            <a:p>
              <a:r>
                <a:rPr lang="en-US" sz="1000" dirty="0" smtClean="0"/>
                <a:t>DEATH</a:t>
              </a:r>
              <a:endParaRPr lang="en-US" sz="1000" dirty="0"/>
            </a:p>
          </p:txBody>
        </p:sp>
        <p:cxnSp>
          <p:nvCxnSpPr>
            <p:cNvPr id="12" name="Straight Connector 11"/>
            <p:cNvCxnSpPr>
              <a:endCxn id="30" idx="3"/>
            </p:cNvCxnSpPr>
            <p:nvPr/>
          </p:nvCxnSpPr>
          <p:spPr>
            <a:xfrm>
              <a:off x="4691698" y="3982435"/>
              <a:ext cx="258344" cy="1035050"/>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43508" y="1376772"/>
              <a:ext cx="4986553" cy="4192250"/>
            </a:xfrm>
            <a:prstGeom prst="rect">
              <a:avLst/>
            </a:prstGeom>
            <a:no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2" name="Picture 31"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4077812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solution set addresses tactics that Applications Managers can adopt to mitigate aging over a single calendar year</a:t>
            </a:r>
            <a:endParaRPr lang="en-US" dirty="0"/>
          </a:p>
        </p:txBody>
      </p:sp>
      <p:sp>
        <p:nvSpPr>
          <p:cNvPr id="51" name="TextBox 50"/>
          <p:cNvSpPr txBox="1"/>
          <p:nvPr/>
        </p:nvSpPr>
        <p:spPr>
          <a:xfrm>
            <a:off x="5328084" y="2084653"/>
            <a:ext cx="3384376" cy="3108543"/>
          </a:xfrm>
          <a:prstGeom prst="rect">
            <a:avLst/>
          </a:prstGeom>
          <a:noFill/>
        </p:spPr>
        <p:txBody>
          <a:bodyPr wrap="square" rtlCol="0">
            <a:spAutoFit/>
          </a:bodyPr>
          <a:lstStyle/>
          <a:p>
            <a:pPr algn="l" fontAlgn="base">
              <a:spcBef>
                <a:spcPct val="0"/>
              </a:spcBef>
              <a:spcAft>
                <a:spcPct val="0"/>
              </a:spcAft>
            </a:pPr>
            <a:r>
              <a:rPr lang="en-CA" sz="1400" b="1" dirty="0" smtClean="0">
                <a:solidFill>
                  <a:srgbClr val="333333"/>
                </a:solidFill>
              </a:rPr>
              <a:t>Applications Managers often receive the mandate to improve business value within a 12 month period.</a:t>
            </a:r>
          </a:p>
          <a:p>
            <a:pPr algn="l" fontAlgn="base">
              <a:spcBef>
                <a:spcPct val="0"/>
              </a:spcBef>
              <a:spcAft>
                <a:spcPct val="0"/>
              </a:spcAft>
              <a:buFont typeface="Arial" pitchFamily="34" charset="0"/>
              <a:buChar char="•"/>
            </a:pPr>
            <a:endParaRPr lang="en-CA" sz="1400" b="1" dirty="0">
              <a:solidFill>
                <a:srgbClr val="333333"/>
              </a:solidFill>
            </a:endParaRPr>
          </a:p>
          <a:p>
            <a:pPr marL="114300" indent="-114300" algn="l" fontAlgn="base">
              <a:spcBef>
                <a:spcPct val="0"/>
              </a:spcBef>
              <a:spcAft>
                <a:spcPct val="0"/>
              </a:spcAft>
              <a:buFont typeface="Arial" pitchFamily="34" charset="0"/>
              <a:buChar char="•"/>
            </a:pPr>
            <a:r>
              <a:rPr lang="en-CA" sz="1400" b="1" dirty="0" smtClean="0">
                <a:solidFill>
                  <a:srgbClr val="333333"/>
                </a:solidFill>
              </a:rPr>
              <a:t>“Business value” can be accomplished in two ways. </a:t>
            </a:r>
            <a:r>
              <a:rPr lang="en-CA" sz="1400" dirty="0" smtClean="0">
                <a:solidFill>
                  <a:srgbClr val="333333"/>
                </a:solidFill>
              </a:rPr>
              <a:t>Tactics either reduce the overall cost of maintaining an applications portfolio or they improve business benefit.</a:t>
            </a:r>
          </a:p>
          <a:p>
            <a:pPr marL="114300" indent="-114300" algn="l" fontAlgn="base">
              <a:spcBef>
                <a:spcPct val="0"/>
              </a:spcBef>
              <a:spcAft>
                <a:spcPct val="0"/>
              </a:spcAft>
              <a:buFont typeface="Arial" pitchFamily="34" charset="0"/>
              <a:buChar char="•"/>
            </a:pPr>
            <a:r>
              <a:rPr lang="en-CA" sz="1400" b="1" dirty="0" smtClean="0">
                <a:solidFill>
                  <a:srgbClr val="333333"/>
                </a:solidFill>
              </a:rPr>
              <a:t>Tactics are outside of overall strategies</a:t>
            </a:r>
            <a:r>
              <a:rPr lang="en-CA" sz="1400" dirty="0" smtClean="0">
                <a:solidFill>
                  <a:srgbClr val="333333"/>
                </a:solidFill>
              </a:rPr>
              <a:t>. The planning cycle involving the growth and retirement of applications occurs regardless of business conditions. </a:t>
            </a:r>
          </a:p>
        </p:txBody>
      </p:sp>
      <p:grpSp>
        <p:nvGrpSpPr>
          <p:cNvPr id="3" name="Group 2"/>
          <p:cNvGrpSpPr/>
          <p:nvPr/>
        </p:nvGrpSpPr>
        <p:grpSpPr>
          <a:xfrm>
            <a:off x="125506" y="1372745"/>
            <a:ext cx="3556787" cy="2995189"/>
            <a:chOff x="125506" y="1372745"/>
            <a:chExt cx="4932548" cy="4153725"/>
          </a:xfrm>
        </p:grpSpPr>
        <p:sp>
          <p:nvSpPr>
            <p:cNvPr id="4" name="Rounded Rectangle 3"/>
            <p:cNvSpPr/>
            <p:nvPr/>
          </p:nvSpPr>
          <p:spPr>
            <a:xfrm>
              <a:off x="125506" y="1372745"/>
              <a:ext cx="4932548" cy="4153725"/>
            </a:xfrm>
            <a:prstGeom prst="roundRect">
              <a:avLst/>
            </a:prstGeom>
            <a:noFill/>
            <a:ln w="635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flipV="1">
              <a:off x="521550" y="2072437"/>
              <a:ext cx="0" cy="3148607"/>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3538" y="5113032"/>
              <a:ext cx="4356484"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1817694" y="2900115"/>
              <a:ext cx="1260140" cy="1575417"/>
            </a:xfrm>
            <a:custGeom>
              <a:avLst/>
              <a:gdLst>
                <a:gd name="connsiteX0" fmla="*/ 0 w 1930400"/>
                <a:gd name="connsiteY0" fmla="*/ 75876 h 1231576"/>
                <a:gd name="connsiteX1" fmla="*/ 457200 w 1930400"/>
                <a:gd name="connsiteY1" fmla="*/ 88576 h 1231576"/>
                <a:gd name="connsiteX2" fmla="*/ 1143000 w 1930400"/>
                <a:gd name="connsiteY2" fmla="*/ 964876 h 1231576"/>
                <a:gd name="connsiteX3" fmla="*/ 1930400 w 1930400"/>
                <a:gd name="connsiteY3" fmla="*/ 1231576 h 1231576"/>
              </a:gdLst>
              <a:ahLst/>
              <a:cxnLst>
                <a:cxn ang="0">
                  <a:pos x="connsiteX0" y="connsiteY0"/>
                </a:cxn>
                <a:cxn ang="0">
                  <a:pos x="connsiteX1" y="connsiteY1"/>
                </a:cxn>
                <a:cxn ang="0">
                  <a:pos x="connsiteX2" y="connsiteY2"/>
                </a:cxn>
                <a:cxn ang="0">
                  <a:pos x="connsiteX3" y="connsiteY3"/>
                </a:cxn>
              </a:cxnLst>
              <a:rect l="l" t="t" r="r" b="b"/>
              <a:pathLst>
                <a:path w="1930400" h="1231576">
                  <a:moveTo>
                    <a:pt x="0" y="75876"/>
                  </a:moveTo>
                  <a:cubicBezTo>
                    <a:pt x="133350" y="8142"/>
                    <a:pt x="266700" y="-59591"/>
                    <a:pt x="457200" y="88576"/>
                  </a:cubicBezTo>
                  <a:cubicBezTo>
                    <a:pt x="647700" y="236743"/>
                    <a:pt x="897467" y="774376"/>
                    <a:pt x="1143000" y="964876"/>
                  </a:cubicBezTo>
                  <a:cubicBezTo>
                    <a:pt x="1388533" y="1155376"/>
                    <a:pt x="1659466" y="1193476"/>
                    <a:pt x="1930400" y="1231576"/>
                  </a:cubicBezTo>
                </a:path>
              </a:pathLst>
            </a:cu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2174949" y="5113032"/>
              <a:ext cx="721689" cy="384142"/>
            </a:xfrm>
            <a:prstGeom prst="rect">
              <a:avLst/>
            </a:prstGeom>
            <a:noFill/>
          </p:spPr>
          <p:txBody>
            <a:bodyPr wrap="none" rtlCol="0">
              <a:spAutoFit/>
            </a:bodyPr>
            <a:lstStyle/>
            <a:p>
              <a:r>
                <a:rPr lang="en-US" sz="1200" dirty="0" smtClean="0"/>
                <a:t>Time</a:t>
              </a:r>
              <a:endParaRPr lang="en-US" sz="1200" dirty="0"/>
            </a:p>
          </p:txBody>
        </p:sp>
        <p:sp>
          <p:nvSpPr>
            <p:cNvPr id="9" name="TextBox 8"/>
            <p:cNvSpPr txBox="1"/>
            <p:nvPr/>
          </p:nvSpPr>
          <p:spPr>
            <a:xfrm rot="16200000">
              <a:off x="-501223" y="3427063"/>
              <a:ext cx="1705252" cy="384142"/>
            </a:xfrm>
            <a:prstGeom prst="rect">
              <a:avLst/>
            </a:prstGeom>
            <a:noFill/>
          </p:spPr>
          <p:txBody>
            <a:bodyPr wrap="none" rtlCol="0">
              <a:spAutoFit/>
            </a:bodyPr>
            <a:lstStyle/>
            <a:p>
              <a:r>
                <a:rPr lang="en-US" sz="1200" dirty="0" smtClean="0"/>
                <a:t>Business Value</a:t>
              </a:r>
              <a:endParaRPr lang="en-US" sz="1200" dirty="0"/>
            </a:p>
          </p:txBody>
        </p:sp>
        <p:cxnSp>
          <p:nvCxnSpPr>
            <p:cNvPr id="11" name="Straight Connector 10"/>
            <p:cNvCxnSpPr/>
            <p:nvPr/>
          </p:nvCxnSpPr>
          <p:spPr>
            <a:xfrm>
              <a:off x="521550" y="4700729"/>
              <a:ext cx="629229" cy="0"/>
            </a:xfrm>
            <a:prstGeom prst="line">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0"/>
            </p:cNvCxnSpPr>
            <p:nvPr/>
          </p:nvCxnSpPr>
          <p:spPr>
            <a:xfrm flipV="1">
              <a:off x="1133618" y="2997175"/>
              <a:ext cx="684076" cy="1703554"/>
            </a:xfrm>
            <a:prstGeom prst="line">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3807042" y="2947385"/>
              <a:ext cx="1143000" cy="2070100"/>
            </a:xfrm>
            <a:custGeom>
              <a:avLst/>
              <a:gdLst>
                <a:gd name="connsiteX0" fmla="*/ 0 w 1143000"/>
                <a:gd name="connsiteY0" fmla="*/ 0 h 2070100"/>
                <a:gd name="connsiteX1" fmla="*/ 368300 w 1143000"/>
                <a:gd name="connsiteY1" fmla="*/ 292100 h 2070100"/>
                <a:gd name="connsiteX2" fmla="*/ 647700 w 1143000"/>
                <a:gd name="connsiteY2" fmla="*/ 1663700 h 2070100"/>
                <a:gd name="connsiteX3" fmla="*/ 1143000 w 1143000"/>
                <a:gd name="connsiteY3" fmla="*/ 2070100 h 2070100"/>
              </a:gdLst>
              <a:ahLst/>
              <a:cxnLst>
                <a:cxn ang="0">
                  <a:pos x="connsiteX0" y="connsiteY0"/>
                </a:cxn>
                <a:cxn ang="0">
                  <a:pos x="connsiteX1" y="connsiteY1"/>
                </a:cxn>
                <a:cxn ang="0">
                  <a:pos x="connsiteX2" y="connsiteY2"/>
                </a:cxn>
                <a:cxn ang="0">
                  <a:pos x="connsiteX3" y="connsiteY3"/>
                </a:cxn>
              </a:cxnLst>
              <a:rect l="l" t="t" r="r" b="b"/>
              <a:pathLst>
                <a:path w="1143000" h="2070100">
                  <a:moveTo>
                    <a:pt x="0" y="0"/>
                  </a:moveTo>
                  <a:cubicBezTo>
                    <a:pt x="130175" y="7408"/>
                    <a:pt x="260350" y="14817"/>
                    <a:pt x="368300" y="292100"/>
                  </a:cubicBezTo>
                  <a:cubicBezTo>
                    <a:pt x="476250" y="569383"/>
                    <a:pt x="518583" y="1367367"/>
                    <a:pt x="647700" y="1663700"/>
                  </a:cubicBezTo>
                  <a:cubicBezTo>
                    <a:pt x="776817" y="1960033"/>
                    <a:pt x="959908" y="2015066"/>
                    <a:pt x="1143000" y="2070100"/>
                  </a:cubicBezTo>
                </a:path>
              </a:pathLst>
            </a:cu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5" name="Straight Connector 34"/>
            <p:cNvCxnSpPr/>
            <p:nvPr/>
          </p:nvCxnSpPr>
          <p:spPr>
            <a:xfrm>
              <a:off x="1133618"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17694"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77834"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802726" y="1791685"/>
              <a:ext cx="0" cy="3305088"/>
            </a:xfrm>
            <a:prstGeom prst="line">
              <a:avLst/>
            </a:prstGeom>
            <a:ln>
              <a:solidFill>
                <a:schemeClr val="bg1">
                  <a:lumMod val="6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7" idx="3"/>
              <a:endCxn id="30" idx="0"/>
            </p:cNvCxnSpPr>
            <p:nvPr/>
          </p:nvCxnSpPr>
          <p:spPr>
            <a:xfrm flipV="1">
              <a:off x="3077834" y="2947385"/>
              <a:ext cx="729208" cy="1528147"/>
            </a:xfrm>
            <a:prstGeom prst="line">
              <a:avLst/>
            </a:prstGeom>
            <a:ln w="190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719572" y="1952836"/>
              <a:ext cx="405045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10" name="Group 60"/>
          <p:cNvGrpSpPr/>
          <p:nvPr/>
        </p:nvGrpSpPr>
        <p:grpSpPr>
          <a:xfrm>
            <a:off x="299046" y="1736812"/>
            <a:ext cx="4596990" cy="4428912"/>
            <a:chOff x="-241014" y="1340768"/>
            <a:chExt cx="4596990" cy="4428912"/>
          </a:xfrm>
        </p:grpSpPr>
        <p:sp>
          <p:nvSpPr>
            <p:cNvPr id="44" name="Rounded Rectangle 43"/>
            <p:cNvSpPr/>
            <p:nvPr/>
          </p:nvSpPr>
          <p:spPr>
            <a:xfrm rot="2700000">
              <a:off x="694159" y="4921541"/>
              <a:ext cx="278779" cy="31535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251520" y="1340768"/>
              <a:ext cx="4104456" cy="4104456"/>
            </a:xfrm>
            <a:prstGeom prst="ellipse">
              <a:avLst/>
            </a:prstGeom>
            <a:solidFill>
              <a:schemeClr val="bg1">
                <a:alpha val="85000"/>
              </a:schemeClr>
            </a:solidFill>
            <a:ln w="57150">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p:nvCxnSpPr>
          <p:spPr>
            <a:xfrm>
              <a:off x="1871700" y="1772816"/>
              <a:ext cx="0" cy="3305088"/>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455876" y="1877282"/>
              <a:ext cx="0" cy="3092610"/>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rot="2700000">
              <a:off x="152754" y="4979868"/>
              <a:ext cx="396044" cy="1183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p:nvCxnSpPr>
          <p:spPr>
            <a:xfrm flipH="1">
              <a:off x="251520" y="1988840"/>
              <a:ext cx="801822" cy="1434747"/>
            </a:xfrm>
            <a:prstGeom prst="line">
              <a:avLst/>
            </a:prstGeom>
            <a:ln w="28575">
              <a:solidFill>
                <a:srgbClr val="7030A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22" idx="0"/>
            </p:cNvCxnSpPr>
            <p:nvPr/>
          </p:nvCxnSpPr>
          <p:spPr>
            <a:xfrm flipV="1">
              <a:off x="1903899" y="1892300"/>
              <a:ext cx="140801" cy="651797"/>
            </a:xfrm>
            <a:prstGeom prst="line">
              <a:avLst/>
            </a:prstGeom>
            <a:ln w="38100">
              <a:solidFill>
                <a:srgbClr val="76B531"/>
              </a:solidFill>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044700" y="1892300"/>
              <a:ext cx="584200" cy="1117600"/>
            </a:xfrm>
            <a:custGeom>
              <a:avLst/>
              <a:gdLst>
                <a:gd name="connsiteX0" fmla="*/ 0 w 584200"/>
                <a:gd name="connsiteY0" fmla="*/ 0 h 1117600"/>
                <a:gd name="connsiteX1" fmla="*/ 304800 w 584200"/>
                <a:gd name="connsiteY1" fmla="*/ 304800 h 1117600"/>
                <a:gd name="connsiteX2" fmla="*/ 457200 w 584200"/>
                <a:gd name="connsiteY2" fmla="*/ 939800 h 1117600"/>
                <a:gd name="connsiteX3" fmla="*/ 584200 w 584200"/>
                <a:gd name="connsiteY3" fmla="*/ 1117600 h 1117600"/>
                <a:gd name="connsiteX4" fmla="*/ 584200 w 584200"/>
                <a:gd name="connsiteY4" fmla="*/ 1117600 h 111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200" h="1117600">
                  <a:moveTo>
                    <a:pt x="0" y="0"/>
                  </a:moveTo>
                  <a:cubicBezTo>
                    <a:pt x="114300" y="74083"/>
                    <a:pt x="228600" y="148167"/>
                    <a:pt x="304800" y="304800"/>
                  </a:cubicBezTo>
                  <a:cubicBezTo>
                    <a:pt x="381000" y="461433"/>
                    <a:pt x="410633" y="804333"/>
                    <a:pt x="457200" y="939800"/>
                  </a:cubicBezTo>
                  <a:cubicBezTo>
                    <a:pt x="503767" y="1075267"/>
                    <a:pt x="584200" y="1117600"/>
                    <a:pt x="584200" y="1117600"/>
                  </a:cubicBezTo>
                  <a:lnTo>
                    <a:pt x="584200" y="1117600"/>
                  </a:lnTo>
                </a:path>
              </a:pathLst>
            </a:custGeom>
            <a:ln w="38100">
              <a:solidFill>
                <a:srgbClr val="76B53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4" name="Straight Connector 23"/>
            <p:cNvCxnSpPr>
              <a:stCxn id="22" idx="3"/>
              <a:endCxn id="26" idx="0"/>
            </p:cNvCxnSpPr>
            <p:nvPr/>
          </p:nvCxnSpPr>
          <p:spPr>
            <a:xfrm flipV="1">
              <a:off x="2628900" y="2070070"/>
              <a:ext cx="254000" cy="939830"/>
            </a:xfrm>
            <a:prstGeom prst="line">
              <a:avLst/>
            </a:prstGeom>
            <a:ln w="38100">
              <a:solidFill>
                <a:srgbClr val="76B531"/>
              </a:solidFill>
            </a:ln>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2882900" y="2069873"/>
              <a:ext cx="591698" cy="1931039"/>
            </a:xfrm>
            <a:custGeom>
              <a:avLst/>
              <a:gdLst>
                <a:gd name="connsiteX0" fmla="*/ 0 w 901700"/>
                <a:gd name="connsiteY0" fmla="*/ 227 h 2222727"/>
                <a:gd name="connsiteX1" fmla="*/ 406400 w 901700"/>
                <a:gd name="connsiteY1" fmla="*/ 89127 h 2222727"/>
                <a:gd name="connsiteX2" fmla="*/ 558800 w 901700"/>
                <a:gd name="connsiteY2" fmla="*/ 546327 h 2222727"/>
                <a:gd name="connsiteX3" fmla="*/ 711200 w 901700"/>
                <a:gd name="connsiteY3" fmla="*/ 1816327 h 2222727"/>
                <a:gd name="connsiteX4" fmla="*/ 901700 w 901700"/>
                <a:gd name="connsiteY4" fmla="*/ 2222727 h 2222727"/>
                <a:gd name="connsiteX5" fmla="*/ 901700 w 901700"/>
                <a:gd name="connsiteY5" fmla="*/ 2222727 h 222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00" h="2222727">
                  <a:moveTo>
                    <a:pt x="0" y="227"/>
                  </a:moveTo>
                  <a:cubicBezTo>
                    <a:pt x="156633" y="-832"/>
                    <a:pt x="313267" y="-1890"/>
                    <a:pt x="406400" y="89127"/>
                  </a:cubicBezTo>
                  <a:cubicBezTo>
                    <a:pt x="499533" y="180144"/>
                    <a:pt x="508000" y="258460"/>
                    <a:pt x="558800" y="546327"/>
                  </a:cubicBezTo>
                  <a:cubicBezTo>
                    <a:pt x="609600" y="834194"/>
                    <a:pt x="654050" y="1536927"/>
                    <a:pt x="711200" y="1816327"/>
                  </a:cubicBezTo>
                  <a:cubicBezTo>
                    <a:pt x="768350" y="2095727"/>
                    <a:pt x="901700" y="2222727"/>
                    <a:pt x="901700" y="2222727"/>
                  </a:cubicBezTo>
                  <a:lnTo>
                    <a:pt x="901700" y="2222727"/>
                  </a:lnTo>
                </a:path>
              </a:pathLst>
            </a:custGeom>
            <a:ln w="38100">
              <a:solidFill>
                <a:srgbClr val="76B53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Freeform 31"/>
            <p:cNvSpPr/>
            <p:nvPr/>
          </p:nvSpPr>
          <p:spPr>
            <a:xfrm>
              <a:off x="1079611" y="1802961"/>
              <a:ext cx="2394985" cy="2994191"/>
            </a:xfrm>
            <a:custGeom>
              <a:avLst/>
              <a:gdLst>
                <a:gd name="connsiteX0" fmla="*/ 0 w 1930400"/>
                <a:gd name="connsiteY0" fmla="*/ 75876 h 1231576"/>
                <a:gd name="connsiteX1" fmla="*/ 457200 w 1930400"/>
                <a:gd name="connsiteY1" fmla="*/ 88576 h 1231576"/>
                <a:gd name="connsiteX2" fmla="*/ 1143000 w 1930400"/>
                <a:gd name="connsiteY2" fmla="*/ 964876 h 1231576"/>
                <a:gd name="connsiteX3" fmla="*/ 1930400 w 1930400"/>
                <a:gd name="connsiteY3" fmla="*/ 1231576 h 1231576"/>
              </a:gdLst>
              <a:ahLst/>
              <a:cxnLst>
                <a:cxn ang="0">
                  <a:pos x="connsiteX0" y="connsiteY0"/>
                </a:cxn>
                <a:cxn ang="0">
                  <a:pos x="connsiteX1" y="connsiteY1"/>
                </a:cxn>
                <a:cxn ang="0">
                  <a:pos x="connsiteX2" y="connsiteY2"/>
                </a:cxn>
                <a:cxn ang="0">
                  <a:pos x="connsiteX3" y="connsiteY3"/>
                </a:cxn>
              </a:cxnLst>
              <a:rect l="l" t="t" r="r" b="b"/>
              <a:pathLst>
                <a:path w="1930400" h="1231576">
                  <a:moveTo>
                    <a:pt x="0" y="75876"/>
                  </a:moveTo>
                  <a:cubicBezTo>
                    <a:pt x="133350" y="8142"/>
                    <a:pt x="266700" y="-59591"/>
                    <a:pt x="457200" y="88576"/>
                  </a:cubicBezTo>
                  <a:cubicBezTo>
                    <a:pt x="647700" y="236743"/>
                    <a:pt x="897467" y="774376"/>
                    <a:pt x="1143000" y="964876"/>
                  </a:cubicBezTo>
                  <a:cubicBezTo>
                    <a:pt x="1388533" y="1155376"/>
                    <a:pt x="1659466" y="1193476"/>
                    <a:pt x="1930400" y="1231576"/>
                  </a:cubicBezTo>
                </a:path>
              </a:pathLst>
            </a:custGeom>
            <a:ln w="28575">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9" name="Straight Arrow Connector 58"/>
            <p:cNvCxnSpPr/>
            <p:nvPr/>
          </p:nvCxnSpPr>
          <p:spPr>
            <a:xfrm>
              <a:off x="1907704" y="4185084"/>
              <a:ext cx="1548172" cy="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159732" y="4206570"/>
              <a:ext cx="1074205" cy="338554"/>
            </a:xfrm>
            <a:prstGeom prst="rect">
              <a:avLst/>
            </a:prstGeom>
            <a:solidFill>
              <a:schemeClr val="bg1">
                <a:lumMod val="95000"/>
                <a:alpha val="80000"/>
              </a:schemeClr>
            </a:solidFill>
            <a:effectLst>
              <a:softEdge rad="31750"/>
            </a:effectLst>
          </p:spPr>
          <p:txBody>
            <a:bodyPr wrap="none" rtlCol="0">
              <a:spAutoFit/>
            </a:bodyPr>
            <a:lstStyle/>
            <a:p>
              <a:r>
                <a:rPr lang="en-US" sz="1600" b="1" dirty="0" smtClean="0"/>
                <a:t>One Year</a:t>
              </a:r>
              <a:endParaRPr lang="en-US" sz="1600" b="1" dirty="0"/>
            </a:p>
          </p:txBody>
        </p:sp>
      </p:grpSp>
      <p:pic>
        <p:nvPicPr>
          <p:cNvPr id="34" name="Picture 3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710610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5"/>
          </p:nvPr>
        </p:nvSpPr>
        <p:spPr>
          <a:xfrm>
            <a:off x="687148" y="3060700"/>
            <a:ext cx="7454900" cy="908566"/>
          </a:xfrm>
        </p:spPr>
        <p:txBody>
          <a:bodyPr/>
          <a:lstStyle/>
          <a:p>
            <a:r>
              <a:rPr lang="en-CA" dirty="0" smtClean="0"/>
              <a:t>Understand the business situation and develop a response</a:t>
            </a:r>
          </a:p>
        </p:txBody>
      </p:sp>
      <p:sp>
        <p:nvSpPr>
          <p:cNvPr id="18" name="Text Placeholder 17"/>
          <p:cNvSpPr>
            <a:spLocks noGrp="1"/>
          </p:cNvSpPr>
          <p:nvPr>
            <p:ph type="body" sz="quarter" idx="19"/>
          </p:nvPr>
        </p:nvSpPr>
        <p:spPr/>
        <p:txBody>
          <a:bodyPr/>
          <a:lstStyle/>
          <a:p>
            <a:r>
              <a:rPr lang="en-CA" dirty="0" smtClean="0"/>
              <a:t>What’s in this Section:</a:t>
            </a:r>
            <a:endParaRPr lang="en-CA" dirty="0"/>
          </a:p>
        </p:txBody>
      </p:sp>
      <p:sp>
        <p:nvSpPr>
          <p:cNvPr id="20" name="Text Placeholder 19"/>
          <p:cNvSpPr>
            <a:spLocks noGrp="1"/>
          </p:cNvSpPr>
          <p:nvPr>
            <p:ph type="body" sz="quarter" idx="21"/>
          </p:nvPr>
        </p:nvSpPr>
        <p:spPr/>
        <p:txBody>
          <a:bodyPr/>
          <a:lstStyle/>
          <a:p>
            <a:r>
              <a:rPr lang="en-CA" dirty="0" smtClean="0"/>
              <a:t>Understand the current concerns of business leaders and where opportunities for Cost Control still exist.</a:t>
            </a:r>
          </a:p>
          <a:p>
            <a:r>
              <a:rPr lang="en-CA" dirty="0" smtClean="0"/>
              <a:t>View the top tactics for applications Cost Control, and which ones offer the greatest impact.</a:t>
            </a:r>
          </a:p>
          <a:p>
            <a:r>
              <a:rPr lang="en-CA" dirty="0" smtClean="0"/>
              <a:t>Understand what “controllable cost” and “value recognition” mean in regards to Cost Control.</a:t>
            </a:r>
          </a:p>
          <a:p>
            <a:r>
              <a:rPr lang="en-CA" dirty="0" smtClean="0"/>
              <a:t>Acknowledge that cutting people will be part of the process.</a:t>
            </a:r>
          </a:p>
          <a:p>
            <a:endParaRPr lang="en-CA" dirty="0" smtClean="0"/>
          </a:p>
          <a:p>
            <a:endParaRPr lang="en-CA" dirty="0" smtClean="0"/>
          </a:p>
        </p:txBody>
      </p:sp>
      <p:pic>
        <p:nvPicPr>
          <p:cNvPr id="3074" name="Picture 2"/>
          <p:cNvPicPr>
            <a:picLocks noChangeAspect="1" noChangeArrowheads="1"/>
          </p:cNvPicPr>
          <p:nvPr/>
        </p:nvPicPr>
        <p:blipFill>
          <a:blip r:embed="rId3" cstate="print"/>
          <a:srcRect/>
          <a:stretch>
            <a:fillRect/>
          </a:stretch>
        </p:blipFill>
        <p:spPr bwMode="auto">
          <a:xfrm>
            <a:off x="-508" y="1006035"/>
            <a:ext cx="8865410"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 Placeholder 16"/>
          <p:cNvSpPr>
            <a:spLocks noGrp="1"/>
          </p:cNvSpPr>
          <p:nvPr>
            <p:ph type="body" sz="quarter" idx="18"/>
          </p:nvPr>
        </p:nvSpPr>
        <p:spPr>
          <a:xfrm>
            <a:off x="6336196" y="4219074"/>
            <a:ext cx="2373549" cy="1938535"/>
          </a:xfrm>
        </p:spPr>
        <p:txBody>
          <a:bodyPr/>
          <a:lstStyle/>
          <a:p>
            <a:r>
              <a:rPr lang="en-CA" dirty="0" smtClean="0"/>
              <a:t>Cost Control: Positioning the Problem</a:t>
            </a:r>
          </a:p>
          <a:p>
            <a:r>
              <a:rPr lang="en-CA" b="1" dirty="0" smtClean="0"/>
              <a:t>Understand the Business Situation and Develop a Response</a:t>
            </a:r>
          </a:p>
          <a:p>
            <a:r>
              <a:rPr lang="en-CA" dirty="0" smtClean="0"/>
              <a:t>Adopt the Appropriate Tactics for the Business Situation</a:t>
            </a:r>
          </a:p>
          <a:p>
            <a:r>
              <a:rPr lang="en-CA" dirty="0" smtClean="0"/>
              <a:t>Cost Control Tactics for Applications Managers</a:t>
            </a:r>
          </a:p>
          <a:p>
            <a:r>
              <a:rPr lang="en-CA" dirty="0" smtClean="0"/>
              <a:t>Conclusion</a:t>
            </a:r>
          </a:p>
          <a:p>
            <a:endParaRPr lang="en-CA" dirty="0" smtClean="0">
              <a:solidFill>
                <a:schemeClr val="accent4">
                  <a:lumMod val="60000"/>
                  <a:lumOff val="40000"/>
                </a:schemeClr>
              </a:solidFill>
            </a:endParaRPr>
          </a:p>
        </p:txBody>
      </p:sp>
      <p:sp>
        <p:nvSpPr>
          <p:cNvPr id="16" name="Chevron 15"/>
          <p:cNvSpPr/>
          <p:nvPr/>
        </p:nvSpPr>
        <p:spPr>
          <a:xfrm>
            <a:off x="6214437" y="4581128"/>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1" name="Text Placeholder 18"/>
          <p:cNvSpPr>
            <a:spLocks noGrp="1"/>
          </p:cNvSpPr>
          <p:nvPr>
            <p:ph type="body" sz="quarter" idx="20"/>
          </p:nvPr>
        </p:nvSpPr>
        <p:spPr>
          <a:xfrm>
            <a:off x="6096687" y="3966023"/>
            <a:ext cx="2130425" cy="223365"/>
          </a:xfrm>
        </p:spPr>
        <p:txBody>
          <a:bodyPr/>
          <a:lstStyle/>
          <a:p>
            <a:r>
              <a:rPr lang="en-CA" dirty="0" smtClean="0"/>
              <a:t>Sections:</a:t>
            </a:r>
            <a:endParaRPr lang="en-CA" dirty="0"/>
          </a:p>
        </p:txBody>
      </p:sp>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0057257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7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9&quot;&gt;&lt;elem m_fUsage=&quot;3.28509999999999990000E+000&quot;&gt;&lt;m_ppcolschidx val=&quot;0&quot;/&gt;&lt;m_rgb r=&quot;7a&quot; g=&quot;b4&quot; b=&quot;82&quot;/&gt;&lt;/elem&gt;&lt;elem m_fUsage=&quot;2.84069511000000000000E+000&quot;&gt;&lt;m_ppcolschidx val=&quot;0&quot;/&gt;&lt;m_rgb r=&quot;75&quot; g=&quot;b5&quot; b=&quot;8b&quot;/&gt;&lt;/elem&gt;&lt;elem m_fUsage=&quot;1.07919463995351020000E+000&quot;&gt;&lt;m_ppcolschidx val=&quot;0&quot;/&gt;&lt;m_rgb r=&quot;67&quot; g=&quot;b1&quot; b=&quot;73&quot;/&gt;&lt;/elem&gt;&lt;elem m_fUsage=&quot;7.36098929100000080000E-001&quot;&gt;&lt;m_ppcolschidx val=&quot;0&quot;/&gt;&lt;m_rgb r=&quot;94&quot; g=&quot;3&quot; b=&quot;2f&quot;/&gt;&lt;/elem&gt;&lt;elem m_fUsage=&quot;6.76372958044131440000E-001&quot;&gt;&lt;m_ppcolschidx val=&quot;0&quot;/&gt;&lt;m_rgb r=&quot;81&quot; g=&quot;c5&quot; b=&quot;95&quot;/&gt;&lt;/elem&gt;&lt;elem m_fUsage=&quot;3.41264181651490690000E-001&quot;&gt;&lt;m_ppcolschidx val=&quot;0&quot;/&gt;&lt;m_rgb r=&quot;45&quot; g=&quot;94&quot; b=&quot;65&quot;/&gt;&lt;/elem&gt;&lt;elem m_fUsage=&quot;2.41880156641558350000E-001&quot;&gt;&lt;m_ppcolschidx val=&quot;0&quot;/&gt;&lt;m_rgb r=&quot;3a&quot; g=&quot;9e&quot; b=&quot;58&quot;/&gt;&lt;/elem&gt;&lt;elem m_fUsage=&quot;2.30995643722081700000E-001&quot;&gt;&lt;m_ppcolschidx val=&quot;0&quot;/&gt;&lt;m_rgb r=&quot;67&quot; g=&quot;b8&quot; b=&quot;80&quot;/&gt;&lt;/elem&gt;&lt;elem m_fUsage=&quot;2.25029998857977110000E-001&quot;&gt;&lt;m_ppcolschidx val=&quot;0&quot;/&gt;&lt;m_rgb r=&quot;56&quot; g=&quot;b1&quot; b=&quot;72&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571"/>
  <p:tag name="ISPRING_RESOURCE_PATHS_HASH_2" val="48b2905224e7a480aaae9ddb9fbd4ea633ccc53"/>
  <p:tag name="ISPRING_SCORM_RATE_SLIDES" val="0"/>
  <p:tag name="ISPRING_SCORM_RATE_QUIZZES" val="0"/>
  <p:tag name="ISPRING_SCORM_PASSING_SCORE" val="0.000000000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m3_.GPX5V0.QAX7SJp3r5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61tGR4jmu0qGctoFZbVl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HLRJD.p4kKk91lvXxUZv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1690</Words>
  <Application>Microsoft Office PowerPoint</Application>
  <PresentationFormat>On-screen Show (4:3)</PresentationFormat>
  <Paragraphs>147</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Slide 4</vt:lpstr>
      <vt:lpstr>Understand Cost Control and what it means to Applications Managers</vt:lpstr>
      <vt:lpstr>“Business Value” is the key concept of both Cost Control and related strategic activities</vt:lpstr>
      <vt:lpstr>Business Value varies across the four phases of an application’s lifecycle</vt:lpstr>
      <vt:lpstr>This solution set addresses tactics that Applications Managers can adopt to mitigate aging over a single calendar year</vt:lpstr>
      <vt:lpstr>Slide 9</vt:lpstr>
      <vt:lpstr>First, the bad news: business leaders fear the current conditions</vt:lpstr>
      <vt:lpstr>The good news: there is still opportunity for Cost Control</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Optimize-Applications-Cost-Management-Sample-Flash</dc:title>
  <dc:creator/>
  <cp:lastModifiedBy/>
  <cp:revision>1</cp:revision>
  <dcterms:created xsi:type="dcterms:W3CDTF">2012-01-26T13:07:46Z</dcterms:created>
  <dcterms:modified xsi:type="dcterms:W3CDTF">2012-01-26T13:10:49Z</dcterms:modified>
  <cp:contentType/>
</cp:coreProperties>
</file>