
<file path=[Content_Types].xml><?xml version="1.0" encoding="utf-8"?>
<Types xmlns="http://schemas.openxmlformats.org/package/2006/content-types">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slideLayouts/slideLayout44.xml" ContentType="application/vnd.openxmlformats-officedocument.presentationml.slideLayout+xml"/>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tags/tag3.xml" ContentType="application/vnd.openxmlformats-officedocument.presentationml.tags+xml"/>
  <Override PartName="/ppt/tags/tag59.xml" ContentType="application/vnd.openxmlformats-officedocument.presentationml.tags+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 id="2147483715" r:id="rId5"/>
  </p:sldMasterIdLst>
  <p:notesMasterIdLst>
    <p:notesMasterId r:id="rId18"/>
  </p:notesMasterIdLst>
  <p:handoutMasterIdLst>
    <p:handoutMasterId r:id="rId19"/>
  </p:handoutMasterIdLst>
  <p:sldIdLst>
    <p:sldId id="358" r:id="rId6"/>
    <p:sldId id="315" r:id="rId7"/>
    <p:sldId id="316" r:id="rId8"/>
    <p:sldId id="356" r:id="rId9"/>
    <p:sldId id="317" r:id="rId10"/>
    <p:sldId id="323" r:id="rId11"/>
    <p:sldId id="333" r:id="rId12"/>
    <p:sldId id="332" r:id="rId13"/>
    <p:sldId id="357" r:id="rId14"/>
    <p:sldId id="325" r:id="rId15"/>
    <p:sldId id="326" r:id="rId16"/>
    <p:sldId id="359" r:id="rId17"/>
  </p:sldIdLst>
  <p:sldSz cx="9144000" cy="6858000" type="screen4x3"/>
  <p:notesSz cx="6858000" cy="9144000"/>
  <p:custDataLst>
    <p:tags r:id="rId20"/>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A. McCloskey" initials="JAM" lastIdx="1" clrIdx="0"/>
  <p:cmAuthor id="1" name="James McCloskey" initials="JAM" lastIdx="17" clrIdx="1"/>
  <p:cmAuthor id="2" name="ITRG-Geoff" initials="GN" lastIdx="7" clrIdx="2"/>
  <p:cmAuthor id="3" name="Ben Dickie" initials="B.D." lastIdx="11" clrIdx="3"/>
  <p:cmAuthor id="4" name="amichael" initials="am" lastIdx="3" clrIdx="4"/>
  <p:cmAuthor id="5" name="Laura Hansen-Kohls" initials="LHK"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CECECE"/>
    <a:srgbClr val="243F54"/>
    <a:srgbClr val="998F57"/>
    <a:srgbClr val="7B7B7B"/>
    <a:srgbClr val="ADB7C3"/>
    <a:srgbClr val="5D5936"/>
    <a:srgbClr val="2576B7"/>
    <a:srgbClr val="C77709"/>
    <a:srgbClr val="25BCB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242" autoAdjust="0"/>
    <p:restoredTop sz="91358" autoAdjust="0"/>
  </p:normalViewPr>
  <p:slideViewPr>
    <p:cSldViewPr snapToObjects="1">
      <p:cViewPr>
        <p:scale>
          <a:sx n="100" d="100"/>
          <a:sy n="100" d="100"/>
        </p:scale>
        <p:origin x="-894" y="-210"/>
      </p:cViewPr>
      <p:guideLst>
        <p:guide orient="horz"/>
        <p:guide pos="1422"/>
      </p:guideLst>
    </p:cSldViewPr>
  </p:slideViewPr>
  <p:outlineViewPr>
    <p:cViewPr>
      <p:scale>
        <a:sx n="33" d="100"/>
        <a:sy n="33" d="100"/>
      </p:scale>
      <p:origin x="0" y="3012"/>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02/05/2011</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 xmlns:p14="http://schemas.microsoft.com/office/powerpoint/2010/main" val="2566901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 xmlns:p14="http://schemas.microsoft.com/office/powerpoint/2010/main" val="1731486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p:nvPicPr>
        <p:blipFill>
          <a:blip r:embed="rId2" cstate="print"/>
          <a:stretch>
            <a:fillRect/>
          </a:stretch>
        </p:blipFill>
        <p:spPr>
          <a:xfrm>
            <a:off x="0" y="6090047"/>
            <a:ext cx="9144000" cy="7679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ef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py/Image (60/40) &amp; Quot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py/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py &amp; Image / Image Equal Vendor Landscape 2">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16" name="Group 15"/>
          <p:cNvGrpSpPr/>
          <p:nvPr/>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8_Title Only">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grpSp>
        <p:nvGrpSpPr>
          <p:cNvPr id="23" name="Group 22"/>
          <p:cNvGrpSpPr/>
          <p:nvPr/>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grpSp>
        <p:nvGrpSpPr>
          <p:cNvPr id="17" name="Group 16"/>
          <p:cNvGrpSpPr/>
          <p:nvPr/>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Vendor Landscape 40/60">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Left/Right Blank &amp; Lin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Lef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Copy/Image (60/40) &amp; Quot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p:nvCxnSpPr>
        <p:spPr>
          <a:xfrm rot="5400000">
            <a:off x="3476624"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Copy/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Image/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p:nvPicPr>
        <p:blipFill>
          <a:blip r:embed="rId2" cstate="print"/>
          <a:stretch>
            <a:fillRect/>
          </a:stretch>
        </p:blipFill>
        <p:spPr>
          <a:xfrm>
            <a:off x="0" y="6090047"/>
            <a:ext cx="9144000" cy="767953"/>
          </a:xfrm>
          <a:prstGeom prst="rect">
            <a:avLst/>
          </a:prstGeom>
        </p:spPr>
      </p:pic>
      <p:grpSp>
        <p:nvGrpSpPr>
          <p:cNvPr id="2" name="Group 76"/>
          <p:cNvGrpSpPr/>
          <p:nvPr/>
        </p:nvGrpSpPr>
        <p:grpSpPr>
          <a:xfrm>
            <a:off x="0" y="0"/>
            <a:ext cx="9144000" cy="6876000"/>
            <a:chOff x="0" y="0"/>
            <a:chExt cx="9144000" cy="6876000"/>
          </a:xfrm>
        </p:grpSpPr>
        <p:grpSp>
          <p:nvGrpSpPr>
            <p:cNvPr id="3" name="Group 70"/>
            <p:cNvGrpSpPr/>
            <p:nvPr userDrawn="1"/>
          </p:nvGrpSpPr>
          <p:grpSpPr>
            <a:xfrm>
              <a:off x="0" y="0"/>
              <a:ext cx="9144000" cy="6876000"/>
              <a:chOff x="0" y="0"/>
              <a:chExt cx="9144000" cy="6876000"/>
            </a:xfrm>
          </p:grpSpPr>
          <p:sp>
            <p:nvSpPr>
              <p:cNvPr id="51" name="Rectangle 5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Rectangle 5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Rectangle 5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4" name="Rectangle 5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47" name="Straight Arrow Connector 46"/>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pic>
        <p:nvPicPr>
          <p:cNvPr id="13" name="Picture 12" descr="itrg-banner.jpg"/>
          <p:cNvPicPr>
            <a:picLocks noChangeAspect="1"/>
          </p:cNvPicPr>
          <p:nvPr/>
        </p:nvPicPr>
        <p:blipFill>
          <a:blip r:embed="rId2" cstate="print"/>
          <a:stretch>
            <a:fillRect/>
          </a:stretch>
        </p:blipFill>
        <p:spPr>
          <a:xfrm>
            <a:off x="0" y="6090047"/>
            <a:ext cx="9144000" cy="767953"/>
          </a:xfrm>
          <a:prstGeom prst="rect">
            <a:avLst/>
          </a:prstGeom>
        </p:spPr>
      </p:pic>
      <p:grpSp>
        <p:nvGrpSpPr>
          <p:cNvPr id="14" name="Group 76"/>
          <p:cNvGrpSpPr/>
          <p:nvPr/>
        </p:nvGrpSpPr>
        <p:grpSpPr>
          <a:xfrm>
            <a:off x="0" y="0"/>
            <a:ext cx="9144000" cy="6876000"/>
            <a:chOff x="0" y="0"/>
            <a:chExt cx="9144000" cy="6876000"/>
          </a:xfrm>
        </p:grpSpPr>
        <p:grpSp>
          <p:nvGrpSpPr>
            <p:cNvPr id="15" name="Group 70"/>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1" name="Rectangle 20"/>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6" name="Straight Arrow Connector 15"/>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
        <p:nvSpPr>
          <p:cNvPr id="13"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14" name="Straight Connector 13"/>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ext Placeholder 41"/>
          <p:cNvSpPr>
            <a:spLocks noGrp="1"/>
          </p:cNvSpPr>
          <p:nvPr>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16" name="Text Placeholder 53"/>
          <p:cNvSpPr>
            <a:spLocks noGrp="1"/>
          </p:cNvSpPr>
          <p:nvPr>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17" name="Text Placeholder 53"/>
          <p:cNvSpPr>
            <a:spLocks noGrp="1"/>
          </p:cNvSpPr>
          <p:nvPr>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9"/>
          <p:cNvGrpSpPr/>
          <p:nvPr/>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5" name="Straight Connector 1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2"/>
            <a:ext cx="1410568" cy="1548443"/>
          </a:xfrm>
          <a:prstGeom prst="rect">
            <a:avLst/>
          </a:prstGeom>
        </p:spPr>
      </p:pic>
      <p:grpSp>
        <p:nvGrpSpPr>
          <p:cNvPr id="2" name="Group 13"/>
          <p:cNvGrpSpPr/>
          <p:nvPr/>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4" name="Straight Connector 13"/>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case_study.wmf"/>
          <p:cNvPicPr>
            <a:picLocks noChangeAspect="1"/>
          </p:cNvPicPr>
          <p:nvPr/>
        </p:nvPicPr>
        <p:blipFill>
          <a:blip r:embed="rId2" cstate="print"/>
          <a:stretch>
            <a:fillRect/>
          </a:stretch>
        </p:blipFill>
        <p:spPr>
          <a:xfrm>
            <a:off x="464339" y="1376772"/>
            <a:ext cx="1410568" cy="1548443"/>
          </a:xfrm>
          <a:prstGeom prst="rect">
            <a:avLst/>
          </a:prstGeom>
        </p:spPr>
      </p:pic>
      <p:grpSp>
        <p:nvGrpSpPr>
          <p:cNvPr id="20" name="Group 19"/>
          <p:cNvGrpSpPr/>
          <p:nvPr/>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9"/>
          <p:cNvGrpSpPr/>
          <p:nvPr/>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0" name="Straight Connector 9"/>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1" name="Rectangle 20"/>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Vendor Landscape 40/60">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9"/>
          <p:cNvGrpSpPr/>
          <p:nvPr/>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0" name="Straight Connector 9"/>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0" y="0"/>
            <a:ext cx="9144000" cy="6876000"/>
            <a:chOff x="0" y="0"/>
            <a:chExt cx="9144000" cy="6876000"/>
          </a:xfrm>
        </p:grpSpPr>
        <p:sp>
          <p:nvSpPr>
            <p:cNvPr id="20" name="Rectangle 19"/>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Left/Right Blank &amp; Lin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Lef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21"/>
          <p:cNvGrpSpPr/>
          <p:nvPr/>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5" name="Straight Connector 1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py/Image (60/40) &amp; Quot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p:nvCxnSpPr>
        <p:spPr>
          <a:xfrm rot="5400000">
            <a:off x="3637736" y="3457577"/>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637736" y="3457577"/>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py/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5" name="Straight Connector 1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0" y="0"/>
            <a:ext cx="9144000" cy="6876000"/>
            <a:chOff x="0" y="0"/>
            <a:chExt cx="9144000" cy="6876000"/>
          </a:xfrm>
        </p:grpSpPr>
        <p:sp>
          <p:nvSpPr>
            <p:cNvPr id="28" name="Rectangle 2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1" name="Rectangle 30"/>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py &amp; Image / Image Equal Vendor Landscape 2">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6" name="Straight Connector 15"/>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0" y="0"/>
            <a:ext cx="9144000" cy="6876000"/>
            <a:chOff x="0" y="0"/>
            <a:chExt cx="9144000" cy="6876000"/>
          </a:xfrm>
        </p:grpSpPr>
        <p:sp>
          <p:nvSpPr>
            <p:cNvPr id="29" name="Rectangle 2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2" name="Rectangle 31"/>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Image/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2" name="Group 15"/>
          <p:cNvGrpSpPr/>
          <p:nvPr/>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6" name="Straight Connector 15"/>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0" y="0"/>
            <a:ext cx="9144000" cy="6876000"/>
            <a:chOff x="0" y="0"/>
            <a:chExt cx="9144000" cy="6876000"/>
          </a:xfrm>
        </p:grpSpPr>
        <p:sp>
          <p:nvSpPr>
            <p:cNvPr id="30" name="Rectangle 29"/>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3" name="Rectangle 3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8_Title Only">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_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22"/>
          <p:cNvGrpSpPr/>
          <p:nvPr/>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8" name="Rectangle 2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2" name="Straight Connector 1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2" name="Straight Connector 1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2" name="Rectangle 21"/>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0" name="Straight Connector 9"/>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0" y="0"/>
            <a:ext cx="9144000" cy="6876000"/>
            <a:chOff x="0" y="0"/>
            <a:chExt cx="9144000" cy="6876000"/>
          </a:xfrm>
        </p:grpSpPr>
        <p:sp>
          <p:nvSpPr>
            <p:cNvPr id="18" name="Rectangle 17"/>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1" name="Rectangle 20"/>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1_Vendor Landscape 40/60">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2" name="Straight Connector 1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1_Left/Right Blank &amp; Lin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2" name="Straight Connector 1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0" y="0"/>
            <a:ext cx="9144000" cy="6876000"/>
            <a:chOff x="0" y="0"/>
            <a:chExt cx="9144000" cy="6876000"/>
          </a:xfrm>
        </p:grpSpPr>
        <p:sp>
          <p:nvSpPr>
            <p:cNvPr id="22" name="Rectangle 21"/>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6" name="Straight Connector 15"/>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4" name="Straight Connector 13"/>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8" name="Rectangle 2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1_Copy/Image (60/40) &amp; Quot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6" name="Straight Connector 15"/>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0" y="0"/>
            <a:ext cx="9144000" cy="6876000"/>
            <a:chOff x="0" y="0"/>
            <a:chExt cx="9144000" cy="6876000"/>
          </a:xfrm>
        </p:grpSpPr>
        <p:sp>
          <p:nvSpPr>
            <p:cNvPr id="25" name="Rectangle 2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1" name="Rectangle 30"/>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Copy/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6" name="Straight Connector 15"/>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0" y="0"/>
            <a:ext cx="9144000" cy="6876000"/>
            <a:chOff x="0" y="0"/>
            <a:chExt cx="9144000" cy="6876000"/>
          </a:xfrm>
        </p:grpSpPr>
        <p:sp>
          <p:nvSpPr>
            <p:cNvPr id="29" name="Rectangle 2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2" name="Rectangle 31"/>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8" name="Straight Connector 17"/>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0" y="0"/>
            <a:ext cx="9144000" cy="6876000"/>
            <a:chOff x="0" y="0"/>
            <a:chExt cx="9144000" cy="6876000"/>
          </a:xfrm>
        </p:grpSpPr>
        <p:sp>
          <p:nvSpPr>
            <p:cNvPr id="30" name="Rectangle 2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3" name="Rectangle 3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Image/Image Equal">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0" y="0"/>
            <a:ext cx="9144000" cy="6876000"/>
            <a:chOff x="0" y="0"/>
            <a:chExt cx="9144000" cy="6876000"/>
          </a:xfrm>
        </p:grpSpPr>
        <p:sp>
          <p:nvSpPr>
            <p:cNvPr id="32" name="Rectangle 31"/>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Rectangle 3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5" name="Rectangle 3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1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0" name="Group 9"/>
          <p:cNvGrpSpPr/>
          <p:nvPr/>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9" name="Group 8"/>
          <p:cNvGrpSpPr/>
          <p:nvPr/>
        </p:nvGrpSpPr>
        <p:grpSpPr>
          <a:xfrm>
            <a:off x="0" y="0"/>
            <a:ext cx="9144000" cy="6876000"/>
            <a:chOff x="0" y="0"/>
            <a:chExt cx="9144000" cy="6876000"/>
          </a:xfrm>
        </p:grpSpPr>
        <p:sp>
          <p:nvSpPr>
            <p:cNvPr id="10" name="Rectangle 9"/>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5" name="Rectangle 1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ndor Landscape 40/60">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eft/Right Blank &amp; Line">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26" Type="http://schemas.openxmlformats.org/officeDocument/2006/relationships/slideLayout" Target="../slideLayouts/slideLayout54.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5" Type="http://schemas.openxmlformats.org/officeDocument/2006/relationships/slideLayout" Target="../slideLayouts/slideLayout5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29" Type="http://schemas.openxmlformats.org/officeDocument/2006/relationships/slideLayout" Target="../slideLayouts/slideLayout57.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slideLayout" Target="../slideLayouts/slideLayout52.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slideLayout" Target="../slideLayouts/slideLayout51.xml"/><Relationship Id="rId28" Type="http://schemas.openxmlformats.org/officeDocument/2006/relationships/slideLayout" Target="../slideLayouts/slideLayout56.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slideLayout" Target="../slideLayouts/slideLayout50.xml"/><Relationship Id="rId27" Type="http://schemas.openxmlformats.org/officeDocument/2006/relationships/slideLayout" Target="../slideLayouts/slideLayout55.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2"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slideLayout" Target="../slideLayouts/slideLayout40.xml"/><Relationship Id="rId18"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image" Target="../media/image11.wmf"/><Relationship Id="rId2" Type="http://schemas.openxmlformats.org/officeDocument/2006/relationships/tags" Target="../tags/tag38.xml"/><Relationship Id="rId16" Type="http://schemas.openxmlformats.org/officeDocument/2006/relationships/image" Target="../media/image10.wmf"/><Relationship Id="rId1" Type="http://schemas.openxmlformats.org/officeDocument/2006/relationships/vmlDrawing" Target="../drawings/vmlDrawing5.vml"/><Relationship Id="rId6" Type="http://schemas.openxmlformats.org/officeDocument/2006/relationships/tags" Target="../tags/tag42.xml"/><Relationship Id="rId11" Type="http://schemas.openxmlformats.org/officeDocument/2006/relationships/tags" Target="../tags/tag47.xml"/><Relationship Id="rId5" Type="http://schemas.openxmlformats.org/officeDocument/2006/relationships/tags" Target="../tags/tag41.xml"/><Relationship Id="rId15" Type="http://schemas.openxmlformats.org/officeDocument/2006/relationships/oleObject" Target="../embeddings/oleObject6.bin"/><Relationship Id="rId10" Type="http://schemas.openxmlformats.org/officeDocument/2006/relationships/tags" Target="../tags/tag46.xml"/><Relationship Id="rId19" Type="http://schemas.openxmlformats.org/officeDocument/2006/relationships/image" Target="../media/image4.gif"/><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slideLayout" Target="../slideLayouts/slideLayout40.xml"/><Relationship Id="rId18"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image" Target="../media/image11.wmf"/><Relationship Id="rId2" Type="http://schemas.openxmlformats.org/officeDocument/2006/relationships/tags" Target="../tags/tag49.xml"/><Relationship Id="rId16" Type="http://schemas.openxmlformats.org/officeDocument/2006/relationships/image" Target="../media/image10.wmf"/><Relationship Id="rId1" Type="http://schemas.openxmlformats.org/officeDocument/2006/relationships/vmlDrawing" Target="../drawings/vmlDrawing6.v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5" Type="http://schemas.openxmlformats.org/officeDocument/2006/relationships/oleObject" Target="../embeddings/oleObject7.bin"/><Relationship Id="rId10" Type="http://schemas.openxmlformats.org/officeDocument/2006/relationships/tags" Target="../tags/tag57.xml"/><Relationship Id="rId19" Type="http://schemas.openxmlformats.org/officeDocument/2006/relationships/image" Target="../media/image4.gif"/><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32.xml"/><Relationship Id="rId6" Type="http://schemas.openxmlformats.org/officeDocument/2006/relationships/image" Target="../media/image4.gif"/><Relationship Id="rId5" Type="http://schemas.openxmlformats.org/officeDocument/2006/relationships/image" Target="../media/image13.png"/><Relationship Id="rId4"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browse/infrastructure/voice-video/unified-communication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gif"/><Relationship Id="rId4"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marketintelligences.com/industrial-b2b-journal/2009/3/10/smb-communications-pain-study-white-paper-uncovering-the-hid.html" TargetMode="External"/><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notesSlide" Target="../notesSlides/notesSlide4.xml"/><Relationship Id="rId5" Type="http://schemas.openxmlformats.org/officeDocument/2006/relationships/slideLayout" Target="../slideLayouts/slideLayout32.xml"/><Relationship Id="rId10" Type="http://schemas.openxmlformats.org/officeDocument/2006/relationships/image" Target="../media/image4.gif"/><Relationship Id="rId4" Type="http://schemas.openxmlformats.org/officeDocument/2006/relationships/tags" Target="../tags/tag4.xml"/><Relationship Id="rId9"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gif"/><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 Id="rId2" Type="http://schemas.openxmlformats.org/officeDocument/2006/relationships/vmlDrawing" Target="../drawings/vmlDrawing2.vml"/><Relationship Id="rId1" Type="http://schemas.openxmlformats.org/officeDocument/2006/relationships/themeOverride" Target="../theme/themeOverride1.xml"/><Relationship Id="rId6" Type="http://schemas.openxmlformats.org/officeDocument/2006/relationships/tags" Target="../tags/tag8.xml"/><Relationship Id="rId11" Type="http://schemas.openxmlformats.org/officeDocument/2006/relationships/image" Target="../media/image8.png"/><Relationship Id="rId5" Type="http://schemas.openxmlformats.org/officeDocument/2006/relationships/tags" Target="../tags/tag7.xml"/><Relationship Id="rId10" Type="http://schemas.openxmlformats.org/officeDocument/2006/relationships/oleObject" Target="../embeddings/oleObject2.bin"/><Relationship Id="rId4" Type="http://schemas.openxmlformats.org/officeDocument/2006/relationships/tags" Target="../tags/tag6.xml"/><Relationship Id="rId9"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develop-a-unified-communications-strategy" TargetMode="External"/><Relationship Id="rId7"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32.xml"/><Relationship Id="rId6"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 Id="rId5" Type="http://schemas.openxmlformats.org/officeDocument/2006/relationships/hyperlink" Target="http://www.infotech.com/browse/infrastructure/enterprise-networks" TargetMode="External"/><Relationship Id="rId4" Type="http://schemas.openxmlformats.org/officeDocument/2006/relationships/hyperlink" Target="http://www.infotech.com/browse/infrastructure/voice-vide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6.xml"/><Relationship Id="rId5" Type="http://schemas.openxmlformats.org/officeDocument/2006/relationships/image" Target="../media/image4.gif"/><Relationship Id="rId4"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image" Target="../media/image10.wmf"/><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oleObject" Target="../embeddings/oleObject3.bin"/><Relationship Id="rId2" Type="http://schemas.openxmlformats.org/officeDocument/2006/relationships/tags" Target="../tags/tag10.xml"/><Relationship Id="rId16" Type="http://schemas.openxmlformats.org/officeDocument/2006/relationships/image" Target="../media/image4.gif"/><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notesSlide" Target="../notesSlides/notesSlide8.xml"/><Relationship Id="rId5" Type="http://schemas.openxmlformats.org/officeDocument/2006/relationships/tags" Target="../tags/tag13.xml"/><Relationship Id="rId15"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 Id="rId10" Type="http://schemas.openxmlformats.org/officeDocument/2006/relationships/slideLayout" Target="../slideLayouts/slideLayout51.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tags" Target="../tags/tag29.xml"/><Relationship Id="rId18" Type="http://schemas.openxmlformats.org/officeDocument/2006/relationships/tags" Target="../tags/tag34.xml"/><Relationship Id="rId26" Type="http://schemas.openxmlformats.org/officeDocument/2006/relationships/image" Target="../media/image5.png"/><Relationship Id="rId3" Type="http://schemas.openxmlformats.org/officeDocument/2006/relationships/tags" Target="../tags/tag19.xml"/><Relationship Id="rId21" Type="http://schemas.openxmlformats.org/officeDocument/2006/relationships/tags" Target="../tags/tag37.xml"/><Relationship Id="rId7" Type="http://schemas.openxmlformats.org/officeDocument/2006/relationships/tags" Target="../tags/tag23.xml"/><Relationship Id="rId12" Type="http://schemas.openxmlformats.org/officeDocument/2006/relationships/tags" Target="../tags/tag28.xml"/><Relationship Id="rId17" Type="http://schemas.openxmlformats.org/officeDocument/2006/relationships/tags" Target="../tags/tag33.xml"/><Relationship Id="rId25" Type="http://schemas.openxmlformats.org/officeDocument/2006/relationships/oleObject" Target="../embeddings/oleObject5.bin"/><Relationship Id="rId2" Type="http://schemas.openxmlformats.org/officeDocument/2006/relationships/tags" Target="../tags/tag18.xml"/><Relationship Id="rId16" Type="http://schemas.openxmlformats.org/officeDocument/2006/relationships/tags" Target="../tags/tag32.xml"/><Relationship Id="rId20" Type="http://schemas.openxmlformats.org/officeDocument/2006/relationships/tags" Target="../tags/tag36.xml"/><Relationship Id="rId1" Type="http://schemas.openxmlformats.org/officeDocument/2006/relationships/vmlDrawing" Target="../drawings/vmlDrawing4.vml"/><Relationship Id="rId6" Type="http://schemas.openxmlformats.org/officeDocument/2006/relationships/tags" Target="../tags/tag22.xml"/><Relationship Id="rId11" Type="http://schemas.openxmlformats.org/officeDocument/2006/relationships/tags" Target="../tags/tag27.xml"/><Relationship Id="rId24" Type="http://schemas.openxmlformats.org/officeDocument/2006/relationships/oleObject" Target="../embeddings/oleObject4.bin"/><Relationship Id="rId5" Type="http://schemas.openxmlformats.org/officeDocument/2006/relationships/tags" Target="../tags/tag21.xml"/><Relationship Id="rId15" Type="http://schemas.openxmlformats.org/officeDocument/2006/relationships/tags" Target="../tags/tag31.xml"/><Relationship Id="rId23" Type="http://schemas.openxmlformats.org/officeDocument/2006/relationships/notesSlide" Target="../notesSlides/notesSlide9.xml"/><Relationship Id="rId28" Type="http://schemas.openxmlformats.org/officeDocument/2006/relationships/image" Target="../media/image4.gif"/><Relationship Id="rId10" Type="http://schemas.openxmlformats.org/officeDocument/2006/relationships/tags" Target="../tags/tag26.xml"/><Relationship Id="rId19" Type="http://schemas.openxmlformats.org/officeDocument/2006/relationships/tags" Target="../tags/tag35.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tags" Target="../tags/tag30.xml"/><Relationship Id="rId22" Type="http://schemas.openxmlformats.org/officeDocument/2006/relationships/slideLayout" Target="../slideLayouts/slideLayout37.xml"/><Relationship Id="rId27" Type="http://schemas.openxmlformats.org/officeDocument/2006/relationships/hyperlink" Target="http://www.infotech.com/research/ss/it-optimize-uc-to-maximize-business-roi/it-storyboard-optimize-uc-to-maximize-business-roi?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Optimize UC to Maximize Business ROI</a:t>
            </a:r>
            <a:endParaRPr lang="en-US" dirty="0" smtClean="0"/>
          </a:p>
        </p:txBody>
      </p:sp>
      <p:sp>
        <p:nvSpPr>
          <p:cNvPr id="8" name="Text Placeholder 7"/>
          <p:cNvSpPr>
            <a:spLocks noGrp="1"/>
          </p:cNvSpPr>
          <p:nvPr>
            <p:ph type="body" sz="quarter" idx="16"/>
          </p:nvPr>
        </p:nvSpPr>
        <p:spPr/>
        <p:txBody>
          <a:bodyPr/>
          <a:lstStyle/>
          <a:p>
            <a:r>
              <a:rPr lang="en-CA" dirty="0"/>
              <a:t>Get past vendor hype and technical complexity to get the most out of Unified Communications.</a:t>
            </a:r>
          </a:p>
          <a:p>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hidden="1"/>
          <p:cNvGraphicFramePr>
            <a:graphicFrameLocks noChangeAspect="1"/>
          </p:cNvGraphicFramePr>
          <p:nvPr/>
        </p:nvGraphicFramePr>
        <p:xfrm>
          <a:off x="0" y="0"/>
          <a:ext cx="158750" cy="158750"/>
        </p:xfrm>
        <a:graphic>
          <a:graphicData uri="http://schemas.openxmlformats.org/presentationml/2006/ole">
            <p:oleObj spid="_x0000_s72706" name="think-cell Slide" r:id="rId15" imgW="270" imgH="270" progId="">
              <p:embed/>
            </p:oleObj>
          </a:graphicData>
        </a:graphic>
      </p:graphicFrame>
      <p:sp>
        <p:nvSpPr>
          <p:cNvPr id="15" name="Text Placeholder 29"/>
          <p:cNvSpPr txBox="1">
            <a:spLocks/>
          </p:cNvSpPr>
          <p:nvPr>
            <p:custDataLst>
              <p:tags r:id="rId2"/>
            </p:custDataLst>
          </p:nvPr>
        </p:nvSpPr>
        <p:spPr bwMode="auto">
          <a:xfrm>
            <a:off x="5334001" y="5372635"/>
            <a:ext cx="3581399" cy="951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a:r>
              <a:rPr kumimoji="0" lang="en-CA" sz="1200" i="1" u="none" strike="noStrike" kern="1200" cap="none" spc="0" normalizeH="0" baseline="0" noProof="0" dirty="0" smtClean="0">
                <a:ln>
                  <a:noFill/>
                </a:ln>
                <a:solidFill>
                  <a:schemeClr val="tx1"/>
                </a:solidFill>
                <a:effectLst/>
                <a:uLnTx/>
                <a:uFillTx/>
                <a:latin typeface="+mj-lt"/>
                <a:ea typeface="+mn-ea"/>
                <a:cs typeface="+mn-cs"/>
              </a:rPr>
              <a:t>It’s [about] maturity</a:t>
            </a:r>
            <a:r>
              <a:rPr kumimoji="0" lang="en-CA" sz="1200" i="1" u="none" strike="noStrike" kern="1200" cap="none" spc="0" normalizeH="0" noProof="0" dirty="0" smtClean="0">
                <a:ln>
                  <a:noFill/>
                </a:ln>
                <a:solidFill>
                  <a:schemeClr val="tx1"/>
                </a:solidFill>
                <a:effectLst/>
                <a:uLnTx/>
                <a:uFillTx/>
                <a:latin typeface="+mj-lt"/>
                <a:ea typeface="+mn-ea"/>
                <a:cs typeface="+mn-cs"/>
              </a:rPr>
              <a:t> ... first </a:t>
            </a:r>
            <a:r>
              <a:rPr kumimoji="0" lang="en-CA" sz="1200" i="1" u="none" strike="noStrike" kern="1200" cap="none" spc="0" normalizeH="0" baseline="0" noProof="0" dirty="0" smtClean="0">
                <a:ln>
                  <a:noFill/>
                </a:ln>
                <a:solidFill>
                  <a:schemeClr val="tx1"/>
                </a:solidFill>
                <a:effectLst/>
                <a:uLnTx/>
                <a:uFillTx/>
                <a:latin typeface="+mj-lt"/>
                <a:ea typeface="+mn-ea"/>
                <a:cs typeface="+mn-cs"/>
              </a:rPr>
              <a:t>roll</a:t>
            </a:r>
            <a:r>
              <a:rPr kumimoji="0" lang="en-CA" sz="1200" i="1" u="none" strike="noStrike" kern="1200" cap="none" spc="0" normalizeH="0" noProof="0" dirty="0" smtClean="0">
                <a:ln>
                  <a:noFill/>
                </a:ln>
                <a:solidFill>
                  <a:schemeClr val="tx1"/>
                </a:solidFill>
                <a:effectLst/>
                <a:uLnTx/>
                <a:uFillTx/>
                <a:latin typeface="+mj-lt"/>
                <a:ea typeface="+mn-ea"/>
                <a:cs typeface="+mn-cs"/>
              </a:rPr>
              <a:t> out [the UC technology] and use it wisely, then look at taking the next steps.</a:t>
            </a:r>
            <a:endParaRPr lang="en-CA" sz="1200" i="1" dirty="0" smtClean="0"/>
          </a:p>
          <a:p>
            <a:pPr indent="273050" algn="l">
              <a:lnSpc>
                <a:spcPts val="2400"/>
              </a:lnSpc>
            </a:pPr>
            <a:r>
              <a:rPr lang="en-CA" sz="1000" dirty="0" smtClean="0"/>
              <a:t>- Thomas </a:t>
            </a:r>
            <a:r>
              <a:rPr lang="en-CA" sz="1000" dirty="0" err="1" smtClean="0"/>
              <a:t>Pind</a:t>
            </a:r>
            <a:r>
              <a:rPr lang="en-CA" sz="1000" dirty="0" smtClean="0"/>
              <a:t>, CEO, </a:t>
            </a:r>
            <a:r>
              <a:rPr lang="en-CA" sz="1000" dirty="0" err="1" smtClean="0"/>
              <a:t>Futurecom</a:t>
            </a:r>
            <a:r>
              <a:rPr lang="en-CA" sz="1000" dirty="0" smtClean="0"/>
              <a:t> Business Solutions</a:t>
            </a:r>
          </a:p>
        </p:txBody>
      </p:sp>
      <p:sp>
        <p:nvSpPr>
          <p:cNvPr id="2" name="Title 1"/>
          <p:cNvSpPr>
            <a:spLocks noGrp="1"/>
          </p:cNvSpPr>
          <p:nvPr>
            <p:ph type="title"/>
            <p:custDataLst>
              <p:tags r:id="rId3"/>
            </p:custDataLst>
          </p:nvPr>
        </p:nvSpPr>
        <p:spPr/>
        <p:txBody>
          <a:bodyPr/>
          <a:lstStyle/>
          <a:p>
            <a:r>
              <a:rPr lang="en-US" dirty="0" smtClean="0"/>
              <a:t>Make the most of the UC tools already in place</a:t>
            </a:r>
            <a:endParaRPr lang="en-US" dirty="0"/>
          </a:p>
        </p:txBody>
      </p:sp>
      <p:sp>
        <p:nvSpPr>
          <p:cNvPr id="4" name="Text Placeholder 3"/>
          <p:cNvSpPr>
            <a:spLocks noGrp="1"/>
          </p:cNvSpPr>
          <p:nvPr>
            <p:ph type="body" sz="quarter" idx="19"/>
            <p:custDataLst>
              <p:tags r:id="rId4"/>
            </p:custDataLst>
          </p:nvPr>
        </p:nvSpPr>
        <p:spPr/>
        <p:txBody>
          <a:bodyPr/>
          <a:lstStyle/>
          <a:p>
            <a:r>
              <a:rPr lang="en-US" dirty="0" smtClean="0"/>
              <a:t>CEBP Stages 2 &amp; 3 – Enhanced Toolsets &amp; Unified Interfaces</a:t>
            </a:r>
            <a:endParaRPr lang="en-US" dirty="0"/>
          </a:p>
        </p:txBody>
      </p:sp>
      <p:grpSp>
        <p:nvGrpSpPr>
          <p:cNvPr id="6" name="Group 34"/>
          <p:cNvGrpSpPr/>
          <p:nvPr>
            <p:custDataLst>
              <p:tags r:id="rId5"/>
            </p:custDataLst>
          </p:nvPr>
        </p:nvGrpSpPr>
        <p:grpSpPr>
          <a:xfrm>
            <a:off x="5466872" y="1863080"/>
            <a:ext cx="3296128" cy="3394719"/>
            <a:chOff x="5543072" y="1522443"/>
            <a:chExt cx="3296128" cy="1271807"/>
          </a:xfrm>
        </p:grpSpPr>
        <p:sp>
          <p:nvSpPr>
            <p:cNvPr id="7" name="Rectangle 6"/>
            <p:cNvSpPr/>
            <p:nvPr/>
          </p:nvSpPr>
          <p:spPr>
            <a:xfrm>
              <a:off x="5543549" y="1643000"/>
              <a:ext cx="3295651" cy="1151250"/>
            </a:xfrm>
            <a:prstGeom prst="rect">
              <a:avLst/>
            </a:prstGeom>
            <a:solidFill>
              <a:schemeClr val="bg1"/>
            </a:solidFill>
            <a:ln w="12700">
              <a:solidFill>
                <a:schemeClr val="accent3"/>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000" dirty="0" smtClean="0">
                  <a:solidFill>
                    <a:schemeClr val="tx1"/>
                  </a:solidFill>
                </a:rPr>
                <a:t>CEBP Stage 2 may suffice for smaller, centralized organizations that operate primarily face-to-face and have limited requirements for connecting with traveling or remote workers:</a:t>
              </a:r>
            </a:p>
            <a:p>
              <a:pPr marL="361950" indent="-180975" algn="l">
                <a:buClr>
                  <a:schemeClr val="tx1"/>
                </a:buClr>
                <a:buSzPct val="120000"/>
                <a:buFont typeface="Arial" pitchFamily="34" charset="0"/>
                <a:buChar char="•"/>
              </a:pPr>
              <a:r>
                <a:rPr lang="en-CA" sz="1000" dirty="0" smtClean="0">
                  <a:solidFill>
                    <a:schemeClr val="tx1"/>
                  </a:solidFill>
                </a:rPr>
                <a:t>Focus on optimizing the use of existing communication tools to extract maximum value with minimal cost.</a:t>
              </a:r>
              <a:br>
                <a:rPr lang="en-CA" sz="1000" dirty="0" smtClean="0">
                  <a:solidFill>
                    <a:schemeClr val="tx1"/>
                  </a:solidFill>
                </a:rPr>
              </a:br>
              <a:endParaRPr lang="en-CA" sz="1000" dirty="0" smtClean="0">
                <a:solidFill>
                  <a:schemeClr val="tx1"/>
                </a:solidFill>
              </a:endParaRPr>
            </a:p>
            <a:p>
              <a:pPr algn="l"/>
              <a:r>
                <a:rPr lang="en-CA" sz="1000" dirty="0" smtClean="0">
                  <a:solidFill>
                    <a:schemeClr val="tx1"/>
                  </a:solidFill>
                </a:rPr>
                <a:t>CEBP Stage 3 may suffice for larger and decentralized organizations without core business applications and key processes that would benefit from UC integration:</a:t>
              </a:r>
            </a:p>
            <a:p>
              <a:pPr marL="361950" indent="-180975" algn="l">
                <a:buClr>
                  <a:schemeClr val="tx1"/>
                </a:buClr>
                <a:buSzPct val="120000"/>
                <a:buFont typeface="Arial" pitchFamily="34" charset="0"/>
                <a:buChar char="•"/>
              </a:pPr>
              <a:r>
                <a:rPr lang="en-CA" sz="1000" dirty="0" smtClean="0">
                  <a:solidFill>
                    <a:schemeClr val="tx1"/>
                  </a:solidFill>
                </a:rPr>
                <a:t>Focus on optimizing communication opportunities and efficiencies through unified tools and presence.</a:t>
              </a:r>
              <a:br>
                <a:rPr lang="en-CA" sz="1000" dirty="0" smtClean="0">
                  <a:solidFill>
                    <a:schemeClr val="tx1"/>
                  </a:solidFill>
                </a:rPr>
              </a:br>
              <a:endParaRPr lang="en-CA" sz="1000" dirty="0" smtClean="0">
                <a:solidFill>
                  <a:schemeClr val="tx1"/>
                </a:solidFill>
              </a:endParaRPr>
            </a:p>
            <a:p>
              <a:pPr algn="l">
                <a:buClr>
                  <a:schemeClr val="tx1"/>
                </a:buClr>
                <a:buSzPct val="120000"/>
              </a:pPr>
              <a:r>
                <a:rPr lang="en-CA" sz="1000" dirty="0" smtClean="0">
                  <a:solidFill>
                    <a:schemeClr val="tx1"/>
                  </a:solidFill>
                </a:rPr>
                <a:t>In either case, keep an eye open for additional value-add opportunities associated with further UC optimization.</a:t>
              </a:r>
            </a:p>
          </p:txBody>
        </p:sp>
        <p:sp>
          <p:nvSpPr>
            <p:cNvPr id="8" name="Round Same Side Corner Rectangle 7"/>
            <p:cNvSpPr/>
            <p:nvPr/>
          </p:nvSpPr>
          <p:spPr>
            <a:xfrm>
              <a:off x="5543072" y="1522443"/>
              <a:ext cx="3295651" cy="120557"/>
            </a:xfrm>
            <a:prstGeom prst="round2SameRect">
              <a:avLst>
                <a:gd name="adj1" fmla="val 11859"/>
                <a:gd name="adj2" fmla="val 0"/>
              </a:avLst>
            </a:prstGeom>
            <a:gradFill>
              <a:gsLst>
                <a:gs pos="0">
                  <a:schemeClr val="bg2">
                    <a:lumMod val="85000"/>
                  </a:schemeClr>
                </a:gs>
                <a:gs pos="50000">
                  <a:schemeClr val="accent4">
                    <a:lumMod val="20000"/>
                    <a:lumOff val="80000"/>
                  </a:schemeClr>
                </a:gs>
                <a:gs pos="100000">
                  <a:schemeClr val="bg2">
                    <a:lumMod val="85000"/>
                  </a:schemeClr>
                </a:gs>
              </a:gsLst>
              <a:lin ang="10800000" scaled="0"/>
            </a:gradFill>
            <a:ln w="12700">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tx1"/>
                  </a:solidFill>
                  <a:latin typeface="+mj-lt"/>
                </a:rPr>
                <a:t>Is </a:t>
              </a:r>
              <a:r>
                <a:rPr lang="en-CA" sz="1200" b="1" i="1" dirty="0" smtClean="0">
                  <a:solidFill>
                    <a:schemeClr val="tx1"/>
                  </a:solidFill>
                  <a:latin typeface="+mj-lt"/>
                </a:rPr>
                <a:t>Basic</a:t>
              </a:r>
              <a:r>
                <a:rPr lang="en-CA" sz="1200" i="1" dirty="0" smtClean="0">
                  <a:solidFill>
                    <a:schemeClr val="tx1"/>
                  </a:solidFill>
                  <a:latin typeface="+mj-lt"/>
                </a:rPr>
                <a:t> UC Optimization Right for You?</a:t>
              </a:r>
              <a:endParaRPr lang="en-CA" sz="1200" i="1" dirty="0">
                <a:solidFill>
                  <a:schemeClr val="tx1"/>
                </a:solidFill>
                <a:latin typeface="+mj-lt"/>
              </a:endParaRPr>
            </a:p>
          </p:txBody>
        </p:sp>
      </p:grpSp>
      <p:sp>
        <p:nvSpPr>
          <p:cNvPr id="12" name="Text Placeholder 2"/>
          <p:cNvSpPr>
            <a:spLocks noGrp="1"/>
          </p:cNvSpPr>
          <p:nvPr>
            <p:ph type="body" sz="quarter" idx="16"/>
            <p:custDataLst>
              <p:tags r:id="rId6"/>
            </p:custDataLst>
          </p:nvPr>
        </p:nvSpPr>
        <p:spPr>
          <a:xfrm>
            <a:off x="257176" y="1786880"/>
            <a:ext cx="4856098" cy="786766"/>
          </a:xfrm>
        </p:spPr>
        <p:txBody>
          <a:bodyPr/>
          <a:lstStyle/>
          <a:p>
            <a:pPr marL="0" indent="0">
              <a:buNone/>
            </a:pPr>
            <a:r>
              <a:rPr lang="en-CA" b="1" dirty="0" smtClean="0"/>
              <a:t>Basic UC optimization </a:t>
            </a:r>
            <a:r>
              <a:rPr lang="en-CA" dirty="0" smtClean="0"/>
              <a:t>is focused on how UC tools can add value </a:t>
            </a:r>
            <a:r>
              <a:rPr lang="en-CA" i="1" dirty="0" smtClean="0"/>
              <a:t>independent</a:t>
            </a:r>
            <a:r>
              <a:rPr lang="en-CA" dirty="0" smtClean="0"/>
              <a:t> of deep integration with business systems. Business benefits come from smaller per-user savings across a broad user population.</a:t>
            </a:r>
          </a:p>
        </p:txBody>
      </p:sp>
      <p:sp>
        <p:nvSpPr>
          <p:cNvPr id="13" name="Rounded Rectangle 12"/>
          <p:cNvSpPr/>
          <p:nvPr>
            <p:custDataLst>
              <p:tags r:id="rId7"/>
            </p:custDataLst>
          </p:nvPr>
        </p:nvSpPr>
        <p:spPr>
          <a:xfrm>
            <a:off x="286521" y="2573646"/>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Organizations at CEBP Stage 2:</a:t>
            </a:r>
            <a:endParaRPr lang="en-CA" sz="1400" b="1" dirty="0">
              <a:solidFill>
                <a:schemeClr val="tx1"/>
              </a:solidFill>
            </a:endParaRPr>
          </a:p>
        </p:txBody>
      </p:sp>
      <p:sp>
        <p:nvSpPr>
          <p:cNvPr id="14" name="Rounded Rectangle 13"/>
          <p:cNvSpPr/>
          <p:nvPr>
            <p:custDataLst>
              <p:tags r:id="rId8"/>
            </p:custDataLst>
          </p:nvPr>
        </p:nvSpPr>
        <p:spPr>
          <a:xfrm>
            <a:off x="286521" y="4343400"/>
            <a:ext cx="4818880" cy="419997"/>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Organizations at CEBP Stage 3:</a:t>
            </a:r>
            <a:endParaRPr lang="en-CA" sz="1400" b="1" dirty="0">
              <a:solidFill>
                <a:schemeClr val="tx1"/>
              </a:solidFill>
            </a:endParaRPr>
          </a:p>
        </p:txBody>
      </p:sp>
      <p:sp>
        <p:nvSpPr>
          <p:cNvPr id="16" name="Text Placeholder 14"/>
          <p:cNvSpPr>
            <a:spLocks noGrp="1"/>
          </p:cNvSpPr>
          <p:nvPr>
            <p:ph type="body" sz="quarter" idx="16"/>
            <p:custDataLst>
              <p:tags r:id="rId9"/>
            </p:custDataLst>
          </p:nvPr>
        </p:nvSpPr>
        <p:spPr>
          <a:xfrm>
            <a:off x="249238" y="2895600"/>
            <a:ext cx="4856163" cy="1371600"/>
          </a:xfrm>
        </p:spPr>
        <p:txBody>
          <a:bodyPr/>
          <a:lstStyle/>
          <a:p>
            <a:r>
              <a:rPr lang="en-CA" dirty="0" smtClean="0"/>
              <a:t>Have implemented IP telephony in converged voice/data networks, and are using one or more IP-based tools to enhance internal and/or external communications.</a:t>
            </a:r>
          </a:p>
          <a:p>
            <a:r>
              <a:rPr lang="en-CA" dirty="0" smtClean="0"/>
              <a:t>Have typically realized substantial, tangible ROI via toll bypass; they experienced smaller tangible (and other intangible) benefits associated with reductions in travel costs and user-productivity improvements across a wide user population.</a:t>
            </a:r>
            <a:endParaRPr lang="en-US" dirty="0"/>
          </a:p>
        </p:txBody>
      </p:sp>
      <p:sp>
        <p:nvSpPr>
          <p:cNvPr id="17" name="Text Placeholder 14"/>
          <p:cNvSpPr>
            <a:spLocks noGrp="1"/>
          </p:cNvSpPr>
          <p:nvPr>
            <p:ph type="body" sz="quarter" idx="16"/>
            <p:custDataLst>
              <p:tags r:id="rId10"/>
            </p:custDataLst>
          </p:nvPr>
        </p:nvSpPr>
        <p:spPr>
          <a:xfrm>
            <a:off x="275721" y="4724400"/>
            <a:ext cx="4829680" cy="1600200"/>
          </a:xfrm>
        </p:spPr>
        <p:txBody>
          <a:bodyPr/>
          <a:lstStyle/>
          <a:p>
            <a:r>
              <a:rPr lang="en-CA" dirty="0" smtClean="0"/>
              <a:t>Have widely deployed a single, unified interface for many or all of their IP-based communication tools, across multiple computing platforms. This includes unified </a:t>
            </a:r>
            <a:r>
              <a:rPr lang="en-CA" i="1" dirty="0" smtClean="0"/>
              <a:t>presence </a:t>
            </a:r>
            <a:r>
              <a:rPr lang="en-CA" dirty="0" smtClean="0"/>
              <a:t>– the ability to identify in real-time who is available to be contacted via what means.</a:t>
            </a:r>
          </a:p>
          <a:p>
            <a:r>
              <a:rPr lang="en-CA" dirty="0" smtClean="0"/>
              <a:t>Have typically realized intangible productivity-related benefits via consistent user experience, reduced obstacles to rapid communication, and enhanced mobility, as well as smaller tangible benefits through further travel reduction and network optimization.</a:t>
            </a:r>
            <a:endParaRPr lang="en-US" dirty="0"/>
          </a:p>
        </p:txBody>
      </p:sp>
      <p:pic>
        <p:nvPicPr>
          <p:cNvPr id="21" name="Picture 20" descr="quote2.wmf"/>
          <p:cNvPicPr>
            <a:picLocks noChangeAspect="1"/>
          </p:cNvPicPr>
          <p:nvPr>
            <p:custDataLst>
              <p:tags r:id="rId11"/>
            </p:custDataLst>
          </p:nvPr>
        </p:nvPicPr>
        <p:blipFill>
          <a:blip r:embed="rId16" cstate="print"/>
          <a:stretch>
            <a:fillRect/>
          </a:stretch>
        </p:blipFill>
        <p:spPr>
          <a:xfrm>
            <a:off x="6553200" y="5779299"/>
            <a:ext cx="336701" cy="240501"/>
          </a:xfrm>
          <a:prstGeom prst="rect">
            <a:avLst/>
          </a:prstGeom>
        </p:spPr>
      </p:pic>
      <p:pic>
        <p:nvPicPr>
          <p:cNvPr id="22" name="Picture 21" descr="quote1.wmf"/>
          <p:cNvPicPr>
            <a:picLocks noChangeAspect="1"/>
          </p:cNvPicPr>
          <p:nvPr>
            <p:custDataLst>
              <p:tags r:id="rId12"/>
            </p:custDataLst>
          </p:nvPr>
        </p:nvPicPr>
        <p:blipFill>
          <a:blip r:embed="rId17" cstate="print"/>
          <a:stretch>
            <a:fillRect/>
          </a:stretch>
        </p:blipFill>
        <p:spPr>
          <a:xfrm>
            <a:off x="5029200" y="5378051"/>
            <a:ext cx="336701" cy="240501"/>
          </a:xfrm>
          <a:prstGeom prst="rect">
            <a:avLst/>
          </a:prstGeom>
        </p:spPr>
      </p:pic>
      <p:pic>
        <p:nvPicPr>
          <p:cNvPr id="18" name="Picture 17"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hidden="1"/>
          <p:cNvGraphicFramePr>
            <a:graphicFrameLocks noChangeAspect="1"/>
          </p:cNvGraphicFramePr>
          <p:nvPr/>
        </p:nvGraphicFramePr>
        <p:xfrm>
          <a:off x="0" y="0"/>
          <a:ext cx="158750" cy="158750"/>
        </p:xfrm>
        <a:graphic>
          <a:graphicData uri="http://schemas.openxmlformats.org/presentationml/2006/ole">
            <p:oleObj spid="_x0000_s118786" name="think-cell Slide" r:id="rId15" imgW="270" imgH="270" progId="">
              <p:embed/>
            </p:oleObj>
          </a:graphicData>
        </a:graphic>
      </p:graphicFrame>
      <p:sp>
        <p:nvSpPr>
          <p:cNvPr id="19" name="Text Placeholder 32"/>
          <p:cNvSpPr>
            <a:spLocks noGrp="1"/>
          </p:cNvSpPr>
          <p:nvPr>
            <p:ph type="body" sz="quarter" idx="22"/>
            <p:custDataLst>
              <p:tags r:id="rId2"/>
            </p:custDataLst>
          </p:nvPr>
        </p:nvSpPr>
        <p:spPr>
          <a:xfrm>
            <a:off x="5154442" y="5233693"/>
            <a:ext cx="3886199" cy="938507"/>
          </a:xfrm>
        </p:spPr>
        <p:txBody>
          <a:bodyPr/>
          <a:lstStyle/>
          <a:p>
            <a:r>
              <a:rPr lang="en-US" dirty="0" smtClean="0"/>
              <a:t>The impact that can be made… through the integration of workflow processes into a UC strategy is not always anticipated or taken into consideration when customers start to build their UC strategy. </a:t>
            </a:r>
            <a:endParaRPr lang="en-CA" dirty="0" smtClean="0"/>
          </a:p>
          <a:p>
            <a:pPr marL="177800" lvl="1" indent="-95250"/>
            <a:r>
              <a:rPr lang="en-CA" dirty="0" smtClean="0"/>
              <a:t>Heather Young, Product Deployment Leader, Integrated Communications Services, IBM Global Technology Services</a:t>
            </a:r>
            <a:endParaRPr lang="en-US" i="0" dirty="0"/>
          </a:p>
        </p:txBody>
      </p:sp>
      <p:sp>
        <p:nvSpPr>
          <p:cNvPr id="2" name="Title 1"/>
          <p:cNvSpPr>
            <a:spLocks noGrp="1"/>
          </p:cNvSpPr>
          <p:nvPr>
            <p:ph type="title"/>
            <p:custDataLst>
              <p:tags r:id="rId3"/>
            </p:custDataLst>
          </p:nvPr>
        </p:nvSpPr>
        <p:spPr/>
        <p:txBody>
          <a:bodyPr/>
          <a:lstStyle/>
          <a:p>
            <a:r>
              <a:rPr lang="en-US" dirty="0" smtClean="0"/>
              <a:t>Leverage UC tools to achieve deeper business benefits</a:t>
            </a:r>
            <a:endParaRPr lang="en-US" dirty="0"/>
          </a:p>
        </p:txBody>
      </p:sp>
      <p:sp>
        <p:nvSpPr>
          <p:cNvPr id="4" name="Text Placeholder 3"/>
          <p:cNvSpPr>
            <a:spLocks noGrp="1"/>
          </p:cNvSpPr>
          <p:nvPr>
            <p:ph type="body" sz="quarter" idx="19"/>
            <p:custDataLst>
              <p:tags r:id="rId4"/>
            </p:custDataLst>
          </p:nvPr>
        </p:nvSpPr>
        <p:spPr/>
        <p:txBody>
          <a:bodyPr/>
          <a:lstStyle/>
          <a:p>
            <a:r>
              <a:rPr lang="en-US" dirty="0" smtClean="0"/>
              <a:t>CEBP Stages 4 &amp; 5 – Application Integration &amp; Workflow Optimizations</a:t>
            </a:r>
            <a:endParaRPr lang="en-US" dirty="0"/>
          </a:p>
        </p:txBody>
      </p:sp>
      <p:sp>
        <p:nvSpPr>
          <p:cNvPr id="9" name="Rounded Rectangle 8"/>
          <p:cNvSpPr/>
          <p:nvPr>
            <p:custDataLst>
              <p:tags r:id="rId5"/>
            </p:custDataLst>
          </p:nvPr>
        </p:nvSpPr>
        <p:spPr>
          <a:xfrm>
            <a:off x="286521" y="2614921"/>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Organizations at CEBP Stage 4:</a:t>
            </a:r>
            <a:endParaRPr lang="en-CA" sz="1400" b="1" dirty="0">
              <a:solidFill>
                <a:schemeClr val="tx1"/>
              </a:solidFill>
            </a:endParaRPr>
          </a:p>
        </p:txBody>
      </p:sp>
      <p:sp>
        <p:nvSpPr>
          <p:cNvPr id="10" name="Rounded Rectangle 9"/>
          <p:cNvSpPr/>
          <p:nvPr>
            <p:custDataLst>
              <p:tags r:id="rId6"/>
            </p:custDataLst>
          </p:nvPr>
        </p:nvSpPr>
        <p:spPr>
          <a:xfrm>
            <a:off x="286521" y="4470400"/>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Organizations at CEBP Stage 5:</a:t>
            </a:r>
            <a:endParaRPr lang="en-CA" sz="1400" b="1" dirty="0">
              <a:solidFill>
                <a:schemeClr val="tx1"/>
              </a:solidFill>
            </a:endParaRPr>
          </a:p>
        </p:txBody>
      </p:sp>
      <p:sp>
        <p:nvSpPr>
          <p:cNvPr id="11" name="Text Placeholder 14"/>
          <p:cNvSpPr txBox="1">
            <a:spLocks/>
          </p:cNvSpPr>
          <p:nvPr>
            <p:custDataLst>
              <p:tags r:id="rId7"/>
            </p:custDataLst>
          </p:nvPr>
        </p:nvSpPr>
        <p:spPr bwMode="auto">
          <a:xfrm>
            <a:off x="249238" y="2936875"/>
            <a:ext cx="4713287"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Have</a:t>
            </a:r>
            <a:r>
              <a:rPr kumimoji="0" lang="en-CA" sz="1200" b="0" i="0" u="none" strike="noStrike" kern="1200" cap="none" spc="0" normalizeH="0" noProof="0" dirty="0" smtClean="0">
                <a:ln>
                  <a:noFill/>
                </a:ln>
                <a:solidFill>
                  <a:schemeClr val="tx1"/>
                </a:solidFill>
                <a:effectLst/>
                <a:uLnTx/>
                <a:uFillTx/>
                <a:latin typeface="+mn-lt"/>
                <a:ea typeface="+mn-ea"/>
                <a:cs typeface="+mn-cs"/>
              </a:rPr>
              <a:t> integrated a standard UC interface with one or more key business applications (e.g. ERP, CRM), enabling efficient and effective </a:t>
            </a:r>
            <a:r>
              <a:rPr kumimoji="0" lang="en-CA" sz="1200" b="0" i="1" u="none" strike="noStrike" kern="1200" cap="none" spc="0" normalizeH="0" noProof="0" dirty="0" smtClean="0">
                <a:ln>
                  <a:noFill/>
                </a:ln>
                <a:solidFill>
                  <a:schemeClr val="tx1"/>
                </a:solidFill>
                <a:effectLst/>
                <a:uLnTx/>
                <a:uFillTx/>
                <a:latin typeface="+mn-lt"/>
                <a:ea typeface="+mn-ea"/>
                <a:cs typeface="+mn-cs"/>
              </a:rPr>
              <a:t>contextual </a:t>
            </a:r>
            <a:r>
              <a:rPr kumimoji="0" lang="en-CA" sz="1200" b="0" i="0" u="none" strike="noStrike" kern="1200" cap="none" spc="0" normalizeH="0" noProof="0" dirty="0" smtClean="0">
                <a:ln>
                  <a:noFill/>
                </a:ln>
                <a:solidFill>
                  <a:schemeClr val="tx1"/>
                </a:solidFill>
                <a:effectLst/>
                <a:uLnTx/>
                <a:uFillTx/>
                <a:latin typeface="+mn-lt"/>
                <a:ea typeface="+mn-ea"/>
                <a:cs typeface="+mn-cs"/>
              </a:rPr>
              <a:t>communications among specific user populations.</a:t>
            </a:r>
          </a:p>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Char char="•"/>
              <a:tabLst/>
              <a:defRPr/>
            </a:pPr>
            <a:r>
              <a:rPr lang="en-CA" sz="1200" baseline="0" dirty="0" smtClean="0">
                <a:latin typeface="+mn-lt"/>
              </a:rPr>
              <a:t>Have typically realized tangible ROI through process efficiency improvements, leading, for example, to improved customer satisfaction and quality improvements.</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 Placeholder 14"/>
          <p:cNvSpPr txBox="1">
            <a:spLocks/>
          </p:cNvSpPr>
          <p:nvPr>
            <p:custDataLst>
              <p:tags r:id="rId8"/>
            </p:custDataLst>
          </p:nvPr>
        </p:nvSpPr>
        <p:spPr bwMode="auto">
          <a:xfrm>
            <a:off x="275721" y="4841875"/>
            <a:ext cx="4713287" cy="1482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Have integrated the standard UC interface with one or more key</a:t>
            </a:r>
            <a:r>
              <a:rPr kumimoji="0" lang="en-CA" sz="1200" b="0" i="0" u="none" strike="noStrike" kern="1200" cap="none" spc="0" normalizeH="0" noProof="0" dirty="0" smtClean="0">
                <a:ln>
                  <a:noFill/>
                </a:ln>
                <a:solidFill>
                  <a:schemeClr val="tx1"/>
                </a:solidFill>
                <a:effectLst/>
                <a:uLnTx/>
                <a:uFillTx/>
                <a:latin typeface="+mn-lt"/>
                <a:ea typeface="+mn-ea"/>
                <a:cs typeface="+mn-cs"/>
              </a:rPr>
              <a:t> workflows, </a:t>
            </a:r>
            <a:r>
              <a:rPr kumimoji="0" lang="en-CA" sz="1200" b="0" i="1" u="none" strike="noStrike" kern="1200" cap="none" spc="0" normalizeH="0" noProof="0" dirty="0" smtClean="0">
                <a:ln>
                  <a:noFill/>
                </a:ln>
                <a:solidFill>
                  <a:schemeClr val="tx1"/>
                </a:solidFill>
                <a:effectLst/>
                <a:uLnTx/>
                <a:uFillTx/>
                <a:latin typeface="+mn-lt"/>
                <a:ea typeface="+mn-ea"/>
                <a:cs typeface="+mn-cs"/>
              </a:rPr>
              <a:t>optimizing</a:t>
            </a:r>
            <a:r>
              <a:rPr kumimoji="0" lang="en-CA" sz="1200" b="0" i="0" u="none" strike="noStrike" kern="1200" cap="none" spc="0" normalizeH="0" noProof="0" dirty="0" smtClean="0">
                <a:ln>
                  <a:noFill/>
                </a:ln>
                <a:solidFill>
                  <a:schemeClr val="tx1"/>
                </a:solidFill>
                <a:effectLst/>
                <a:uLnTx/>
                <a:uFillTx/>
                <a:latin typeface="+mn-lt"/>
                <a:ea typeface="+mn-ea"/>
                <a:cs typeface="+mn-cs"/>
              </a:rPr>
              <a:t> the use of contextual communications among participants in the workflow.</a:t>
            </a:r>
          </a:p>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Char char="•"/>
              <a:tabLst/>
              <a:defRPr/>
            </a:pPr>
            <a:r>
              <a:rPr lang="en-CA" sz="1200" baseline="0" dirty="0" smtClean="0">
                <a:latin typeface="+mn-lt"/>
              </a:rPr>
              <a:t>Have</a:t>
            </a:r>
            <a:r>
              <a:rPr lang="en-CA" sz="1200" dirty="0" smtClean="0">
                <a:latin typeface="+mn-lt"/>
              </a:rPr>
              <a:t> typically realized additional tangible ROI</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through process optimization</a:t>
            </a:r>
            <a:r>
              <a:rPr kumimoji="0" lang="en-CA" sz="1200" b="0" i="0" u="none" strike="noStrike" kern="1200" cap="none" spc="0" normalizeH="0" noProof="0" dirty="0" smtClean="0">
                <a:ln>
                  <a:noFill/>
                </a:ln>
                <a:solidFill>
                  <a:schemeClr val="tx1"/>
                </a:solidFill>
                <a:effectLst/>
                <a:uLnTx/>
                <a:uFillTx/>
                <a:latin typeface="+mn-lt"/>
                <a:ea typeface="+mn-ea"/>
                <a:cs typeface="+mn-cs"/>
              </a:rPr>
              <a:t> – minimizing process delays and maximizing the ability to manage workflow exceptions.</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3" name="Group 34"/>
          <p:cNvGrpSpPr/>
          <p:nvPr>
            <p:custDataLst>
              <p:tags r:id="rId9"/>
            </p:custDataLst>
          </p:nvPr>
        </p:nvGrpSpPr>
        <p:grpSpPr>
          <a:xfrm>
            <a:off x="5410201" y="1863080"/>
            <a:ext cx="3428999" cy="2978795"/>
            <a:chOff x="5543072" y="1522443"/>
            <a:chExt cx="3296128" cy="1115984"/>
          </a:xfrm>
        </p:grpSpPr>
        <p:sp>
          <p:nvSpPr>
            <p:cNvPr id="14" name="Rectangle 13"/>
            <p:cNvSpPr/>
            <p:nvPr/>
          </p:nvSpPr>
          <p:spPr>
            <a:xfrm>
              <a:off x="5543549" y="1643000"/>
              <a:ext cx="3295651" cy="995427"/>
            </a:xfrm>
            <a:prstGeom prst="rect">
              <a:avLst/>
            </a:prstGeom>
            <a:solidFill>
              <a:schemeClr val="bg1"/>
            </a:solidFill>
            <a:ln w="12700">
              <a:solidFill>
                <a:schemeClr val="accent3"/>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000" dirty="0" smtClean="0">
                  <a:solidFill>
                    <a:schemeClr val="tx1"/>
                  </a:solidFill>
                </a:rPr>
                <a:t>CEBP Stage 4 is appropriate for organizations with specific groups of users who communicate frequently while using one or more core business applications:</a:t>
              </a:r>
            </a:p>
            <a:p>
              <a:pPr marL="361950" indent="-180975" algn="l">
                <a:buClr>
                  <a:schemeClr val="tx1"/>
                </a:buClr>
                <a:buSzPct val="120000"/>
                <a:buFont typeface="Arial" pitchFamily="34" charset="0"/>
                <a:buChar char="•"/>
              </a:pPr>
              <a:r>
                <a:rPr lang="en-CA" sz="1000" dirty="0" smtClean="0">
                  <a:solidFill>
                    <a:schemeClr val="tx1"/>
                  </a:solidFill>
                </a:rPr>
                <a:t>Focus on optimizing the productivity of each group of targeted users by optimizing communication and collaboration processes.</a:t>
              </a:r>
              <a:br>
                <a:rPr lang="en-CA" sz="1000" dirty="0" smtClean="0">
                  <a:solidFill>
                    <a:schemeClr val="tx1"/>
                  </a:solidFill>
                </a:rPr>
              </a:br>
              <a:endParaRPr lang="en-CA" sz="1000" dirty="0" smtClean="0">
                <a:solidFill>
                  <a:schemeClr val="tx1"/>
                </a:solidFill>
              </a:endParaRPr>
            </a:p>
            <a:p>
              <a:pPr algn="l"/>
              <a:r>
                <a:rPr lang="en-CA" sz="1000" dirty="0" smtClean="0">
                  <a:solidFill>
                    <a:schemeClr val="tx1"/>
                  </a:solidFill>
                </a:rPr>
                <a:t>CEBP Stage 5 is appropriate for organizations with one or more high-value, workflow-enabled processes:</a:t>
              </a:r>
            </a:p>
            <a:p>
              <a:pPr marL="361950" indent="-180975" algn="l">
                <a:buClr>
                  <a:schemeClr val="tx1"/>
                </a:buClr>
                <a:buSzPct val="120000"/>
                <a:buFont typeface="Arial" pitchFamily="34" charset="0"/>
                <a:buChar char="•"/>
              </a:pPr>
              <a:r>
                <a:rPr lang="en-CA" sz="1000" dirty="0" smtClean="0">
                  <a:solidFill>
                    <a:schemeClr val="tx1"/>
                  </a:solidFill>
                </a:rPr>
                <a:t>Focus on optimizing business processes by incorporating UC-based alerts and UC-enabled collaboration at critical stages in the workflow.</a:t>
              </a:r>
              <a:br>
                <a:rPr lang="en-CA" sz="1000" dirty="0" smtClean="0">
                  <a:solidFill>
                    <a:schemeClr val="tx1"/>
                  </a:solidFill>
                </a:rPr>
              </a:br>
              <a:endParaRPr lang="en-CA" sz="1000" dirty="0" smtClean="0">
                <a:solidFill>
                  <a:schemeClr val="tx1"/>
                </a:solidFill>
              </a:endParaRPr>
            </a:p>
            <a:p>
              <a:pPr algn="l">
                <a:buClr>
                  <a:schemeClr val="tx1"/>
                </a:buClr>
                <a:buSzPct val="120000"/>
              </a:pPr>
              <a:r>
                <a:rPr lang="en-CA" sz="1000" dirty="0" smtClean="0">
                  <a:solidFill>
                    <a:schemeClr val="tx1"/>
                  </a:solidFill>
                </a:rPr>
                <a:t>In either case, keep an eye open for additional value-add opportunities associated with further advanced UC optimization.</a:t>
              </a:r>
            </a:p>
          </p:txBody>
        </p:sp>
        <p:sp>
          <p:nvSpPr>
            <p:cNvPr id="15" name="Round Same Side Corner Rectangle 14"/>
            <p:cNvSpPr/>
            <p:nvPr/>
          </p:nvSpPr>
          <p:spPr>
            <a:xfrm>
              <a:off x="5543072" y="1522443"/>
              <a:ext cx="3295651" cy="120557"/>
            </a:xfrm>
            <a:prstGeom prst="round2SameRect">
              <a:avLst>
                <a:gd name="adj1" fmla="val 11859"/>
                <a:gd name="adj2" fmla="val 0"/>
              </a:avLst>
            </a:prstGeom>
            <a:gradFill>
              <a:gsLst>
                <a:gs pos="0">
                  <a:schemeClr val="bg2">
                    <a:lumMod val="85000"/>
                  </a:schemeClr>
                </a:gs>
                <a:gs pos="50000">
                  <a:schemeClr val="accent4">
                    <a:lumMod val="20000"/>
                    <a:lumOff val="80000"/>
                  </a:schemeClr>
                </a:gs>
                <a:gs pos="100000">
                  <a:schemeClr val="bg2">
                    <a:lumMod val="85000"/>
                  </a:schemeClr>
                </a:gs>
              </a:gsLst>
              <a:lin ang="10800000" scaled="0"/>
            </a:gradFill>
            <a:ln w="12700">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tx1"/>
                  </a:solidFill>
                  <a:latin typeface="+mj-lt"/>
                </a:rPr>
                <a:t>Is </a:t>
              </a:r>
              <a:r>
                <a:rPr lang="en-CA" sz="1200" b="1" i="1" dirty="0" smtClean="0">
                  <a:solidFill>
                    <a:schemeClr val="tx1"/>
                  </a:solidFill>
                  <a:latin typeface="+mj-lt"/>
                </a:rPr>
                <a:t>Advanced</a:t>
              </a:r>
              <a:r>
                <a:rPr lang="en-CA" sz="1200" i="1" dirty="0" smtClean="0">
                  <a:solidFill>
                    <a:schemeClr val="tx1"/>
                  </a:solidFill>
                  <a:latin typeface="+mj-lt"/>
                </a:rPr>
                <a:t> UC Optimization Right for You?</a:t>
              </a:r>
              <a:endParaRPr lang="en-CA" sz="1200" i="1" dirty="0">
                <a:solidFill>
                  <a:schemeClr val="tx1"/>
                </a:solidFill>
                <a:latin typeface="+mj-lt"/>
              </a:endParaRPr>
            </a:p>
          </p:txBody>
        </p:sp>
      </p:grpSp>
      <p:pic>
        <p:nvPicPr>
          <p:cNvPr id="17" name="Picture 16" descr="quote2.wmf"/>
          <p:cNvPicPr>
            <a:picLocks noChangeAspect="1"/>
          </p:cNvPicPr>
          <p:nvPr>
            <p:custDataLst>
              <p:tags r:id="rId10"/>
            </p:custDataLst>
          </p:nvPr>
        </p:nvPicPr>
        <p:blipFill>
          <a:blip r:embed="rId16" cstate="print"/>
          <a:stretch>
            <a:fillRect/>
          </a:stretch>
        </p:blipFill>
        <p:spPr>
          <a:xfrm>
            <a:off x="8578699" y="5855499"/>
            <a:ext cx="336701" cy="240501"/>
          </a:xfrm>
          <a:prstGeom prst="rect">
            <a:avLst/>
          </a:prstGeom>
        </p:spPr>
      </p:pic>
      <p:pic>
        <p:nvPicPr>
          <p:cNvPr id="18" name="Picture 17" descr="quote1.wmf"/>
          <p:cNvPicPr>
            <a:picLocks noChangeAspect="1"/>
          </p:cNvPicPr>
          <p:nvPr>
            <p:custDataLst>
              <p:tags r:id="rId11"/>
            </p:custDataLst>
          </p:nvPr>
        </p:nvPicPr>
        <p:blipFill>
          <a:blip r:embed="rId17" cstate="print"/>
          <a:stretch>
            <a:fillRect/>
          </a:stretch>
        </p:blipFill>
        <p:spPr>
          <a:xfrm>
            <a:off x="4876800" y="5245899"/>
            <a:ext cx="336701" cy="240501"/>
          </a:xfrm>
          <a:prstGeom prst="rect">
            <a:avLst/>
          </a:prstGeom>
        </p:spPr>
      </p:pic>
      <p:sp>
        <p:nvSpPr>
          <p:cNvPr id="8" name="Text Placeholder 2"/>
          <p:cNvSpPr txBox="1">
            <a:spLocks/>
          </p:cNvSpPr>
          <p:nvPr>
            <p:custDataLst>
              <p:tags r:id="rId12"/>
            </p:custDataLst>
          </p:nvPr>
        </p:nvSpPr>
        <p:spPr bwMode="auto">
          <a:xfrm>
            <a:off x="249303" y="1752600"/>
            <a:ext cx="4856098" cy="651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0" hangingPunct="0">
              <a:lnSpc>
                <a:spcPts val="1350"/>
              </a:lnSpc>
              <a:spcBef>
                <a:spcPts val="500"/>
              </a:spcBef>
              <a:buClr>
                <a:schemeClr val="tx1"/>
              </a:buClr>
              <a:buSzPct val="120000"/>
            </a:pPr>
            <a:r>
              <a:rPr lang="en-CA" sz="1200" b="1" dirty="0" smtClean="0">
                <a:latin typeface="+mn-lt"/>
              </a:rPr>
              <a:t>Advanced UC optimization </a:t>
            </a:r>
            <a:r>
              <a:rPr lang="en-CA" sz="1200" dirty="0" smtClean="0">
                <a:latin typeface="+mn-lt"/>
              </a:rPr>
              <a:t>adds value by integrating UC tools deployed in CEBP Stage 3 with business systems. Business benefits come from larger per-user savings across smaller user groups.</a:t>
            </a:r>
          </a:p>
        </p:txBody>
      </p:sp>
      <p:pic>
        <p:nvPicPr>
          <p:cNvPr id="16" name="Picture 15"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en-US" dirty="0" smtClean="0"/>
              <a:t>Maximize Unified Communications (UC) ROI by understanding the capabilities of UC technologies and mapping those to the business.</a:t>
            </a:r>
            <a:endParaRPr lang="en-US" dirty="0"/>
          </a:p>
        </p:txBody>
      </p:sp>
      <p:sp>
        <p:nvSpPr>
          <p:cNvPr id="2" name="Title 1"/>
          <p:cNvSpPr>
            <a:spLocks noGrp="1"/>
          </p:cNvSpPr>
          <p:nvPr>
            <p:ph type="title"/>
          </p:nvPr>
        </p:nvSpPr>
        <p:spPr/>
        <p:txBody>
          <a:bodyPr/>
          <a:lstStyle/>
          <a:p>
            <a:r>
              <a:rPr lang="en-US" dirty="0" smtClean="0"/>
              <a:t>Introduction</a:t>
            </a:r>
          </a:p>
        </p:txBody>
      </p:sp>
      <p:sp>
        <p:nvSpPr>
          <p:cNvPr id="4" name="Text Placeholder 3"/>
          <p:cNvSpPr>
            <a:spLocks noGrp="1"/>
          </p:cNvSpPr>
          <p:nvPr>
            <p:ph type="body" sz="quarter" idx="16"/>
          </p:nvPr>
        </p:nvSpPr>
        <p:spPr>
          <a:xfrm>
            <a:off x="249303" y="2819400"/>
            <a:ext cx="4034665" cy="3485536"/>
          </a:xfrm>
        </p:spPr>
        <p:txBody>
          <a:bodyPr/>
          <a:lstStyle/>
          <a:p>
            <a:r>
              <a:rPr lang="en-US" dirty="0" smtClean="0"/>
              <a:t>IT leaders and managers who have implemented some subset of available UC technologies and are seeking to maximize the value of UC to the business.</a:t>
            </a:r>
          </a:p>
          <a:p>
            <a:endParaRPr lang="en-US" dirty="0" smtClean="0"/>
          </a:p>
          <a:p>
            <a:r>
              <a:rPr lang="en-US" dirty="0" smtClean="0"/>
              <a:t>Business managers who currently use UC technologies and perceive potential benefits beyond those currently being realized.</a:t>
            </a:r>
          </a:p>
          <a:p>
            <a:pPr>
              <a:buNone/>
            </a:pPr>
            <a:endParaRPr lang="en-US" sz="1400" b="1" dirty="0" smtClean="0"/>
          </a:p>
          <a:p>
            <a:pPr>
              <a:buNone/>
            </a:pPr>
            <a:r>
              <a:rPr lang="en-US" sz="1400" b="1" dirty="0" smtClean="0"/>
              <a:t>This Research May Also Benefit:</a:t>
            </a:r>
          </a:p>
          <a:p>
            <a:pPr>
              <a:buNone/>
            </a:pPr>
            <a:endParaRPr lang="en-US" sz="1400" b="1" dirty="0" smtClean="0"/>
          </a:p>
          <a:p>
            <a:r>
              <a:rPr lang="en-US" dirty="0" smtClean="0"/>
              <a:t>IT and business leaders considering the long-term potential of UC technologies for their organizations.</a:t>
            </a:r>
          </a:p>
          <a:p>
            <a:endParaRPr lang="en-US" dirty="0" smtClean="0"/>
          </a:p>
          <a:p>
            <a:r>
              <a:rPr lang="en-US" dirty="0" smtClean="0"/>
              <a:t>Individuals involved in enhancing the value of collaboration implementations through UC technologies.</a:t>
            </a:r>
          </a:p>
          <a:p>
            <a:endParaRPr lang="en-US" dirty="0"/>
          </a:p>
        </p:txBody>
      </p:sp>
      <p:sp>
        <p:nvSpPr>
          <p:cNvPr id="7" name="Text Placeholder 6"/>
          <p:cNvSpPr>
            <a:spLocks noGrp="1"/>
          </p:cNvSpPr>
          <p:nvPr>
            <p:ph type="body" sz="quarter" idx="21"/>
          </p:nvPr>
        </p:nvSpPr>
        <p:spPr/>
        <p:txBody>
          <a:bodyPr/>
          <a:lstStyle/>
          <a:p>
            <a:r>
              <a:rPr lang="en-CA" dirty="0" smtClean="0"/>
              <a:t>This Research Is Designed For:</a:t>
            </a:r>
            <a:endParaRPr lang="en-US" dirty="0"/>
          </a:p>
        </p:txBody>
      </p:sp>
      <p:sp>
        <p:nvSpPr>
          <p:cNvPr id="8" name="Text Placeholder 7"/>
          <p:cNvSpPr>
            <a:spLocks noGrp="1"/>
          </p:cNvSpPr>
          <p:nvPr>
            <p:ph type="body" sz="quarter" idx="22"/>
          </p:nvPr>
        </p:nvSpPr>
        <p:spPr/>
        <p:txBody>
          <a:bodyPr/>
          <a:lstStyle/>
          <a:p>
            <a:r>
              <a:rPr lang="en-CA" dirty="0" smtClean="0"/>
              <a:t>This Research Will Help You:</a:t>
            </a:r>
            <a:endParaRPr lang="en-US" dirty="0"/>
          </a:p>
        </p:txBody>
      </p:sp>
      <p:sp>
        <p:nvSpPr>
          <p:cNvPr id="9" name="Text Placeholder 8"/>
          <p:cNvSpPr>
            <a:spLocks noGrp="1"/>
          </p:cNvSpPr>
          <p:nvPr>
            <p:ph type="body" sz="quarter" idx="23"/>
          </p:nvPr>
        </p:nvSpPr>
        <p:spPr>
          <a:xfrm>
            <a:off x="4860032" y="2819400"/>
            <a:ext cx="4032448" cy="2667000"/>
          </a:xfrm>
        </p:spPr>
        <p:txBody>
          <a:bodyPr/>
          <a:lstStyle/>
          <a:p>
            <a:r>
              <a:rPr lang="en-US" dirty="0" smtClean="0"/>
              <a:t>Understand the value proposition of UC optimization, whether your organization is small, medium, or large.</a:t>
            </a:r>
          </a:p>
          <a:p>
            <a:endParaRPr lang="en-US" dirty="0" smtClean="0"/>
          </a:p>
          <a:p>
            <a:r>
              <a:rPr lang="en-US" dirty="0" smtClean="0"/>
              <a:t>Understand how suitable UC optimization is for your organization.</a:t>
            </a:r>
          </a:p>
          <a:p>
            <a:endParaRPr lang="en-US" dirty="0" smtClean="0"/>
          </a:p>
          <a:p>
            <a:r>
              <a:rPr lang="en-US" dirty="0" smtClean="0"/>
              <a:t>Identify next steps toward UC optimization – and when to say “enough!”</a:t>
            </a:r>
          </a:p>
          <a:p>
            <a:endParaRPr lang="en-US" dirty="0" smtClean="0"/>
          </a:p>
          <a:p>
            <a:r>
              <a:rPr lang="en-US" dirty="0" smtClean="0"/>
              <a:t>Avoid roadblocks, leverage opportunities, and consolidate the benefits associated with UC implementation and optimization.</a:t>
            </a:r>
            <a:endParaRPr lang="en-US" dirty="0"/>
          </a:p>
        </p:txBody>
      </p:sp>
      <p:grpSp>
        <p:nvGrpSpPr>
          <p:cNvPr id="10" name="Group 9"/>
          <p:cNvGrpSpPr/>
          <p:nvPr/>
        </p:nvGrpSpPr>
        <p:grpSpPr>
          <a:xfrm>
            <a:off x="4283968" y="5715000"/>
            <a:ext cx="4563836" cy="589936"/>
            <a:chOff x="3425586" y="5565209"/>
            <a:chExt cx="5249226" cy="566595"/>
          </a:xfrm>
        </p:grpSpPr>
        <p:sp>
          <p:nvSpPr>
            <p:cNvPr id="11" name="Rectangle 10"/>
            <p:cNvSpPr/>
            <p:nvPr/>
          </p:nvSpPr>
          <p:spPr>
            <a:xfrm>
              <a:off x="4182223" y="5565209"/>
              <a:ext cx="4492589" cy="566595"/>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lIns="810000" rtlCol="0" anchor="ctr"/>
            <a:lstStyle/>
            <a:p>
              <a:pPr algn="l"/>
              <a:r>
                <a:rPr lang="en-CA" sz="1000" dirty="0" smtClean="0">
                  <a:solidFill>
                    <a:schemeClr val="tx1"/>
                  </a:solidFill>
                </a:rPr>
                <a:t>This research is one component of Info-Tech’s evolving  </a:t>
              </a:r>
              <a:r>
                <a:rPr lang="en-CA" sz="1000" dirty="0" smtClean="0">
                  <a:solidFill>
                    <a:schemeClr val="tx1"/>
                  </a:solidFill>
                  <a:hlinkClick r:id="rId3"/>
                </a:rPr>
                <a:t>Unified Communications</a:t>
              </a:r>
              <a:r>
                <a:rPr lang="en-CA" sz="1000" dirty="0" smtClean="0">
                  <a:solidFill>
                    <a:schemeClr val="tx1"/>
                  </a:solidFill>
                </a:rPr>
                <a:t> solution road map.</a:t>
              </a:r>
            </a:p>
          </p:txBody>
        </p:sp>
        <p:sp>
          <p:nvSpPr>
            <p:cNvPr id="12" name="Pentagon 11"/>
            <p:cNvSpPr/>
            <p:nvPr/>
          </p:nvSpPr>
          <p:spPr>
            <a:xfrm>
              <a:off x="3425586" y="5565209"/>
              <a:ext cx="1475313" cy="566595"/>
            </a:xfrm>
            <a:prstGeom prst="homePlate">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Research Context</a:t>
              </a:r>
              <a:endParaRPr lang="en-CA" sz="1200" dirty="0"/>
            </a:p>
          </p:txBody>
        </p:sp>
      </p:grpSp>
      <p:pic>
        <p:nvPicPr>
          <p:cNvPr id="13" name="Picture 1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9"/>
          </p:nvPr>
        </p:nvSpPr>
        <p:spPr>
          <a:xfrm>
            <a:off x="257176" y="1219200"/>
            <a:ext cx="8620124" cy="657225"/>
          </a:xfrm>
        </p:spPr>
        <p:txBody>
          <a:bodyPr/>
          <a:lstStyle/>
          <a:p>
            <a:r>
              <a:rPr lang="en-CA" dirty="0" smtClean="0"/>
              <a:t>UC optimization is about mapping technologies against business imperatives to deliver Communication-Enabled Business Processes (CEBP).</a:t>
            </a:r>
            <a:endParaRPr lang="en-US" dirty="0" smtClean="0"/>
          </a:p>
          <a:p>
            <a:endParaRPr lang="en-US" dirty="0"/>
          </a:p>
        </p:txBody>
      </p:sp>
      <p:sp>
        <p:nvSpPr>
          <p:cNvPr id="2" name="Title 1"/>
          <p:cNvSpPr>
            <a:spLocks noGrp="1"/>
          </p:cNvSpPr>
          <p:nvPr>
            <p:ph type="title"/>
          </p:nvPr>
        </p:nvSpPr>
        <p:spPr/>
        <p:txBody>
          <a:bodyPr/>
          <a:lstStyle/>
          <a:p>
            <a:r>
              <a:rPr lang="en-US" dirty="0" smtClean="0"/>
              <a:t>Executive Summary</a:t>
            </a:r>
          </a:p>
        </p:txBody>
      </p:sp>
      <p:sp>
        <p:nvSpPr>
          <p:cNvPr id="7" name="Text Placeholder 6"/>
          <p:cNvSpPr>
            <a:spLocks noGrp="1"/>
          </p:cNvSpPr>
          <p:nvPr>
            <p:ph type="body" sz="quarter" idx="16"/>
          </p:nvPr>
        </p:nvSpPr>
        <p:spPr>
          <a:xfrm>
            <a:off x="249302" y="1905000"/>
            <a:ext cx="8627997" cy="4313785"/>
          </a:xfrm>
        </p:spPr>
        <p:txBody>
          <a:bodyPr/>
          <a:lstStyle/>
          <a:p>
            <a:pPr>
              <a:buNone/>
            </a:pPr>
            <a:r>
              <a:rPr lang="en-US" b="1" dirty="0" smtClean="0"/>
              <a:t>Understand UC technology implementation options</a:t>
            </a:r>
          </a:p>
          <a:p>
            <a:r>
              <a:rPr lang="en-CA" dirty="0" smtClean="0"/>
              <a:t>The variety and complexity of UC technology implementation options are staggering: </a:t>
            </a:r>
          </a:p>
          <a:p>
            <a:pPr lvl="1"/>
            <a:r>
              <a:rPr lang="en-CA" dirty="0" smtClean="0"/>
              <a:t>Standalone UC tools vs. application and workflow-integrated tools; integrated vs. best of breed solutions; on-premise, cloud-based, and hybrid implementation options; standards-based vs. proprietary technologies.</a:t>
            </a:r>
          </a:p>
          <a:p>
            <a:pPr lvl="1">
              <a:buNone/>
            </a:pPr>
            <a:r>
              <a:rPr lang="en-CA" dirty="0" smtClean="0"/>
              <a:t>A high-level understanding of these options is critical to maximizing the business value of UC.</a:t>
            </a:r>
            <a:endParaRPr lang="en-US" sz="1400" dirty="0" smtClean="0"/>
          </a:p>
          <a:p>
            <a:pPr>
              <a:spcBef>
                <a:spcPts val="1200"/>
              </a:spcBef>
              <a:buNone/>
            </a:pPr>
            <a:r>
              <a:rPr lang="en-US" b="1" dirty="0" smtClean="0"/>
              <a:t>Determine an appropriate level of CEBP maturity for your organization</a:t>
            </a:r>
          </a:p>
          <a:p>
            <a:r>
              <a:rPr lang="en-CA" dirty="0" smtClean="0"/>
              <a:t>Avoid wasting time and money on non-value-add UC technology implementations.  Set aside the UC technologies, and develop an understanding of how and where a focus on CEBP will add significant business value.</a:t>
            </a:r>
            <a:endParaRPr lang="en-US" sz="1400" i="1" dirty="0" smtClean="0"/>
          </a:p>
          <a:p>
            <a:pPr>
              <a:spcBef>
                <a:spcPts val="1200"/>
              </a:spcBef>
              <a:buNone/>
            </a:pPr>
            <a:r>
              <a:rPr lang="en-US" b="1" dirty="0" smtClean="0"/>
              <a:t>Take steps to optimize use of UC technologies and capitalize on CEBP opportunities</a:t>
            </a:r>
            <a:endParaRPr lang="en-US" i="1" dirty="0" smtClean="0"/>
          </a:p>
          <a:p>
            <a:r>
              <a:rPr lang="en-CA" dirty="0" smtClean="0"/>
              <a:t>Move beyond the initial deployment of IP telephony and other UC tools, and build a plan to maximize the return on UC technology investments.</a:t>
            </a:r>
          </a:p>
          <a:p>
            <a:r>
              <a:rPr lang="en-CA" dirty="0" smtClean="0"/>
              <a:t>Develop a strategy for CEBP, and capture past and ongoing successes and challenges from UC initiatives. Use these to get the support needed to advance UC optimization efforts</a:t>
            </a:r>
            <a:r>
              <a:rPr lang="en-CA" sz="1100" dirty="0" smtClean="0"/>
              <a:t>.</a:t>
            </a:r>
            <a:endParaRPr lang="en-US" sz="1100" dirty="0" smtClean="0"/>
          </a:p>
        </p:txBody>
      </p:sp>
      <p:grpSp>
        <p:nvGrpSpPr>
          <p:cNvPr id="4" name="Group 136"/>
          <p:cNvGrpSpPr/>
          <p:nvPr/>
        </p:nvGrpSpPr>
        <p:grpSpPr>
          <a:xfrm>
            <a:off x="328291" y="5410200"/>
            <a:ext cx="8491536" cy="848310"/>
            <a:chOff x="328291" y="3598911"/>
            <a:chExt cx="8491536" cy="848310"/>
          </a:xfrm>
        </p:grpSpPr>
        <p:sp>
          <p:nvSpPr>
            <p:cNvPr id="5" name="Rounded Rectangle 4"/>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4738" indent="1588" algn="l"/>
              <a:r>
                <a:rPr lang="en-CA" sz="1200" dirty="0" smtClean="0">
                  <a:solidFill>
                    <a:schemeClr val="tx1"/>
                  </a:solidFill>
                </a:rPr>
                <a:t>UC technology isn't one-size-fits-all. Understanding your individual business context and developing a CEBP strategy are the keys to making the right technology and resource investments, and making the most of that investment.</a:t>
              </a:r>
            </a:p>
          </p:txBody>
        </p:sp>
        <p:pic>
          <p:nvPicPr>
            <p:cNvPr id="6" name="Picture 5" descr="insight.png"/>
            <p:cNvPicPr>
              <a:picLocks noChangeAspect="1"/>
            </p:cNvPicPr>
            <p:nvPr/>
          </p:nvPicPr>
          <p:blipFill>
            <a:blip r:embed="rId3" cstate="print"/>
            <a:stretch>
              <a:fillRect/>
            </a:stretch>
          </p:blipFill>
          <p:spPr>
            <a:xfrm>
              <a:off x="328614" y="3609020"/>
              <a:ext cx="1000207" cy="838201"/>
            </a:xfrm>
            <a:prstGeom prst="rect">
              <a:avLst/>
            </a:prstGeom>
          </p:spPr>
        </p:pic>
      </p:grp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nvGraphicFramePr>
        <p:xfrm>
          <a:off x="0" y="0"/>
          <a:ext cx="158750" cy="158750"/>
        </p:xfrm>
        <a:graphic>
          <a:graphicData uri="http://schemas.openxmlformats.org/presentationml/2006/ole">
            <p:oleObj spid="_x0000_s2049" name="think-cell Slide" r:id="rId7" imgW="360" imgH="360" progId="">
              <p:embed/>
            </p:oleObj>
          </a:graphicData>
        </a:graphic>
      </p:graphicFrame>
      <p:sp>
        <p:nvSpPr>
          <p:cNvPr id="8" name="Text Placeholder 7"/>
          <p:cNvSpPr>
            <a:spLocks noGrp="1"/>
          </p:cNvSpPr>
          <p:nvPr>
            <p:ph type="body" sz="quarter" idx="16"/>
            <p:custDataLst>
              <p:tags r:id="rId2"/>
            </p:custDataLst>
          </p:nvPr>
        </p:nvSpPr>
        <p:spPr>
          <a:xfrm>
            <a:off x="249302" y="1905000"/>
            <a:ext cx="8627997" cy="4313785"/>
          </a:xfrm>
        </p:spPr>
        <p:txBody>
          <a:bodyPr/>
          <a:lstStyle/>
          <a:p>
            <a:r>
              <a:rPr lang="en-CA" dirty="0" smtClean="0"/>
              <a:t>Many organizations have acquired UC capabilities through IP telephony implementations, or have staff supplementing a non-UC IP telephony environment with a mix of free (or free </a:t>
            </a:r>
            <a:r>
              <a:rPr lang="en-CA" i="1" dirty="0" smtClean="0"/>
              <a:t>trial</a:t>
            </a:r>
            <a:r>
              <a:rPr lang="en-CA" dirty="0" smtClean="0"/>
              <a:t>) and subscription/per-use online communication tools such as Skype or </a:t>
            </a:r>
            <a:r>
              <a:rPr lang="en-CA" dirty="0" err="1" smtClean="0"/>
              <a:t>GoToMeeting</a:t>
            </a:r>
            <a:r>
              <a:rPr lang="en-CA" dirty="0" smtClean="0"/>
              <a:t>.</a:t>
            </a:r>
          </a:p>
          <a:p>
            <a:pPr lvl="1"/>
            <a:r>
              <a:rPr lang="en-CA" dirty="0" smtClean="0"/>
              <a:t>Demonstrable telecom cost savings (e.g. toll bypass) made possible through IP telephony investments provide solid payback, but once achieved, may also limit any sense of urgency to go beyond IP telephony into the realm of UC.</a:t>
            </a:r>
          </a:p>
          <a:p>
            <a:pPr>
              <a:spcBef>
                <a:spcPts val="1200"/>
              </a:spcBef>
            </a:pPr>
            <a:r>
              <a:rPr lang="en-CA" dirty="0" smtClean="0"/>
              <a:t>A </a:t>
            </a:r>
            <a:r>
              <a:rPr lang="en-CA" dirty="0" smtClean="0">
                <a:hlinkClick r:id="rId8"/>
              </a:rPr>
              <a:t>2009 study and whitepaper </a:t>
            </a:r>
            <a:r>
              <a:rPr lang="en-CA" dirty="0" smtClean="0"/>
              <a:t>from Siemens Communications and SIS International Research estimates that </a:t>
            </a:r>
            <a:r>
              <a:rPr lang="en-CA" b="1" dirty="0" smtClean="0"/>
              <a:t>obstacles to effective communication cost organizations between $47K (small/medium businesses) and $50K USD (large enterprises) per knowledge worker per year</a:t>
            </a:r>
            <a:r>
              <a:rPr lang="en-CA" dirty="0" smtClean="0"/>
              <a:t>.</a:t>
            </a:r>
          </a:p>
          <a:p>
            <a:pPr>
              <a:spcBef>
                <a:spcPts val="1200"/>
              </a:spcBef>
            </a:pPr>
            <a:r>
              <a:rPr lang="en-CA" dirty="0" smtClean="0"/>
              <a:t>Many elements of these estimated costs cannot be converted wholesale into business savings, but </a:t>
            </a:r>
            <a:r>
              <a:rPr lang="en-CA" b="1" dirty="0" smtClean="0"/>
              <a:t>substantial tangible and intangible benefits can be realized by optimizing communication technologies through UC</a:t>
            </a:r>
            <a:r>
              <a:rPr lang="en-CA" dirty="0" smtClean="0"/>
              <a:t>:</a:t>
            </a:r>
          </a:p>
          <a:p>
            <a:pPr lvl="1"/>
            <a:r>
              <a:rPr lang="en-CA" dirty="0" smtClean="0"/>
              <a:t>Some portion of the tangible costs associated with business travel can be avoided with optimized UC, including limited availability and/or effectiveness of </a:t>
            </a:r>
            <a:r>
              <a:rPr lang="en-CA" dirty="0" err="1" smtClean="0"/>
              <a:t>telework</a:t>
            </a:r>
            <a:r>
              <a:rPr lang="en-CA" dirty="0" smtClean="0"/>
              <a:t> and mobile work arrangements.</a:t>
            </a:r>
          </a:p>
          <a:p>
            <a:pPr lvl="1"/>
            <a:r>
              <a:rPr lang="en-CA" dirty="0" smtClean="0"/>
              <a:t>Knowledge workers actively work to minimize the less tangible effects of communication and collaboration latency by juggling multiple activities at once, reducing the </a:t>
            </a:r>
            <a:r>
              <a:rPr lang="en-CA" i="1" dirty="0" smtClean="0"/>
              <a:t>individual </a:t>
            </a:r>
            <a:r>
              <a:rPr lang="en-CA" dirty="0" smtClean="0"/>
              <a:t>cost of waiting for information and responses, but increasing the need for multitasking. At the same time, communication delays prevent rapid resolution of customer requests and other time-sensitive issues, with potential bottom-line impact on the business.</a:t>
            </a:r>
          </a:p>
          <a:p>
            <a:pPr>
              <a:spcBef>
                <a:spcPts val="1200"/>
              </a:spcBef>
            </a:pPr>
            <a:r>
              <a:rPr lang="en-CA" dirty="0" smtClean="0"/>
              <a:t>Using a conservative estimate that only one fifth of these costs can be avoided through UC optimization, </a:t>
            </a:r>
            <a:r>
              <a:rPr lang="en-CA" b="1" dirty="0" smtClean="0"/>
              <a:t>businesses can realize cost savings of ~$10K USD per knowledge worker per year </a:t>
            </a:r>
            <a:r>
              <a:rPr lang="en-CA" dirty="0" smtClean="0"/>
              <a:t>– more than sufficient to justify further UC investments and cover both implementation and ongoing operational costs.</a:t>
            </a:r>
          </a:p>
        </p:txBody>
      </p:sp>
      <p:sp>
        <p:nvSpPr>
          <p:cNvPr id="5" name="Text Placeholder 4"/>
          <p:cNvSpPr>
            <a:spLocks noGrp="1"/>
          </p:cNvSpPr>
          <p:nvPr>
            <p:ph type="body" sz="quarter" idx="19"/>
            <p:custDataLst>
              <p:tags r:id="rId3"/>
            </p:custDataLst>
          </p:nvPr>
        </p:nvSpPr>
        <p:spPr>
          <a:xfrm>
            <a:off x="257176" y="1219200"/>
            <a:ext cx="8620124" cy="657225"/>
          </a:xfrm>
        </p:spPr>
        <p:txBody>
          <a:bodyPr/>
          <a:lstStyle/>
          <a:p>
            <a:r>
              <a:rPr lang="en-CA" dirty="0" smtClean="0"/>
              <a:t>Reduce hidden communication barriers and drive knowledge worker productivity in businesses of all sizes.</a:t>
            </a:r>
            <a:endParaRPr lang="en-US" dirty="0"/>
          </a:p>
        </p:txBody>
      </p:sp>
      <p:sp>
        <p:nvSpPr>
          <p:cNvPr id="7" name="Title 6"/>
          <p:cNvSpPr>
            <a:spLocks noGrp="1"/>
          </p:cNvSpPr>
          <p:nvPr>
            <p:ph type="title"/>
            <p:custDataLst>
              <p:tags r:id="rId4"/>
            </p:custDataLst>
          </p:nvPr>
        </p:nvSpPr>
        <p:spPr/>
        <p:txBody>
          <a:bodyPr/>
          <a:lstStyle/>
          <a:p>
            <a:r>
              <a:rPr lang="en-CA" dirty="0" smtClean="0"/>
              <a:t>Optimize UC to accelerate the business and reduce cost</a:t>
            </a:r>
            <a:endParaRPr lang="en-US" dirty="0"/>
          </a:p>
        </p:txBody>
      </p:sp>
      <p:pic>
        <p:nvPicPr>
          <p:cNvPr id="9" name="Picture 8"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nvGraphicFramePr>
        <p:xfrm>
          <a:off x="0" y="0"/>
          <a:ext cx="158750" cy="158750"/>
        </p:xfrm>
        <a:graphic>
          <a:graphicData uri="http://schemas.openxmlformats.org/presentationml/2006/ole">
            <p:oleObj spid="_x0000_s1027" name="think-cell Slide" r:id="rId10" imgW="360" imgH="360" progId="">
              <p:embed/>
            </p:oleObj>
          </a:graphicData>
        </a:graphic>
      </p:graphicFrame>
      <p:sp>
        <p:nvSpPr>
          <p:cNvPr id="13" name="Text Placeholder 12"/>
          <p:cNvSpPr>
            <a:spLocks noGrp="1"/>
          </p:cNvSpPr>
          <p:nvPr>
            <p:ph type="body" sz="quarter" idx="15"/>
            <p:custDataLst>
              <p:tags r:id="rId3"/>
            </p:custDataLst>
          </p:nvPr>
        </p:nvSpPr>
        <p:spPr>
          <a:xfrm>
            <a:off x="687148" y="3060700"/>
            <a:ext cx="7694852" cy="660400"/>
          </a:xfrm>
        </p:spPr>
        <p:txBody>
          <a:bodyPr/>
          <a:lstStyle/>
          <a:p>
            <a:pPr marL="0" lvl="1" indent="0">
              <a:lnSpc>
                <a:spcPts val="3200"/>
              </a:lnSpc>
              <a:buClr>
                <a:schemeClr val="accent2"/>
              </a:buClr>
              <a:buSzPct val="160000"/>
            </a:pPr>
            <a:r>
              <a:rPr lang="en-US" dirty="0" smtClean="0"/>
              <a:t>Understand UC &amp; the CEBP Maturity Model</a:t>
            </a:r>
          </a:p>
          <a:p>
            <a:endParaRPr lang="en-US" dirty="0"/>
          </a:p>
        </p:txBody>
      </p:sp>
      <p:sp>
        <p:nvSpPr>
          <p:cNvPr id="20" name="Text Placeholder 19"/>
          <p:cNvSpPr>
            <a:spLocks noGrp="1"/>
          </p:cNvSpPr>
          <p:nvPr>
            <p:ph type="body" sz="quarter" idx="21"/>
            <p:custDataLst>
              <p:tags r:id="rId4"/>
            </p:custDataLst>
          </p:nvPr>
        </p:nvSpPr>
        <p:spPr>
          <a:xfrm>
            <a:off x="791580" y="4232015"/>
            <a:ext cx="4618620" cy="1906138"/>
          </a:xfrm>
        </p:spPr>
        <p:txBody>
          <a:bodyPr/>
          <a:lstStyle/>
          <a:p>
            <a:r>
              <a:rPr lang="en-US" sz="1000" dirty="0" smtClean="0"/>
              <a:t>Unified Communications technologies vs. Communication-Enabled Business Processes (CEBP).</a:t>
            </a:r>
          </a:p>
          <a:p>
            <a:pPr lvl="0"/>
            <a:r>
              <a:rPr lang="en-US" sz="1000" dirty="0" smtClean="0"/>
              <a:t>Separating technical complexity concerns from a focus on business value .</a:t>
            </a:r>
          </a:p>
          <a:p>
            <a:pPr lvl="0"/>
            <a:r>
              <a:rPr lang="en-CA" sz="1000" dirty="0" smtClean="0"/>
              <a:t>Understanding the stages of the CEBP maturity model.</a:t>
            </a:r>
            <a:endParaRPr lang="en-US" sz="1000" dirty="0" smtClean="0"/>
          </a:p>
        </p:txBody>
      </p:sp>
      <p:sp>
        <p:nvSpPr>
          <p:cNvPr id="15" name="Text Placeholder 14"/>
          <p:cNvSpPr>
            <a:spLocks noGrp="1"/>
          </p:cNvSpPr>
          <p:nvPr>
            <p:ph type="body" sz="quarter" idx="18"/>
            <p:custDataLst>
              <p:tags r:id="rId5"/>
            </p:custDataLst>
          </p:nvPr>
        </p:nvSpPr>
        <p:spPr/>
        <p:txBody>
          <a:bodyPr/>
          <a:lstStyle/>
          <a:p>
            <a:r>
              <a:rPr lang="en-US" b="1" dirty="0" smtClean="0"/>
              <a:t>Understand UC &amp; the CEBP </a:t>
            </a:r>
            <a:br>
              <a:rPr lang="en-US" b="1" dirty="0" smtClean="0"/>
            </a:br>
            <a:r>
              <a:rPr lang="en-US" b="1" dirty="0" smtClean="0"/>
              <a:t>Maturity Model</a:t>
            </a:r>
          </a:p>
          <a:p>
            <a:r>
              <a:rPr lang="en-US" dirty="0" smtClean="0"/>
              <a:t>Consolidate the Benefits of </a:t>
            </a:r>
            <a:br>
              <a:rPr lang="en-US" dirty="0" smtClean="0"/>
            </a:br>
            <a:r>
              <a:rPr lang="en-US" dirty="0" smtClean="0"/>
              <a:t>Enhanced UC Tools</a:t>
            </a:r>
          </a:p>
          <a:p>
            <a:r>
              <a:rPr lang="en-US" dirty="0" smtClean="0"/>
              <a:t>Unify UC Interfaces</a:t>
            </a:r>
          </a:p>
          <a:p>
            <a:r>
              <a:rPr lang="en-US" dirty="0" smtClean="0"/>
              <a:t>Integrate UC with Business Applications and Workflows</a:t>
            </a:r>
          </a:p>
          <a:p>
            <a:r>
              <a:rPr lang="en-US" dirty="0" smtClean="0"/>
              <a:t>Optimize UC: Conclusions</a:t>
            </a:r>
            <a:endParaRPr lang="en-US" dirty="0"/>
          </a:p>
        </p:txBody>
      </p:sp>
      <p:sp>
        <p:nvSpPr>
          <p:cNvPr id="17" name="Text Placeholder 16"/>
          <p:cNvSpPr>
            <a:spLocks noGrp="1"/>
          </p:cNvSpPr>
          <p:nvPr>
            <p:ph type="body" sz="quarter" idx="19"/>
            <p:custDataLst>
              <p:tags r:id="rId6"/>
            </p:custDataLst>
          </p:nvPr>
        </p:nvSpPr>
        <p:spPr/>
        <p:txBody>
          <a:bodyPr/>
          <a:lstStyle/>
          <a:p>
            <a:r>
              <a:rPr lang="en-CA" dirty="0" smtClean="0"/>
              <a:t>What’s in this Section:</a:t>
            </a:r>
          </a:p>
        </p:txBody>
      </p:sp>
      <p:sp>
        <p:nvSpPr>
          <p:cNvPr id="19" name="Text Placeholder 18"/>
          <p:cNvSpPr>
            <a:spLocks noGrp="1"/>
          </p:cNvSpPr>
          <p:nvPr>
            <p:ph type="body" sz="quarter" idx="20"/>
            <p:custDataLst>
              <p:tags r:id="rId7"/>
            </p:custDataLst>
          </p:nvPr>
        </p:nvSpPr>
        <p:spPr/>
        <p:txBody>
          <a:bodyPr/>
          <a:lstStyle/>
          <a:p>
            <a:r>
              <a:rPr lang="en-CA" dirty="0" smtClean="0"/>
              <a:t>Sections:</a:t>
            </a:r>
            <a:endParaRPr lang="en-US" dirty="0"/>
          </a:p>
        </p:txBody>
      </p:sp>
      <p:sp>
        <p:nvSpPr>
          <p:cNvPr id="25" name="Chevron 24"/>
          <p:cNvSpPr/>
          <p:nvPr/>
        </p:nvSpPr>
        <p:spPr>
          <a:xfrm>
            <a:off x="6214437" y="434373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6" name="Chevron 25"/>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4" name="Picture 2"/>
          <p:cNvPicPr>
            <a:picLocks noChangeAspect="1" noChangeArrowheads="1"/>
          </p:cNvPicPr>
          <p:nvPr/>
        </p:nvPicPr>
        <p:blipFill>
          <a:blip r:embed="rId11" cstate="print"/>
          <a:srcRect/>
          <a:stretch>
            <a:fillRect/>
          </a:stretch>
        </p:blipFill>
        <p:spPr bwMode="auto">
          <a:xfrm>
            <a:off x="-8934" y="1006035"/>
            <a:ext cx="8865409" cy="1774893"/>
          </a:xfrm>
          <a:prstGeom prst="rect">
            <a:avLst/>
          </a:prstGeom>
          <a:noFill/>
          <a:ln w="9525">
            <a:noFill/>
            <a:miter lim="800000"/>
            <a:headEnd/>
            <a:tailEnd/>
          </a:ln>
        </p:spPr>
      </p:pic>
      <p:pic>
        <p:nvPicPr>
          <p:cNvPr id="11" name="Picture 10" descr="sample_linkbar-itrgNEW.gif">
            <a:hlinkClick r:id="rId12"/>
          </p:cNvPr>
          <p:cNvPicPr>
            <a:picLocks noChangeAspect="1"/>
          </p:cNvPicPr>
          <p:nvPr/>
        </p:nvPicPr>
        <p:blipFill>
          <a:blip r:embed="rId13" cstate="print"/>
          <a:stretch>
            <a:fillRect/>
          </a:stretch>
        </p:blipFill>
        <p:spPr>
          <a:xfrm>
            <a:off x="0" y="6419850"/>
            <a:ext cx="9144000" cy="43815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 name="Group 33"/>
          <p:cNvGrpSpPr/>
          <p:nvPr/>
        </p:nvGrpSpPr>
        <p:grpSpPr>
          <a:xfrm>
            <a:off x="285137" y="1682951"/>
            <a:ext cx="4210663" cy="1541017"/>
            <a:chOff x="5543549" y="2724152"/>
            <a:chExt cx="3295651" cy="1538856"/>
          </a:xfrm>
        </p:grpSpPr>
        <p:sp>
          <p:nvSpPr>
            <p:cNvPr id="100" name="Rectangle 99"/>
            <p:cNvSpPr/>
            <p:nvPr/>
          </p:nvSpPr>
          <p:spPr>
            <a:xfrm>
              <a:off x="5543549" y="2990353"/>
              <a:ext cx="3295651" cy="127265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000" b="1" dirty="0" smtClean="0">
                  <a:solidFill>
                    <a:schemeClr val="tx1"/>
                  </a:solidFill>
                </a:rPr>
                <a:t>UC</a:t>
              </a:r>
              <a:r>
                <a:rPr lang="en-CA" sz="1000" dirty="0" smtClean="0">
                  <a:solidFill>
                    <a:schemeClr val="tx1"/>
                  </a:solidFill>
                </a:rPr>
                <a:t> refers to the </a:t>
              </a:r>
              <a:r>
                <a:rPr lang="en-CA" sz="1000" i="1" dirty="0" smtClean="0">
                  <a:solidFill>
                    <a:schemeClr val="tx1"/>
                  </a:solidFill>
                </a:rPr>
                <a:t>technologies </a:t>
              </a:r>
              <a:r>
                <a:rPr lang="en-CA" sz="1000" dirty="0" smtClean="0">
                  <a:solidFill>
                    <a:schemeClr val="tx1"/>
                  </a:solidFill>
                </a:rPr>
                <a:t>that support enhanced communication.</a:t>
              </a:r>
            </a:p>
            <a:p>
              <a:pPr algn="l"/>
              <a:endParaRPr lang="en-CA" sz="1000" dirty="0" smtClean="0">
                <a:solidFill>
                  <a:schemeClr val="tx1"/>
                </a:solidFill>
              </a:endParaRPr>
            </a:p>
            <a:p>
              <a:pPr algn="l"/>
              <a:r>
                <a:rPr lang="en-CA" sz="1000" b="1" dirty="0" smtClean="0">
                  <a:solidFill>
                    <a:schemeClr val="tx1"/>
                  </a:solidFill>
                </a:rPr>
                <a:t>CEBP</a:t>
              </a:r>
              <a:r>
                <a:rPr lang="en-CA" sz="1000" dirty="0" smtClean="0">
                  <a:solidFill>
                    <a:schemeClr val="tx1"/>
                  </a:solidFill>
                </a:rPr>
                <a:t> generally refers to </a:t>
              </a:r>
              <a:r>
                <a:rPr lang="en-CA" sz="1000" i="1" dirty="0" smtClean="0">
                  <a:solidFill>
                    <a:schemeClr val="tx1"/>
                  </a:solidFill>
                </a:rPr>
                <a:t>technology-based solutions </a:t>
              </a:r>
              <a:r>
                <a:rPr lang="en-CA" sz="1000" dirty="0" smtClean="0">
                  <a:solidFill>
                    <a:schemeClr val="tx1"/>
                  </a:solidFill>
                </a:rPr>
                <a:t>and is focused on how people use UC within existing or new business processes. Higher levels of CEBP maturity involve greater integration of UC </a:t>
              </a:r>
              <a:br>
                <a:rPr lang="en-CA" sz="1000" dirty="0" smtClean="0">
                  <a:solidFill>
                    <a:schemeClr val="tx1"/>
                  </a:solidFill>
                </a:rPr>
              </a:br>
              <a:r>
                <a:rPr lang="en-CA" sz="1000" dirty="0" smtClean="0">
                  <a:solidFill>
                    <a:schemeClr val="tx1"/>
                  </a:solidFill>
                </a:rPr>
                <a:t>technologies into existing, enhanced, and new </a:t>
              </a:r>
              <a:br>
                <a:rPr lang="en-CA" sz="1000" dirty="0" smtClean="0">
                  <a:solidFill>
                    <a:schemeClr val="tx1"/>
                  </a:solidFill>
                </a:rPr>
              </a:br>
              <a:r>
                <a:rPr lang="en-CA" sz="1000" dirty="0" smtClean="0">
                  <a:solidFill>
                    <a:schemeClr val="tx1"/>
                  </a:solidFill>
                </a:rPr>
                <a:t>business processes.</a:t>
              </a:r>
            </a:p>
          </p:txBody>
        </p:sp>
        <p:sp>
          <p:nvSpPr>
            <p:cNvPr id="101" name="Round Same Side Corner Rectangle 100"/>
            <p:cNvSpPr/>
            <p:nvPr/>
          </p:nvSpPr>
          <p:spPr>
            <a:xfrm>
              <a:off x="5543550" y="2724152"/>
              <a:ext cx="3295650" cy="26620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bg1"/>
                  </a:solidFill>
                </a:rPr>
                <a:t>UC vs. CEBP: Semantics Matter!</a:t>
              </a:r>
              <a:endParaRPr lang="en-CA" sz="1200" dirty="0">
                <a:solidFill>
                  <a:schemeClr val="bg1"/>
                </a:solidFill>
              </a:endParaRPr>
            </a:p>
          </p:txBody>
        </p:sp>
      </p:grpSp>
      <p:sp>
        <p:nvSpPr>
          <p:cNvPr id="52" name="Text Placeholder 51"/>
          <p:cNvSpPr>
            <a:spLocks noGrp="1"/>
          </p:cNvSpPr>
          <p:nvPr>
            <p:ph type="body" sz="quarter" idx="19"/>
          </p:nvPr>
        </p:nvSpPr>
        <p:spPr>
          <a:xfrm>
            <a:off x="257176" y="1219200"/>
            <a:ext cx="8620124" cy="657225"/>
          </a:xfrm>
        </p:spPr>
        <p:txBody>
          <a:bodyPr/>
          <a:lstStyle/>
          <a:p>
            <a:r>
              <a:rPr lang="en-US" dirty="0" smtClean="0"/>
              <a:t>UC technology is the foundation, but people and processes are key.</a:t>
            </a:r>
            <a:endParaRPr lang="en-US" dirty="0"/>
          </a:p>
        </p:txBody>
      </p:sp>
      <p:sp>
        <p:nvSpPr>
          <p:cNvPr id="11" name="Title 10"/>
          <p:cNvSpPr>
            <a:spLocks noGrp="1"/>
          </p:cNvSpPr>
          <p:nvPr>
            <p:ph type="title"/>
          </p:nvPr>
        </p:nvSpPr>
        <p:spPr/>
        <p:txBody>
          <a:bodyPr/>
          <a:lstStyle/>
          <a:p>
            <a:pPr rtl="0" eaLnBrk="0" fontAlgn="base" hangingPunct="0"/>
            <a:r>
              <a:rPr lang="en-US" sz="2400" kern="1200" baseline="0" dirty="0" smtClean="0">
                <a:solidFill>
                  <a:schemeClr val="tx1"/>
                </a:solidFill>
                <a:latin typeface="+mj-lt"/>
                <a:ea typeface="+mj-ea"/>
                <a:cs typeface="+mj-cs"/>
              </a:rPr>
              <a:t>Follow the CEBP maturity</a:t>
            </a:r>
            <a:r>
              <a:rPr lang="en-US" sz="2400" kern="1200" dirty="0" smtClean="0">
                <a:solidFill>
                  <a:schemeClr val="tx1"/>
                </a:solidFill>
                <a:latin typeface="+mj-lt"/>
                <a:ea typeface="+mj-ea"/>
                <a:cs typeface="+mj-cs"/>
              </a:rPr>
              <a:t> model to optimize UC</a:t>
            </a:r>
            <a:endParaRPr lang="en-US" sz="2400" dirty="0" smtClean="0"/>
          </a:p>
        </p:txBody>
      </p:sp>
      <p:sp>
        <p:nvSpPr>
          <p:cNvPr id="27" name=" 3"/>
          <p:cNvSpPr/>
          <p:nvPr/>
        </p:nvSpPr>
        <p:spPr>
          <a:xfrm>
            <a:off x="228600" y="1493065"/>
            <a:ext cx="8648976" cy="4325421"/>
          </a:xfrm>
          <a:prstGeom prst="swooshArrow">
            <a:avLst>
              <a:gd name="adj1" fmla="val 25000"/>
              <a:gd name="adj2" fmla="val 25000"/>
            </a:avLst>
          </a:prstGeom>
          <a:solidFill>
            <a:srgbClr val="D9D9D9"/>
          </a:solidFill>
          <a:ln>
            <a:noFill/>
          </a:ln>
          <a:effectLst>
            <a:outerShdw blurRad="50800" dist="38100" dir="18900000" algn="bl" rotWithShape="0">
              <a:prstClr val="black">
                <a:alpha val="40000"/>
              </a:prstClr>
            </a:outerShdw>
          </a:effectLst>
        </p:spPr>
        <p:style>
          <a:lnRef idx="0">
            <a:scrgbClr r="0" g="0" b="0"/>
          </a:lnRef>
          <a:fillRef idx="1">
            <a:scrgbClr r="0" g="0" b="0"/>
          </a:fillRef>
          <a:effectRef idx="0">
            <a:scrgbClr r="0" g="0" b="0"/>
          </a:effectRef>
          <a:fontRef idx="minor">
            <a:schemeClr val="dk1">
              <a:hueOff val="0"/>
              <a:satOff val="0"/>
              <a:lumOff val="0"/>
              <a:alphaOff val="0"/>
            </a:schemeClr>
          </a:fontRef>
        </p:style>
        <p:txBody>
          <a:bodyPr/>
          <a:lstStyle/>
          <a:p>
            <a:endParaRPr lang="en-US"/>
          </a:p>
        </p:txBody>
      </p:sp>
      <p:sp>
        <p:nvSpPr>
          <p:cNvPr id="28" name="Oval 27"/>
          <p:cNvSpPr/>
          <p:nvPr/>
        </p:nvSpPr>
        <p:spPr>
          <a:xfrm>
            <a:off x="1060156" y="4751686"/>
            <a:ext cx="198926" cy="198926"/>
          </a:xfrm>
          <a:prstGeom prst="ellipse">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CA" sz="1000" b="1" dirty="0" smtClean="0"/>
              <a:t>1</a:t>
            </a:r>
            <a:endParaRPr lang="en-US" sz="1000" b="1" dirty="0"/>
          </a:p>
        </p:txBody>
      </p:sp>
      <p:grpSp>
        <p:nvGrpSpPr>
          <p:cNvPr id="29" name="Group 28"/>
          <p:cNvGrpSpPr/>
          <p:nvPr/>
        </p:nvGrpSpPr>
        <p:grpSpPr>
          <a:xfrm>
            <a:off x="152401" y="3505201"/>
            <a:ext cx="1585331" cy="1447799"/>
            <a:chOff x="744331" y="4194826"/>
            <a:chExt cx="2491282" cy="3189512"/>
          </a:xfrm>
        </p:grpSpPr>
        <p:sp>
          <p:nvSpPr>
            <p:cNvPr id="46" name="Rectangle 45"/>
            <p:cNvSpPr/>
            <p:nvPr/>
          </p:nvSpPr>
          <p:spPr>
            <a:xfrm>
              <a:off x="744331" y="4254939"/>
              <a:ext cx="1927384" cy="106263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7" name="Rectangle 46"/>
            <p:cNvSpPr/>
            <p:nvPr/>
          </p:nvSpPr>
          <p:spPr>
            <a:xfrm>
              <a:off x="744331" y="4194826"/>
              <a:ext cx="2491282" cy="31895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5407" tIns="0" rIns="0" bIns="0" numCol="1" spcCol="1270" anchor="t" anchorCtr="0">
              <a:noAutofit/>
            </a:bodyPr>
            <a:lstStyle/>
            <a:p>
              <a:pPr lvl="0" algn="l" defTabSz="533400">
                <a:lnSpc>
                  <a:spcPct val="90000"/>
                </a:lnSpc>
                <a:spcBef>
                  <a:spcPct val="0"/>
                </a:spcBef>
                <a:spcAft>
                  <a:spcPct val="35000"/>
                </a:spcAft>
              </a:pPr>
              <a:r>
                <a:rPr lang="en-US" sz="1200" b="1" kern="1200" dirty="0" smtClean="0"/>
                <a:t>Converged network</a:t>
              </a:r>
              <a:br>
                <a:rPr lang="en-US" sz="1200" b="1" kern="1200" dirty="0" smtClean="0"/>
              </a:br>
              <a:r>
                <a:rPr lang="en-US" sz="1200" b="1" kern="1200" dirty="0" smtClean="0"/>
                <a:t>(CEBP Stage One)</a:t>
              </a:r>
            </a:p>
            <a:p>
              <a:pPr lvl="0" algn="l" defTabSz="533400">
                <a:lnSpc>
                  <a:spcPct val="90000"/>
                </a:lnSpc>
                <a:spcBef>
                  <a:spcPct val="0"/>
                </a:spcBef>
                <a:spcAft>
                  <a:spcPct val="35000"/>
                </a:spcAft>
              </a:pPr>
              <a:r>
                <a:rPr lang="en-US" sz="1000" b="0" kern="1200" dirty="0" smtClean="0"/>
                <a:t>Implement IP telephony and address LAN/WAN capacity and </a:t>
              </a:r>
              <a:br>
                <a:rPr lang="en-US" sz="1000" b="0" kern="1200" dirty="0" smtClean="0"/>
              </a:br>
              <a:r>
                <a:rPr lang="en-US" sz="1000" b="0" kern="1200" dirty="0" smtClean="0"/>
                <a:t>performance to </a:t>
              </a:r>
              <a:br>
                <a:rPr lang="en-US" sz="1000" b="0" kern="1200" dirty="0" smtClean="0"/>
              </a:br>
              <a:r>
                <a:rPr lang="en-US" sz="1000" b="0" kern="1200" dirty="0" smtClean="0"/>
                <a:t>ensure QoS </a:t>
              </a:r>
              <a:br>
                <a:rPr lang="en-US" sz="1000" b="0" kern="1200" dirty="0" smtClean="0"/>
              </a:br>
              <a:r>
                <a:rPr lang="en-US" sz="1000" b="0" kern="1200" dirty="0" smtClean="0"/>
                <a:t>for real-time </a:t>
              </a:r>
              <a:br>
                <a:rPr lang="en-US" sz="1000" b="0" kern="1200" dirty="0" smtClean="0"/>
              </a:br>
              <a:r>
                <a:rPr lang="en-US" sz="1000" b="0" kern="1200" dirty="0" smtClean="0"/>
                <a:t>services.</a:t>
              </a:r>
              <a:endParaRPr lang="en-US" sz="1000" kern="1200" dirty="0"/>
            </a:p>
          </p:txBody>
        </p:sp>
      </p:grpSp>
      <p:sp>
        <p:nvSpPr>
          <p:cNvPr id="30" name="Oval 29"/>
          <p:cNvSpPr/>
          <p:nvPr/>
        </p:nvSpPr>
        <p:spPr>
          <a:xfrm>
            <a:off x="2136954" y="3913486"/>
            <a:ext cx="311363" cy="311363"/>
          </a:xfrm>
          <a:prstGeom prst="ellipse">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CA" sz="1400" dirty="0" smtClean="0"/>
              <a:t>2</a:t>
            </a:r>
            <a:endParaRPr lang="en-US" sz="1400" dirty="0"/>
          </a:p>
        </p:txBody>
      </p:sp>
      <p:grpSp>
        <p:nvGrpSpPr>
          <p:cNvPr id="31" name="Group 30"/>
          <p:cNvGrpSpPr/>
          <p:nvPr/>
        </p:nvGrpSpPr>
        <p:grpSpPr>
          <a:xfrm>
            <a:off x="1676400" y="4625936"/>
            <a:ext cx="1557341" cy="1116350"/>
            <a:chOff x="1870462" y="3234770"/>
            <a:chExt cx="1934882" cy="2094567"/>
          </a:xfrm>
        </p:grpSpPr>
        <p:sp>
          <p:nvSpPr>
            <p:cNvPr id="44" name="Rectangle 43"/>
            <p:cNvSpPr/>
            <p:nvPr/>
          </p:nvSpPr>
          <p:spPr>
            <a:xfrm>
              <a:off x="1946663" y="3377743"/>
              <a:ext cx="1858681" cy="195159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5" name="Rectangle 44"/>
            <p:cNvSpPr/>
            <p:nvPr/>
          </p:nvSpPr>
          <p:spPr>
            <a:xfrm>
              <a:off x="1870462" y="3234770"/>
              <a:ext cx="1934881" cy="1951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4985" tIns="0" rIns="0" bIns="0" numCol="1" spcCol="1270" anchor="t" anchorCtr="0">
              <a:noAutofit/>
            </a:bodyPr>
            <a:lstStyle/>
            <a:p>
              <a:pPr lvl="0" algn="l" defTabSz="533400">
                <a:lnSpc>
                  <a:spcPct val="90000"/>
                </a:lnSpc>
                <a:spcBef>
                  <a:spcPct val="0"/>
                </a:spcBef>
                <a:spcAft>
                  <a:spcPct val="35000"/>
                </a:spcAft>
              </a:pPr>
              <a:r>
                <a:rPr lang="en-US" sz="1200" b="1" kern="1200" dirty="0" smtClean="0"/>
                <a:t>Enhanced toolset</a:t>
              </a:r>
              <a:r>
                <a:rPr lang="en-US" sz="1200" kern="1200" dirty="0" smtClean="0"/>
                <a:t> </a:t>
              </a:r>
              <a:r>
                <a:rPr lang="en-US" sz="1200" b="1" kern="1200" dirty="0" smtClean="0"/>
                <a:t>(CEBP Stage Two)</a:t>
              </a:r>
            </a:p>
            <a:p>
              <a:pPr lvl="0" algn="l" defTabSz="533400">
                <a:lnSpc>
                  <a:spcPct val="90000"/>
                </a:lnSpc>
                <a:spcBef>
                  <a:spcPct val="0"/>
                </a:spcBef>
                <a:spcAft>
                  <a:spcPct val="35000"/>
                </a:spcAft>
              </a:pPr>
              <a:r>
                <a:rPr lang="en-US" sz="1000" kern="1200" dirty="0" smtClean="0"/>
                <a:t>Addition of desktop VoIP, IM, video and Web conferencing, </a:t>
              </a:r>
              <a:br>
                <a:rPr lang="en-US" sz="1000" kern="1200" dirty="0" smtClean="0"/>
              </a:br>
              <a:r>
                <a:rPr lang="en-US" sz="1000" kern="1200" dirty="0" smtClean="0"/>
                <a:t>and other IP-based</a:t>
              </a:r>
              <a:br>
                <a:rPr lang="en-US" sz="1000" kern="1200" dirty="0" smtClean="0"/>
              </a:br>
              <a:r>
                <a:rPr lang="en-US" sz="1000" kern="1200" dirty="0" smtClean="0"/>
                <a:t>tools.</a:t>
              </a:r>
              <a:endParaRPr lang="en-US" sz="1000" kern="1200" dirty="0"/>
            </a:p>
          </p:txBody>
        </p:sp>
      </p:grpSp>
      <p:sp>
        <p:nvSpPr>
          <p:cNvPr id="32" name="Oval 31"/>
          <p:cNvSpPr/>
          <p:nvPr/>
        </p:nvSpPr>
        <p:spPr>
          <a:xfrm>
            <a:off x="3520790" y="3227686"/>
            <a:ext cx="415150" cy="415150"/>
          </a:xfrm>
          <a:prstGeom prst="ellipse">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CA" sz="1600" dirty="0" smtClean="0"/>
              <a:t>3</a:t>
            </a:r>
            <a:endParaRPr lang="en-US" sz="1600" dirty="0"/>
          </a:p>
        </p:txBody>
      </p:sp>
      <p:grpSp>
        <p:nvGrpSpPr>
          <p:cNvPr id="33" name="Group 32"/>
          <p:cNvGrpSpPr/>
          <p:nvPr/>
        </p:nvGrpSpPr>
        <p:grpSpPr>
          <a:xfrm>
            <a:off x="3048000" y="3852653"/>
            <a:ext cx="1676400" cy="1221812"/>
            <a:chOff x="2812944" y="2480836"/>
            <a:chExt cx="2465336" cy="3126812"/>
          </a:xfrm>
        </p:grpSpPr>
        <p:sp>
          <p:nvSpPr>
            <p:cNvPr id="42" name="Rectangle 41"/>
            <p:cNvSpPr/>
            <p:nvPr/>
          </p:nvSpPr>
          <p:spPr>
            <a:xfrm>
              <a:off x="3419084" y="2480836"/>
              <a:ext cx="1859196" cy="28514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3" name="Rectangle 42"/>
            <p:cNvSpPr/>
            <p:nvPr/>
          </p:nvSpPr>
          <p:spPr>
            <a:xfrm>
              <a:off x="2812944" y="2756196"/>
              <a:ext cx="2465336" cy="28514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9980" tIns="0" rIns="0" bIns="0" numCol="1" spcCol="1270" anchor="t" anchorCtr="0">
              <a:noAutofit/>
            </a:bodyPr>
            <a:lstStyle/>
            <a:p>
              <a:pPr lvl="0" algn="l" defTabSz="533400">
                <a:lnSpc>
                  <a:spcPct val="90000"/>
                </a:lnSpc>
                <a:spcBef>
                  <a:spcPct val="0"/>
                </a:spcBef>
                <a:spcAft>
                  <a:spcPct val="35000"/>
                </a:spcAft>
              </a:pPr>
              <a:r>
                <a:rPr lang="en-US" sz="1200" b="1" kern="1200" dirty="0" smtClean="0"/>
                <a:t>Unified interface (CEBP Stage Three)</a:t>
              </a:r>
            </a:p>
            <a:p>
              <a:pPr lvl="0" algn="l" defTabSz="533400">
                <a:lnSpc>
                  <a:spcPct val="90000"/>
                </a:lnSpc>
                <a:spcBef>
                  <a:spcPct val="0"/>
                </a:spcBef>
                <a:spcAft>
                  <a:spcPct val="35000"/>
                </a:spcAft>
              </a:pPr>
              <a:r>
                <a:rPr lang="en-US" sz="1000" b="0" kern="1200" dirty="0" smtClean="0"/>
                <a:t>Provide consistent user presence and control experience across endpoints.</a:t>
              </a:r>
              <a:endParaRPr lang="en-US" sz="1000" kern="1200" dirty="0"/>
            </a:p>
          </p:txBody>
        </p:sp>
      </p:grpSp>
      <p:sp>
        <p:nvSpPr>
          <p:cNvPr id="34" name="Oval 33"/>
          <p:cNvSpPr/>
          <p:nvPr/>
        </p:nvSpPr>
        <p:spPr>
          <a:xfrm>
            <a:off x="5129500" y="2687733"/>
            <a:ext cx="536236" cy="536236"/>
          </a:xfrm>
          <a:prstGeom prst="ellipse">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CA" dirty="0" smtClean="0"/>
              <a:t>4</a:t>
            </a:r>
            <a:endParaRPr lang="en-US" dirty="0"/>
          </a:p>
        </p:txBody>
      </p:sp>
      <p:grpSp>
        <p:nvGrpSpPr>
          <p:cNvPr id="35" name="Group 34"/>
          <p:cNvGrpSpPr/>
          <p:nvPr/>
        </p:nvGrpSpPr>
        <p:grpSpPr>
          <a:xfrm>
            <a:off x="4724400" y="3466645"/>
            <a:ext cx="1828805" cy="911788"/>
            <a:chOff x="5195426" y="1912441"/>
            <a:chExt cx="2172847" cy="3419845"/>
          </a:xfrm>
        </p:grpSpPr>
        <p:sp>
          <p:nvSpPr>
            <p:cNvPr id="40" name="Rectangle 39"/>
            <p:cNvSpPr/>
            <p:nvPr/>
          </p:nvSpPr>
          <p:spPr>
            <a:xfrm>
              <a:off x="5195426" y="1912441"/>
              <a:ext cx="2172847" cy="341984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1" name="Rectangle 40"/>
            <p:cNvSpPr/>
            <p:nvPr/>
          </p:nvSpPr>
          <p:spPr>
            <a:xfrm>
              <a:off x="5195426" y="1997798"/>
              <a:ext cx="2172846" cy="33344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4141" tIns="0" rIns="0" bIns="0" numCol="1" spcCol="1270" anchor="t" anchorCtr="0">
              <a:noAutofit/>
            </a:bodyPr>
            <a:lstStyle/>
            <a:p>
              <a:pPr lvl="0" algn="l" defTabSz="533400">
                <a:lnSpc>
                  <a:spcPct val="90000"/>
                </a:lnSpc>
                <a:spcBef>
                  <a:spcPct val="0"/>
                </a:spcBef>
                <a:spcAft>
                  <a:spcPct val="35000"/>
                </a:spcAft>
              </a:pPr>
              <a:r>
                <a:rPr lang="en-US" sz="1200" b="1" kern="1200" dirty="0" smtClean="0"/>
                <a:t>Fully integrated</a:t>
              </a:r>
              <a:br>
                <a:rPr lang="en-US" sz="1200" b="1" kern="1200" dirty="0" smtClean="0"/>
              </a:br>
              <a:r>
                <a:rPr lang="en-US" sz="1200" b="1" kern="1200" dirty="0" smtClean="0"/>
                <a:t>(CEBP Stage Four)</a:t>
              </a:r>
            </a:p>
            <a:p>
              <a:pPr lvl="0" algn="l" defTabSz="533400">
                <a:lnSpc>
                  <a:spcPct val="90000"/>
                </a:lnSpc>
                <a:spcBef>
                  <a:spcPct val="0"/>
                </a:spcBef>
                <a:spcAft>
                  <a:spcPct val="35000"/>
                </a:spcAft>
              </a:pPr>
              <a:r>
                <a:rPr lang="en-US" sz="1000" b="0" kern="1200" dirty="0" smtClean="0"/>
                <a:t>Integrate rich UC toolset with business application environment (productivity, LOB, customer service).</a:t>
              </a:r>
              <a:endParaRPr lang="en-US" sz="1000" kern="1200" dirty="0"/>
            </a:p>
          </p:txBody>
        </p:sp>
      </p:grpSp>
      <p:sp>
        <p:nvSpPr>
          <p:cNvPr id="36" name="Oval 35"/>
          <p:cNvSpPr/>
          <p:nvPr/>
        </p:nvSpPr>
        <p:spPr>
          <a:xfrm>
            <a:off x="6785778" y="2257446"/>
            <a:ext cx="683269" cy="683269"/>
          </a:xfrm>
          <a:prstGeom prst="ellipse">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CA" sz="2000" dirty="0" smtClean="0"/>
              <a:t>5</a:t>
            </a:r>
            <a:endParaRPr lang="en-US" sz="2000" dirty="0"/>
          </a:p>
        </p:txBody>
      </p:sp>
      <p:grpSp>
        <p:nvGrpSpPr>
          <p:cNvPr id="37" name="Group 36"/>
          <p:cNvGrpSpPr/>
          <p:nvPr/>
        </p:nvGrpSpPr>
        <p:grpSpPr>
          <a:xfrm>
            <a:off x="6248400" y="3151486"/>
            <a:ext cx="1752600" cy="1219200"/>
            <a:chOff x="6510151" y="1044110"/>
            <a:chExt cx="2211306" cy="4029172"/>
          </a:xfrm>
        </p:grpSpPr>
        <p:sp>
          <p:nvSpPr>
            <p:cNvPr id="38" name="Rectangle 37"/>
            <p:cNvSpPr/>
            <p:nvPr/>
          </p:nvSpPr>
          <p:spPr>
            <a:xfrm>
              <a:off x="6834545" y="1094754"/>
              <a:ext cx="1886912" cy="397852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9" name="Rectangle 38"/>
            <p:cNvSpPr/>
            <p:nvPr/>
          </p:nvSpPr>
          <p:spPr>
            <a:xfrm>
              <a:off x="6510151" y="1044110"/>
              <a:ext cx="2211306" cy="397852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62050" tIns="0" rIns="0" bIns="0" numCol="1" spcCol="1270" anchor="t" anchorCtr="0">
              <a:noAutofit/>
            </a:bodyPr>
            <a:lstStyle/>
            <a:p>
              <a:pPr lvl="0" algn="l" defTabSz="889000">
                <a:lnSpc>
                  <a:spcPct val="90000"/>
                </a:lnSpc>
                <a:spcBef>
                  <a:spcPct val="0"/>
                </a:spcBef>
                <a:spcAft>
                  <a:spcPct val="35000"/>
                </a:spcAft>
              </a:pPr>
              <a:r>
                <a:rPr lang="en-US" sz="1200" b="1" kern="1200" dirty="0" smtClean="0"/>
                <a:t>Fully</a:t>
              </a:r>
              <a:r>
                <a:rPr lang="en-US" sz="2000" b="1" kern="1200" dirty="0" smtClean="0"/>
                <a:t> </a:t>
              </a:r>
              <a:r>
                <a:rPr lang="en-US" sz="1200" b="1" kern="1200" dirty="0" smtClean="0"/>
                <a:t>optimized</a:t>
              </a:r>
              <a:r>
                <a:rPr lang="en-US" sz="2000" b="1" kern="1200" dirty="0" smtClean="0"/>
                <a:t/>
              </a:r>
              <a:br>
                <a:rPr lang="en-US" sz="2000" b="1" kern="1200" dirty="0" smtClean="0"/>
              </a:br>
              <a:r>
                <a:rPr lang="en-US" sz="1200" b="1" kern="1200" dirty="0" smtClean="0"/>
                <a:t>(CEBP Stage Five)</a:t>
              </a:r>
            </a:p>
            <a:p>
              <a:pPr lvl="0" algn="l" defTabSz="889000">
                <a:lnSpc>
                  <a:spcPct val="90000"/>
                </a:lnSpc>
                <a:spcBef>
                  <a:spcPct val="0"/>
                </a:spcBef>
                <a:spcAft>
                  <a:spcPct val="35000"/>
                </a:spcAft>
              </a:pPr>
              <a:r>
                <a:rPr lang="en-US" sz="1000" kern="1200" dirty="0" smtClean="0"/>
                <a:t>Optimize key processes by embedding and automating UC technologies into business workflows.</a:t>
              </a:r>
              <a:endParaRPr lang="en-US" sz="1000" kern="1200" dirty="0"/>
            </a:p>
          </p:txBody>
        </p:sp>
      </p:grpSp>
      <p:grpSp>
        <p:nvGrpSpPr>
          <p:cNvPr id="50" name="Group 49"/>
          <p:cNvGrpSpPr/>
          <p:nvPr/>
        </p:nvGrpSpPr>
        <p:grpSpPr>
          <a:xfrm>
            <a:off x="3460168" y="4966867"/>
            <a:ext cx="5387636" cy="1338069"/>
            <a:chOff x="3425586" y="5565209"/>
            <a:chExt cx="5249226" cy="566595"/>
          </a:xfrm>
        </p:grpSpPr>
        <p:sp>
          <p:nvSpPr>
            <p:cNvPr id="49" name="Rectangle 48"/>
            <p:cNvSpPr/>
            <p:nvPr/>
          </p:nvSpPr>
          <p:spPr>
            <a:xfrm>
              <a:off x="4182223" y="5565209"/>
              <a:ext cx="4492589" cy="566595"/>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lIns="810000" rtlCol="0" anchor="ctr"/>
            <a:lstStyle/>
            <a:p>
              <a:pPr algn="l"/>
              <a:r>
                <a:rPr lang="en-CA" sz="1000" dirty="0" smtClean="0">
                  <a:solidFill>
                    <a:schemeClr val="tx1"/>
                  </a:solidFill>
                </a:rPr>
                <a:t>This set targets organizations that have, at a minimum, deployed an enhanced IP-based communication toolset (i.e. CEBP Stage 2, or higher).  </a:t>
              </a:r>
            </a:p>
            <a:p>
              <a:pPr algn="l"/>
              <a:endParaRPr lang="en-CA" sz="1000" dirty="0" smtClean="0">
                <a:solidFill>
                  <a:schemeClr val="tx1"/>
                </a:solidFill>
              </a:endParaRPr>
            </a:p>
            <a:p>
              <a:pPr algn="l"/>
              <a:r>
                <a:rPr lang="en-CA" sz="1000" dirty="0" smtClean="0">
                  <a:solidFill>
                    <a:schemeClr val="tx1"/>
                  </a:solidFill>
                </a:rPr>
                <a:t>Organizations that have yet to reach CEBP Stage 2 should refer to Info-Tech’s </a:t>
              </a:r>
              <a:r>
                <a:rPr lang="en-CA" sz="1000" dirty="0" smtClean="0">
                  <a:solidFill>
                    <a:schemeClr val="tx1"/>
                  </a:solidFill>
                  <a:hlinkClick r:id="rId3"/>
                </a:rPr>
                <a:t>Develop a UC Strategy</a:t>
              </a:r>
              <a:r>
                <a:rPr lang="en-CA" sz="1000" dirty="0" smtClean="0">
                  <a:solidFill>
                    <a:schemeClr val="tx1"/>
                  </a:solidFill>
                </a:rPr>
                <a:t> solution set, along with content from the </a:t>
              </a:r>
              <a:r>
                <a:rPr lang="en-CA" sz="1000" dirty="0" smtClean="0">
                  <a:solidFill>
                    <a:schemeClr val="tx1"/>
                  </a:solidFill>
                  <a:hlinkClick r:id="rId4"/>
                </a:rPr>
                <a:t>Voice &amp; Video</a:t>
              </a:r>
              <a:r>
                <a:rPr lang="en-CA" sz="1000" dirty="0" smtClean="0">
                  <a:solidFill>
                    <a:schemeClr val="tx1"/>
                  </a:solidFill>
                </a:rPr>
                <a:t> and </a:t>
              </a:r>
              <a:r>
                <a:rPr lang="en-CA" sz="1000" dirty="0" smtClean="0">
                  <a:solidFill>
                    <a:schemeClr val="tx1"/>
                  </a:solidFill>
                  <a:hlinkClick r:id="rId5"/>
                </a:rPr>
                <a:t>Enterprise Networking</a:t>
              </a:r>
              <a:r>
                <a:rPr lang="en-CA" sz="1000" dirty="0" smtClean="0">
                  <a:solidFill>
                    <a:schemeClr val="tx1"/>
                  </a:solidFill>
                </a:rPr>
                <a:t> publication areas.</a:t>
              </a:r>
            </a:p>
          </p:txBody>
        </p:sp>
        <p:sp>
          <p:nvSpPr>
            <p:cNvPr id="48" name="Pentagon 47"/>
            <p:cNvSpPr/>
            <p:nvPr/>
          </p:nvSpPr>
          <p:spPr>
            <a:xfrm>
              <a:off x="3425586" y="5565209"/>
              <a:ext cx="1475313" cy="566595"/>
            </a:xfrm>
            <a:prstGeom prst="homePlate">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Focus of </a:t>
              </a:r>
              <a:br>
                <a:rPr lang="en-CA" sz="1200" dirty="0" smtClean="0"/>
              </a:br>
              <a:r>
                <a:rPr lang="en-CA" sz="1200" dirty="0" smtClean="0"/>
                <a:t>this set</a:t>
              </a:r>
              <a:endParaRPr lang="en-CA" sz="1200" dirty="0"/>
            </a:p>
          </p:txBody>
        </p:sp>
      </p:grpSp>
      <p:pic>
        <p:nvPicPr>
          <p:cNvPr id="51" name="Picture 50"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 Placeholder 42"/>
          <p:cNvSpPr>
            <a:spLocks noGrp="1"/>
          </p:cNvSpPr>
          <p:nvPr>
            <p:ph type="body" sz="quarter" idx="19"/>
          </p:nvPr>
        </p:nvSpPr>
        <p:spPr/>
        <p:txBody>
          <a:bodyPr/>
          <a:lstStyle/>
          <a:p>
            <a:r>
              <a:rPr lang="en-CA" dirty="0" smtClean="0"/>
              <a:t>Technology-related challenges have created new opportunities for optimizing UC.  Don’t let perceived technical complexity hold you back.</a:t>
            </a:r>
            <a:endParaRPr lang="en-US" dirty="0"/>
          </a:p>
        </p:txBody>
      </p:sp>
      <p:sp>
        <p:nvSpPr>
          <p:cNvPr id="11" name="Title 10"/>
          <p:cNvSpPr>
            <a:spLocks noGrp="1"/>
          </p:cNvSpPr>
          <p:nvPr>
            <p:ph type="title"/>
          </p:nvPr>
        </p:nvSpPr>
        <p:spPr>
          <a:xfrm>
            <a:off x="251520" y="260648"/>
            <a:ext cx="8625780" cy="864096"/>
          </a:xfrm>
        </p:spPr>
        <p:txBody>
          <a:bodyPr/>
          <a:lstStyle/>
          <a:p>
            <a:pPr rtl="0" eaLnBrk="0" fontAlgn="base" hangingPunct="0"/>
            <a:r>
              <a:rPr lang="en-US" sz="2400" kern="1200" baseline="0" dirty="0" smtClean="0">
                <a:solidFill>
                  <a:schemeClr val="tx1"/>
                </a:solidFill>
                <a:latin typeface="+mj-lt"/>
                <a:ea typeface="+mj-ea"/>
                <a:cs typeface="+mj-cs"/>
              </a:rPr>
              <a:t>Unravel the technical complexity of UC</a:t>
            </a:r>
            <a:endParaRPr lang="en-US" sz="2400" dirty="0" smtClean="0"/>
          </a:p>
        </p:txBody>
      </p:sp>
      <p:grpSp>
        <p:nvGrpSpPr>
          <p:cNvPr id="31" name="Group 33"/>
          <p:cNvGrpSpPr/>
          <p:nvPr/>
        </p:nvGrpSpPr>
        <p:grpSpPr>
          <a:xfrm>
            <a:off x="251520" y="2133600"/>
            <a:ext cx="3634680" cy="3124200"/>
            <a:chOff x="5543549" y="2724151"/>
            <a:chExt cx="3295651" cy="1276351"/>
          </a:xfrm>
        </p:grpSpPr>
        <p:sp>
          <p:nvSpPr>
            <p:cNvPr id="32" name="Rectangle 31"/>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180975" algn="l">
                <a:buClr>
                  <a:schemeClr val="tx1"/>
                </a:buClr>
                <a:buSzPct val="120000"/>
                <a:buFont typeface="Arial" pitchFamily="34" charset="0"/>
                <a:buChar char="•"/>
              </a:pPr>
              <a:r>
                <a:rPr lang="en-CA" sz="1200" dirty="0" smtClean="0">
                  <a:solidFill>
                    <a:schemeClr val="tx1"/>
                  </a:solidFill>
                </a:rPr>
                <a:t>Vendor-related challenges:</a:t>
              </a:r>
            </a:p>
            <a:p>
              <a:pPr marL="542925" lvl="1" indent="-180975" algn="l">
                <a:buClr>
                  <a:schemeClr val="tx1"/>
                </a:buClr>
                <a:buSzPct val="150000"/>
                <a:buFont typeface="Arial" pitchFamily="34" charset="0"/>
                <a:buChar char="◦"/>
              </a:pPr>
              <a:r>
                <a:rPr lang="en-CA" sz="1200" dirty="0" smtClean="0">
                  <a:solidFill>
                    <a:schemeClr val="tx1"/>
                  </a:solidFill>
                </a:rPr>
                <a:t>Product-centric focus</a:t>
              </a:r>
            </a:p>
            <a:p>
              <a:pPr marL="542925" lvl="1" indent="-180975" algn="l">
                <a:buClr>
                  <a:schemeClr val="tx1"/>
                </a:buClr>
                <a:buSzPct val="150000"/>
                <a:buFont typeface="Arial" pitchFamily="34" charset="0"/>
                <a:buChar char="◦"/>
              </a:pPr>
              <a:r>
                <a:rPr lang="en-CA" sz="1200" dirty="0" smtClean="0">
                  <a:solidFill>
                    <a:schemeClr val="tx1"/>
                  </a:solidFill>
                </a:rPr>
                <a:t>Lock-in concerns</a:t>
              </a:r>
            </a:p>
            <a:p>
              <a:pPr marL="542925" lvl="1" indent="-180975" algn="l">
                <a:buClr>
                  <a:schemeClr val="tx1"/>
                </a:buClr>
                <a:buSzPct val="150000"/>
                <a:buFont typeface="Arial" pitchFamily="34" charset="0"/>
                <a:buChar char="◦"/>
              </a:pPr>
              <a:r>
                <a:rPr lang="en-CA" sz="1200" dirty="0" smtClean="0">
                  <a:solidFill>
                    <a:schemeClr val="tx1"/>
                  </a:solidFill>
                </a:rPr>
                <a:t>Multi-vendor environments</a:t>
              </a:r>
            </a:p>
            <a:p>
              <a:pPr marL="542925" lvl="1" indent="-180975" algn="l">
                <a:buClr>
                  <a:schemeClr val="tx1"/>
                </a:buClr>
                <a:buSzPct val="150000"/>
                <a:buFont typeface="Arial" pitchFamily="34" charset="0"/>
                <a:buChar char="◦"/>
              </a:pPr>
              <a:endParaRPr lang="en-CA" sz="1200" dirty="0" smtClean="0">
                <a:solidFill>
                  <a:schemeClr val="tx1"/>
                </a:solidFill>
              </a:endParaRPr>
            </a:p>
            <a:p>
              <a:pPr marL="542925" lvl="1" indent="-180975" algn="l">
                <a:buClr>
                  <a:schemeClr val="tx1"/>
                </a:buClr>
                <a:buSzPct val="150000"/>
                <a:buFont typeface="Arial" pitchFamily="34" charset="0"/>
                <a:buChar char="◦"/>
              </a:pPr>
              <a:endParaRPr lang="en-CA" sz="1200" dirty="0" smtClean="0">
                <a:solidFill>
                  <a:schemeClr val="tx1"/>
                </a:solidFill>
              </a:endParaRPr>
            </a:p>
            <a:p>
              <a:pPr marL="361950" indent="-180975" algn="l">
                <a:buClr>
                  <a:schemeClr val="tx1"/>
                </a:buClr>
                <a:buSzPct val="120000"/>
                <a:buFont typeface="Arial" pitchFamily="34" charset="0"/>
                <a:buChar char="•"/>
              </a:pPr>
              <a:r>
                <a:rPr lang="en-CA" sz="1200" dirty="0" smtClean="0">
                  <a:solidFill>
                    <a:schemeClr val="tx1"/>
                  </a:solidFill>
                </a:rPr>
                <a:t>Design-related challenges:</a:t>
              </a:r>
            </a:p>
            <a:p>
              <a:pPr marL="542925" lvl="1" indent="-180975" algn="l">
                <a:buClr>
                  <a:schemeClr val="tx1"/>
                </a:buClr>
                <a:buSzPct val="150000"/>
                <a:buFont typeface="Arial" pitchFamily="34" charset="0"/>
                <a:buChar char="◦"/>
              </a:pPr>
              <a:r>
                <a:rPr lang="en-CA" sz="1200" dirty="0" smtClean="0">
                  <a:solidFill>
                    <a:schemeClr val="tx1"/>
                  </a:solidFill>
                </a:rPr>
                <a:t>On-premises vs. hosted solutions</a:t>
              </a:r>
            </a:p>
            <a:p>
              <a:pPr marL="542925" lvl="1" indent="-180975" algn="l">
                <a:buClr>
                  <a:schemeClr val="tx1"/>
                </a:buClr>
                <a:buSzPct val="150000"/>
                <a:buFont typeface="Arial" pitchFamily="34" charset="0"/>
                <a:buChar char="◦"/>
              </a:pPr>
              <a:r>
                <a:rPr lang="en-CA" sz="1200" dirty="0" smtClean="0">
                  <a:solidFill>
                    <a:schemeClr val="tx1"/>
                  </a:solidFill>
                </a:rPr>
                <a:t>Legacy telecom contracts and equipment integration</a:t>
              </a:r>
            </a:p>
            <a:p>
              <a:pPr marL="542925" lvl="1" indent="-180975" algn="l">
                <a:buClr>
                  <a:schemeClr val="tx1"/>
                </a:buClr>
                <a:buSzPct val="150000"/>
                <a:buFont typeface="Arial" pitchFamily="34" charset="0"/>
                <a:buChar char="◦"/>
              </a:pPr>
              <a:r>
                <a:rPr lang="en-CA" sz="1200" dirty="0" smtClean="0">
                  <a:solidFill>
                    <a:schemeClr val="tx1"/>
                  </a:solidFill>
                </a:rPr>
                <a:t>Custom and off-the-shelf application integration capabilities</a:t>
              </a:r>
            </a:p>
          </p:txBody>
        </p:sp>
        <p:sp>
          <p:nvSpPr>
            <p:cNvPr id="33" name="Round Same Side Corner Rectangle 32"/>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Common Technical Challenges</a:t>
              </a:r>
              <a:endParaRPr lang="en-CA" sz="1200" b="1" dirty="0">
                <a:solidFill>
                  <a:schemeClr val="bg1"/>
                </a:solidFill>
              </a:endParaRPr>
            </a:p>
          </p:txBody>
        </p:sp>
      </p:grpSp>
      <p:grpSp>
        <p:nvGrpSpPr>
          <p:cNvPr id="34" name="Group 33"/>
          <p:cNvGrpSpPr/>
          <p:nvPr/>
        </p:nvGrpSpPr>
        <p:grpSpPr>
          <a:xfrm>
            <a:off x="4495800" y="2133600"/>
            <a:ext cx="4381500" cy="3124200"/>
            <a:chOff x="5543549" y="2724151"/>
            <a:chExt cx="3295651" cy="1276351"/>
          </a:xfrm>
        </p:grpSpPr>
        <p:sp>
          <p:nvSpPr>
            <p:cNvPr id="35" name="Rectangle 34"/>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180975" algn="l">
                <a:buClr>
                  <a:schemeClr val="tx1"/>
                </a:buClr>
                <a:buSzPct val="120000"/>
                <a:buFont typeface="Arial" pitchFamily="34" charset="0"/>
                <a:buChar char="•"/>
              </a:pPr>
              <a:r>
                <a:rPr lang="en-CA" sz="1200" dirty="0" smtClean="0">
                  <a:solidFill>
                    <a:schemeClr val="tx1"/>
                  </a:solidFill>
                </a:rPr>
                <a:t>Vendor-specific and independent UC consulting service offerings are increasingly available.</a:t>
              </a:r>
            </a:p>
            <a:p>
              <a:pPr marL="361950" indent="-180975" algn="l">
                <a:buClr>
                  <a:schemeClr val="tx1"/>
                </a:buClr>
                <a:buSzPct val="120000"/>
                <a:buFont typeface="Arial" pitchFamily="34" charset="0"/>
                <a:buChar char="•"/>
              </a:pPr>
              <a:r>
                <a:rPr lang="en-CA" sz="1200" dirty="0" smtClean="0">
                  <a:solidFill>
                    <a:schemeClr val="tx1"/>
                  </a:solidFill>
                </a:rPr>
                <a:t>Networking standards and interoperability are top vendor focus areas, as these allow greater market penetration.</a:t>
              </a:r>
            </a:p>
            <a:p>
              <a:pPr marL="542925" lvl="1" indent="-180975" algn="l">
                <a:buClr>
                  <a:schemeClr val="tx1"/>
                </a:buClr>
                <a:buSzPct val="150000"/>
              </a:pPr>
              <a:endParaRPr lang="en-CA" sz="1200" dirty="0" smtClean="0">
                <a:solidFill>
                  <a:schemeClr val="tx1"/>
                </a:solidFill>
              </a:endParaRPr>
            </a:p>
            <a:p>
              <a:pPr marL="361950" indent="-180975" algn="l">
                <a:buClr>
                  <a:schemeClr val="tx1"/>
                </a:buClr>
                <a:buSzPct val="120000"/>
                <a:buFont typeface="Arial" pitchFamily="34" charset="0"/>
                <a:buChar char="•"/>
              </a:pPr>
              <a:r>
                <a:rPr lang="en-CA" sz="1200" dirty="0" smtClean="0">
                  <a:solidFill>
                    <a:schemeClr val="tx1"/>
                  </a:solidFill>
                </a:rPr>
                <a:t>Vendors are increasingly offering “hybrid” UC solutions, recognizing that organizations often require both local and cloud-based solutions.</a:t>
              </a:r>
            </a:p>
            <a:p>
              <a:pPr marL="361950" indent="-180975" algn="l">
                <a:buClr>
                  <a:schemeClr val="tx1"/>
                </a:buClr>
                <a:buSzPct val="120000"/>
                <a:buFont typeface="Arial" pitchFamily="34" charset="0"/>
                <a:buChar char="•"/>
              </a:pPr>
              <a:r>
                <a:rPr lang="en-CA" sz="1200" dirty="0" smtClean="0">
                  <a:solidFill>
                    <a:schemeClr val="tx1"/>
                  </a:solidFill>
                </a:rPr>
                <a:t>UC optimization is best achieved incrementally – legacy telecom may not prevent </a:t>
              </a:r>
              <a:r>
                <a:rPr lang="en-CA" sz="1200" i="1" dirty="0" smtClean="0">
                  <a:solidFill>
                    <a:schemeClr val="tx1"/>
                  </a:solidFill>
                </a:rPr>
                <a:t>some </a:t>
              </a:r>
              <a:r>
                <a:rPr lang="en-CA" sz="1200" dirty="0" smtClean="0">
                  <a:solidFill>
                    <a:schemeClr val="tx1"/>
                  </a:solidFill>
                </a:rPr>
                <a:t>progress.</a:t>
              </a:r>
            </a:p>
            <a:p>
              <a:pPr marL="361950" indent="-180975" algn="l">
                <a:buClr>
                  <a:schemeClr val="tx1"/>
                </a:buClr>
                <a:buSzPct val="120000"/>
                <a:buFont typeface="Arial" pitchFamily="34" charset="0"/>
                <a:buChar char="•"/>
              </a:pPr>
              <a:r>
                <a:rPr lang="en-CA" sz="1200" dirty="0" smtClean="0">
                  <a:solidFill>
                    <a:schemeClr val="tx1"/>
                  </a:solidFill>
                </a:rPr>
                <a:t>SOA approaches to both UC and business systems offer application integration flexibility.</a:t>
              </a:r>
            </a:p>
          </p:txBody>
        </p:sp>
        <p:sp>
          <p:nvSpPr>
            <p:cNvPr id="36" name="Round Same Side Corner Rectangle 35"/>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Corresponding UC Optimization Opportunities</a:t>
              </a:r>
              <a:endParaRPr lang="en-CA" sz="1200" b="1" dirty="0">
                <a:solidFill>
                  <a:schemeClr val="bg1"/>
                </a:solidFill>
              </a:endParaRPr>
            </a:p>
          </p:txBody>
        </p:sp>
      </p:grpSp>
      <p:sp>
        <p:nvSpPr>
          <p:cNvPr id="37" name="Chevron 36"/>
          <p:cNvSpPr/>
          <p:nvPr/>
        </p:nvSpPr>
        <p:spPr>
          <a:xfrm>
            <a:off x="4010104" y="350520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45" name="Group 136"/>
          <p:cNvGrpSpPr/>
          <p:nvPr/>
        </p:nvGrpSpPr>
        <p:grpSpPr>
          <a:xfrm>
            <a:off x="328291" y="5420309"/>
            <a:ext cx="8491536" cy="838201"/>
            <a:chOff x="328291" y="3609020"/>
            <a:chExt cx="8491536" cy="838201"/>
          </a:xfrm>
        </p:grpSpPr>
        <p:sp>
          <p:nvSpPr>
            <p:cNvPr id="46" name="Rounded Rectangle 45"/>
            <p:cNvSpPr/>
            <p:nvPr/>
          </p:nvSpPr>
          <p:spPr>
            <a:xfrm>
              <a:off x="328291" y="36090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4738" indent="1588" algn="l"/>
              <a:r>
                <a:rPr lang="en-CA" sz="1200" dirty="0" smtClean="0">
                  <a:solidFill>
                    <a:schemeClr val="tx1"/>
                  </a:solidFill>
                </a:rPr>
                <a:t>Don’t get bogged down by the myriad of technology options associated with higher levels of CEBP maturity –  UC technologies continue to evolve rapidly, and are likely to present more flexibility as an incremental CEBP strategy progresses. The key technology considerations are the </a:t>
              </a:r>
              <a:r>
                <a:rPr lang="en-CA" sz="1200" b="1" dirty="0" smtClean="0">
                  <a:solidFill>
                    <a:schemeClr val="tx1"/>
                  </a:solidFill>
                </a:rPr>
                <a:t>availability of a converged network</a:t>
              </a:r>
              <a:r>
                <a:rPr lang="en-CA" sz="1200" dirty="0" smtClean="0">
                  <a:solidFill>
                    <a:schemeClr val="tx1"/>
                  </a:solidFill>
                </a:rPr>
                <a:t> (CEBP Stage 1) and </a:t>
              </a:r>
              <a:r>
                <a:rPr lang="en-CA" sz="1200" b="1" dirty="0" smtClean="0">
                  <a:solidFill>
                    <a:schemeClr val="tx1"/>
                  </a:solidFill>
                </a:rPr>
                <a:t>vendor support for networking and system integration standards</a:t>
              </a:r>
              <a:r>
                <a:rPr lang="en-CA" sz="1200" dirty="0" smtClean="0">
                  <a:solidFill>
                    <a:schemeClr val="tx1"/>
                  </a:solidFill>
                </a:rPr>
                <a:t>.</a:t>
              </a:r>
            </a:p>
          </p:txBody>
        </p:sp>
        <p:pic>
          <p:nvPicPr>
            <p:cNvPr id="47" name="Picture 46" descr="insight.png"/>
            <p:cNvPicPr>
              <a:picLocks noChangeAspect="1"/>
            </p:cNvPicPr>
            <p:nvPr/>
          </p:nvPicPr>
          <p:blipFill>
            <a:blip r:embed="rId3" cstate="print"/>
            <a:stretch>
              <a:fillRect/>
            </a:stretch>
          </p:blipFill>
          <p:spPr>
            <a:xfrm>
              <a:off x="328614" y="3609020"/>
              <a:ext cx="1000207" cy="838201"/>
            </a:xfrm>
            <a:prstGeom prst="rect">
              <a:avLst/>
            </a:prstGeom>
          </p:spPr>
        </p:pic>
      </p:grpSp>
      <p:pic>
        <p:nvPicPr>
          <p:cNvPr id="14" name="Picture 13"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nvGraphicFramePr>
        <p:xfrm>
          <a:off x="0" y="0"/>
          <a:ext cx="158750" cy="158750"/>
        </p:xfrm>
        <a:graphic>
          <a:graphicData uri="http://schemas.openxmlformats.org/presentationml/2006/ole">
            <p:oleObj spid="_x0000_s74755" name="think-cell Slide" r:id="rId12" imgW="270" imgH="270" progId="">
              <p:embed/>
            </p:oleObj>
          </a:graphicData>
        </a:graphic>
      </p:graphicFrame>
      <p:sp>
        <p:nvSpPr>
          <p:cNvPr id="30" name="Rectangle 29"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400">
              <a:latin typeface="Calibri"/>
              <a:sym typeface="Calibri"/>
            </a:endParaRPr>
          </a:p>
        </p:txBody>
      </p:sp>
      <p:sp>
        <p:nvSpPr>
          <p:cNvPr id="5" name="Text Placeholder 4"/>
          <p:cNvSpPr>
            <a:spLocks noGrp="1"/>
          </p:cNvSpPr>
          <p:nvPr>
            <p:ph type="body" sz="quarter" idx="19"/>
            <p:custDataLst>
              <p:tags r:id="rId3"/>
            </p:custDataLst>
          </p:nvPr>
        </p:nvSpPr>
        <p:spPr>
          <a:xfrm>
            <a:off x="257176" y="1219200"/>
            <a:ext cx="8620124" cy="657225"/>
          </a:xfrm>
        </p:spPr>
        <p:txBody>
          <a:bodyPr/>
          <a:lstStyle/>
          <a:p>
            <a:r>
              <a:rPr lang="en-US" dirty="0" smtClean="0"/>
              <a:t>There are many technical paths to achieving value from UC. But </a:t>
            </a:r>
            <a:r>
              <a:rPr lang="en-US" i="1" dirty="0" smtClean="0"/>
              <a:t>first </a:t>
            </a:r>
            <a:r>
              <a:rPr lang="en-US" dirty="0" smtClean="0"/>
              <a:t>you must bridge the value-perception gap with a clear strategy for CEBP.</a:t>
            </a:r>
            <a:endParaRPr lang="en-US" dirty="0"/>
          </a:p>
        </p:txBody>
      </p:sp>
      <p:sp>
        <p:nvSpPr>
          <p:cNvPr id="11" name="Title 10"/>
          <p:cNvSpPr>
            <a:spLocks noGrp="1"/>
          </p:cNvSpPr>
          <p:nvPr>
            <p:ph type="title"/>
            <p:custDataLst>
              <p:tags r:id="rId4"/>
            </p:custDataLst>
          </p:nvPr>
        </p:nvSpPr>
        <p:spPr>
          <a:xfrm>
            <a:off x="251520" y="260648"/>
            <a:ext cx="8625780" cy="864096"/>
          </a:xfrm>
        </p:spPr>
        <p:txBody>
          <a:bodyPr/>
          <a:lstStyle/>
          <a:p>
            <a:r>
              <a:rPr lang="en-US" dirty="0" smtClean="0"/>
              <a:t>Shift focus to the business value with a CEBP strategy</a:t>
            </a:r>
            <a:endParaRPr lang="en-US" sz="2400" dirty="0" smtClean="0"/>
          </a:p>
        </p:txBody>
      </p:sp>
      <p:grpSp>
        <p:nvGrpSpPr>
          <p:cNvPr id="10" name="Group 9"/>
          <p:cNvGrpSpPr/>
          <p:nvPr>
            <p:custDataLst>
              <p:tags r:id="rId5"/>
            </p:custDataLst>
          </p:nvPr>
        </p:nvGrpSpPr>
        <p:grpSpPr>
          <a:xfrm>
            <a:off x="251519" y="2019300"/>
            <a:ext cx="4930082" cy="3734337"/>
            <a:chOff x="5507542" y="2724150"/>
            <a:chExt cx="3331658" cy="1366827"/>
          </a:xfrm>
        </p:grpSpPr>
        <p:sp>
          <p:nvSpPr>
            <p:cNvPr id="13" name="Rectangle 12"/>
            <p:cNvSpPr/>
            <p:nvPr/>
          </p:nvSpPr>
          <p:spPr>
            <a:xfrm>
              <a:off x="5507543" y="2841800"/>
              <a:ext cx="3331657" cy="1249177"/>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180975" algn="l">
                <a:buClr>
                  <a:schemeClr val="tx1"/>
                </a:buClr>
                <a:buSzPct val="120000"/>
                <a:buFont typeface="Arial" pitchFamily="34" charset="0"/>
                <a:buChar char="•"/>
              </a:pPr>
              <a:r>
                <a:rPr lang="en-US" sz="1100" b="1" dirty="0" smtClean="0">
                  <a:solidFill>
                    <a:schemeClr val="tx1"/>
                  </a:solidFill>
                </a:rPr>
                <a:t>Historical value/perception gap</a:t>
              </a:r>
              <a:endParaRPr lang="en-CA" sz="1100" b="1" dirty="0" smtClean="0">
                <a:solidFill>
                  <a:schemeClr val="tx1"/>
                </a:solidFill>
              </a:endParaRPr>
            </a:p>
            <a:p>
              <a:pPr marL="542925" lvl="1" indent="-180975" algn="l">
                <a:buClr>
                  <a:schemeClr val="tx1"/>
                </a:buClr>
                <a:buSzPct val="150000"/>
                <a:buFont typeface="Arial" pitchFamily="34" charset="0"/>
                <a:buChar char="◦"/>
              </a:pPr>
              <a:r>
                <a:rPr lang="en-CA" sz="1100" dirty="0" smtClean="0">
                  <a:solidFill>
                    <a:schemeClr val="tx1"/>
                  </a:solidFill>
                </a:rPr>
                <a:t>UC adoption rates have suffered from a decade of technology-centricity, typically driven by IP telephony requirements.</a:t>
              </a:r>
            </a:p>
            <a:p>
              <a:pPr marL="542925" lvl="1" indent="-180975" algn="l">
                <a:buClr>
                  <a:schemeClr val="tx1"/>
                </a:buClr>
                <a:buSzPct val="150000"/>
                <a:buFont typeface="Arial" pitchFamily="34" charset="0"/>
                <a:buChar char="◦"/>
              </a:pPr>
              <a:r>
                <a:rPr lang="en-CA" sz="1100" dirty="0" smtClean="0">
                  <a:solidFill>
                    <a:schemeClr val="tx1"/>
                  </a:solidFill>
                </a:rPr>
                <a:t>Technology-focused UC strategies typically limit progress beyond CEBP Stages 2 and 3.</a:t>
              </a:r>
            </a:p>
            <a:p>
              <a:pPr marL="361950" indent="-180975" algn="l">
                <a:spcBef>
                  <a:spcPts val="600"/>
                </a:spcBef>
                <a:buClr>
                  <a:schemeClr val="tx1"/>
                </a:buClr>
                <a:buSzPct val="120000"/>
                <a:buFont typeface="Arial" pitchFamily="34" charset="0"/>
                <a:buChar char="•"/>
              </a:pPr>
              <a:r>
                <a:rPr lang="en-CA" sz="1100" b="1" dirty="0" smtClean="0">
                  <a:solidFill>
                    <a:schemeClr val="tx1"/>
                  </a:solidFill>
                </a:rPr>
                <a:t>Unique business contexts</a:t>
              </a:r>
              <a:endParaRPr lang="en-US" sz="1100" b="1" dirty="0" smtClean="0">
                <a:solidFill>
                  <a:schemeClr val="tx1"/>
                </a:solidFill>
              </a:endParaRPr>
            </a:p>
            <a:p>
              <a:pPr marL="542925" lvl="1" indent="-180975" algn="l">
                <a:buClr>
                  <a:schemeClr val="tx1"/>
                </a:buClr>
                <a:buSzPct val="150000"/>
                <a:buFont typeface="Arial" pitchFamily="34" charset="0"/>
                <a:buChar char="◦"/>
              </a:pPr>
              <a:r>
                <a:rPr lang="en-CA" sz="1100" dirty="0" smtClean="0">
                  <a:solidFill>
                    <a:schemeClr val="tx1"/>
                  </a:solidFill>
                </a:rPr>
                <a:t>For any UC </a:t>
              </a:r>
              <a:r>
                <a:rPr lang="en-CA" sz="1100" i="1" dirty="0" smtClean="0">
                  <a:solidFill>
                    <a:schemeClr val="tx1"/>
                  </a:solidFill>
                </a:rPr>
                <a:t>technology</a:t>
              </a:r>
              <a:r>
                <a:rPr lang="en-CA" sz="1100" dirty="0" smtClean="0">
                  <a:solidFill>
                    <a:schemeClr val="tx1"/>
                  </a:solidFill>
                </a:rPr>
                <a:t>, the value proposition will differ between organizations. A </a:t>
              </a:r>
              <a:r>
                <a:rPr lang="en-CA" sz="1100" i="1" dirty="0" smtClean="0">
                  <a:solidFill>
                    <a:schemeClr val="tx1"/>
                  </a:solidFill>
                </a:rPr>
                <a:t>business-centric</a:t>
              </a:r>
              <a:r>
                <a:rPr lang="en-CA" sz="1100" dirty="0" smtClean="0">
                  <a:solidFill>
                    <a:schemeClr val="tx1"/>
                  </a:solidFill>
                </a:rPr>
                <a:t> focus is required.</a:t>
              </a:r>
            </a:p>
            <a:p>
              <a:pPr marL="542925" lvl="1" indent="-180975" algn="l">
                <a:buClr>
                  <a:schemeClr val="tx1"/>
                </a:buClr>
                <a:buSzPct val="150000"/>
                <a:buFont typeface="Arial" pitchFamily="34" charset="0"/>
                <a:buChar char="◦"/>
              </a:pPr>
              <a:r>
                <a:rPr lang="en-CA" sz="1100" dirty="0" smtClean="0">
                  <a:solidFill>
                    <a:schemeClr val="tx1"/>
                  </a:solidFill>
                </a:rPr>
                <a:t>Developing a CEBP strategy requires deep insight into the organization – make sure all benefits are realized, and resources aren’t wasted on non-value-add CEBP advances.</a:t>
              </a:r>
            </a:p>
            <a:p>
              <a:pPr marL="361950" indent="-180975" algn="l">
                <a:spcBef>
                  <a:spcPts val="600"/>
                </a:spcBef>
                <a:buClr>
                  <a:schemeClr val="tx1"/>
                </a:buClr>
                <a:buSzPct val="120000"/>
                <a:buFont typeface="Arial" pitchFamily="34" charset="0"/>
                <a:buChar char="•"/>
              </a:pPr>
              <a:r>
                <a:rPr lang="en-CA" sz="1100" b="1" dirty="0" smtClean="0">
                  <a:solidFill>
                    <a:schemeClr val="tx1"/>
                  </a:solidFill>
                </a:rPr>
                <a:t>Range of necessary skills</a:t>
              </a:r>
              <a:endParaRPr lang="en-US" sz="1100" b="1" dirty="0" smtClean="0">
                <a:solidFill>
                  <a:schemeClr val="tx1"/>
                </a:solidFill>
              </a:endParaRPr>
            </a:p>
            <a:p>
              <a:pPr marL="542925" lvl="1" indent="-180975" algn="l">
                <a:buClr>
                  <a:schemeClr val="tx1"/>
                </a:buClr>
                <a:buSzPct val="150000"/>
                <a:buFont typeface="Arial" pitchFamily="34" charset="0"/>
                <a:buChar char="◦"/>
              </a:pPr>
              <a:r>
                <a:rPr lang="en-CA" sz="1100" dirty="0" smtClean="0">
                  <a:solidFill>
                    <a:schemeClr val="tx1"/>
                  </a:solidFill>
                </a:rPr>
                <a:t>Obtain senior sponsorship and acquire business analysts, along with technical staff (both for design/implementation and ongoing operations).</a:t>
              </a:r>
              <a:endParaRPr lang="en-CA" sz="1200" dirty="0" smtClean="0">
                <a:solidFill>
                  <a:schemeClr val="tx1"/>
                </a:solidFill>
              </a:endParaRPr>
            </a:p>
            <a:p>
              <a:pPr marL="542925" lvl="1" indent="-180975" algn="l">
                <a:buClr>
                  <a:schemeClr val="tx1"/>
                </a:buClr>
                <a:buSzPct val="150000"/>
                <a:buFont typeface="Arial" pitchFamily="34" charset="0"/>
                <a:buChar char="◦"/>
              </a:pPr>
              <a:r>
                <a:rPr lang="en-CA" sz="1100" dirty="0" smtClean="0">
                  <a:solidFill>
                    <a:schemeClr val="tx1"/>
                  </a:solidFill>
                </a:rPr>
                <a:t>Third-party expertise can help, but can’t eliminate the need for internal staff involvement to provide critical  business context.</a:t>
              </a:r>
            </a:p>
          </p:txBody>
        </p:sp>
        <p:sp>
          <p:nvSpPr>
            <p:cNvPr id="14" name="Round Same Side Corner Rectangle 13"/>
            <p:cNvSpPr/>
            <p:nvPr/>
          </p:nvSpPr>
          <p:spPr>
            <a:xfrm>
              <a:off x="5507542" y="2724150"/>
              <a:ext cx="3331657"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CEBP Strategy Challenges</a:t>
              </a:r>
              <a:endParaRPr lang="en-CA" sz="1200" b="1" dirty="0">
                <a:solidFill>
                  <a:schemeClr val="bg1"/>
                </a:solidFill>
              </a:endParaRPr>
            </a:p>
          </p:txBody>
        </p:sp>
      </p:grpSp>
      <p:sp>
        <p:nvSpPr>
          <p:cNvPr id="15" name="Text Placeholder 29"/>
          <p:cNvSpPr>
            <a:spLocks noGrp="1"/>
          </p:cNvSpPr>
          <p:nvPr>
            <p:ph type="body" sz="quarter" idx="19"/>
            <p:custDataLst>
              <p:tags r:id="rId6"/>
            </p:custDataLst>
          </p:nvPr>
        </p:nvSpPr>
        <p:spPr>
          <a:xfrm>
            <a:off x="685802" y="5867400"/>
            <a:ext cx="7848598" cy="951965"/>
          </a:xfrm>
        </p:spPr>
        <p:txBody>
          <a:bodyPr/>
          <a:lstStyle/>
          <a:p>
            <a:r>
              <a:rPr lang="en-CA" sz="1200" b="0" i="1" dirty="0" smtClean="0">
                <a:latin typeface="+mj-lt"/>
              </a:rPr>
              <a:t>Start with very simple and attractive ideas, very clear in nature. We have to defeat the cloudy, murky, useless, and meaningless mix of [UC] definitions. 	</a:t>
            </a:r>
            <a:r>
              <a:rPr lang="en-CA" sz="1000" b="0" dirty="0" smtClean="0"/>
              <a:t>- Independent ICT Consultant (Multilateral/global focus)</a:t>
            </a:r>
            <a:endParaRPr lang="en-CA" sz="1000" dirty="0" smtClean="0"/>
          </a:p>
        </p:txBody>
      </p:sp>
      <p:pic>
        <p:nvPicPr>
          <p:cNvPr id="16" name="Picture 15" descr="quote2.wmf"/>
          <p:cNvPicPr>
            <a:picLocks noChangeAspect="1"/>
          </p:cNvPicPr>
          <p:nvPr>
            <p:custDataLst>
              <p:tags r:id="rId7"/>
            </p:custDataLst>
          </p:nvPr>
        </p:nvPicPr>
        <p:blipFill>
          <a:blip r:embed="rId13" cstate="print"/>
          <a:stretch>
            <a:fillRect/>
          </a:stretch>
        </p:blipFill>
        <p:spPr>
          <a:xfrm>
            <a:off x="3601496" y="6127997"/>
            <a:ext cx="336701" cy="240501"/>
          </a:xfrm>
          <a:prstGeom prst="rect">
            <a:avLst/>
          </a:prstGeom>
        </p:spPr>
      </p:pic>
      <p:pic>
        <p:nvPicPr>
          <p:cNvPr id="17" name="Picture 16" descr="quote1.wmf"/>
          <p:cNvPicPr>
            <a:picLocks noChangeAspect="1"/>
          </p:cNvPicPr>
          <p:nvPr>
            <p:custDataLst>
              <p:tags r:id="rId8"/>
            </p:custDataLst>
          </p:nvPr>
        </p:nvPicPr>
        <p:blipFill>
          <a:blip r:embed="rId14" cstate="print"/>
          <a:stretch>
            <a:fillRect/>
          </a:stretch>
        </p:blipFill>
        <p:spPr>
          <a:xfrm>
            <a:off x="381000" y="5887496"/>
            <a:ext cx="336701" cy="240501"/>
          </a:xfrm>
          <a:prstGeom prst="rect">
            <a:avLst/>
          </a:prstGeom>
        </p:spPr>
      </p:pic>
      <p:grpSp>
        <p:nvGrpSpPr>
          <p:cNvPr id="35" name="Group 36"/>
          <p:cNvGrpSpPr/>
          <p:nvPr>
            <p:custDataLst>
              <p:tags r:id="rId9"/>
            </p:custDataLst>
          </p:nvPr>
        </p:nvGrpSpPr>
        <p:grpSpPr>
          <a:xfrm>
            <a:off x="5359400" y="2028824"/>
            <a:ext cx="3517899" cy="3724812"/>
            <a:chOff x="5543549" y="366955"/>
            <a:chExt cx="3295651" cy="1103514"/>
          </a:xfrm>
          <a:effectLst/>
        </p:grpSpPr>
        <p:sp>
          <p:nvSpPr>
            <p:cNvPr id="36" name="Rectangle 35"/>
            <p:cNvSpPr/>
            <p:nvPr/>
          </p:nvSpPr>
          <p:spPr>
            <a:xfrm>
              <a:off x="5543549" y="458263"/>
              <a:ext cx="3295651" cy="1012206"/>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dirty="0" smtClean="0">
                  <a:solidFill>
                    <a:schemeClr val="tx1"/>
                  </a:solidFill>
                </a:rPr>
                <a:t>Many organizations are ill-equipped to move from a technology-focused UC strategy to a CEBP strategy on their own, particularly in multi-vendor  and multi-platform environments.</a:t>
              </a:r>
            </a:p>
            <a:p>
              <a:pPr algn="l"/>
              <a:endParaRPr lang="en-CA" sz="1100" dirty="0" smtClean="0">
                <a:solidFill>
                  <a:schemeClr val="tx1"/>
                </a:solidFill>
              </a:endParaRPr>
            </a:p>
            <a:p>
              <a:pPr algn="l"/>
              <a:r>
                <a:rPr lang="en-CA" sz="1100" dirty="0" smtClean="0">
                  <a:solidFill>
                    <a:schemeClr val="tx1"/>
                  </a:solidFill>
                </a:rPr>
                <a:t>Vendor and/or independent UC consulting expertise can help speed development of a </a:t>
              </a:r>
              <a:r>
                <a:rPr lang="en-CA" sz="1100" b="1" dirty="0" smtClean="0">
                  <a:solidFill>
                    <a:schemeClr val="tx1"/>
                  </a:solidFill>
                </a:rPr>
                <a:t>solid and detailed CEBP strategy</a:t>
              </a:r>
              <a:r>
                <a:rPr lang="en-CA" sz="1100" dirty="0" smtClean="0">
                  <a:solidFill>
                    <a:schemeClr val="tx1"/>
                  </a:solidFill>
                </a:rPr>
                <a:t>:</a:t>
              </a:r>
            </a:p>
            <a:p>
              <a:pPr marL="361950" indent="-180975" algn="l">
                <a:spcBef>
                  <a:spcPts val="600"/>
                </a:spcBef>
                <a:buClr>
                  <a:schemeClr val="tx1"/>
                </a:buClr>
                <a:buSzPct val="120000"/>
                <a:buFont typeface="Arial" pitchFamily="34" charset="0"/>
                <a:buChar char="•"/>
              </a:pPr>
              <a:r>
                <a:rPr lang="en-CA" sz="1100" dirty="0" smtClean="0">
                  <a:solidFill>
                    <a:schemeClr val="tx1"/>
                  </a:solidFill>
                </a:rPr>
                <a:t>Expect to pay between $5K-20K USD for CEBP strategy development support, plus internal staffing costs. Higher costs are associated with development of more detailed plans for advanced UC optimization (i.e. CEBP Stages 4 &amp; 5).</a:t>
              </a:r>
            </a:p>
            <a:p>
              <a:pPr marL="361950" indent="-180975" algn="l">
                <a:buClr>
                  <a:schemeClr val="tx1"/>
                </a:buClr>
                <a:buSzPct val="120000"/>
                <a:buFont typeface="Arial" pitchFamily="34" charset="0"/>
                <a:buChar char="•"/>
              </a:pPr>
              <a:r>
                <a:rPr lang="en-CA" sz="1100" dirty="0" smtClean="0">
                  <a:solidFill>
                    <a:schemeClr val="tx1"/>
                  </a:solidFill>
                </a:rPr>
                <a:t>Many UC vendors are willing to defer strategy development consulting fees until implementation begins.</a:t>
              </a:r>
            </a:p>
          </p:txBody>
        </p:sp>
        <p:sp>
          <p:nvSpPr>
            <p:cNvPr id="37" name="Round Same Side Corner Rectangle 36"/>
            <p:cNvSpPr/>
            <p:nvPr/>
          </p:nvSpPr>
          <p:spPr>
            <a:xfrm>
              <a:off x="5543549" y="366955"/>
              <a:ext cx="3295651" cy="91308"/>
            </a:xfrm>
            <a:prstGeom prst="round2SameRect">
              <a:avLst/>
            </a:prstGeom>
            <a:gradFill>
              <a:gsLst>
                <a:gs pos="0">
                  <a:schemeClr val="bg2">
                    <a:lumMod val="85000"/>
                  </a:schemeClr>
                </a:gs>
                <a:gs pos="50000">
                  <a:schemeClr val="accent4">
                    <a:lumMod val="20000"/>
                    <a:lumOff val="80000"/>
                  </a:schemeClr>
                </a:gs>
                <a:gs pos="100000">
                  <a:schemeClr val="bg2">
                    <a:lumMod val="85000"/>
                  </a:schemeClr>
                </a:gs>
              </a:gsLst>
              <a:lin ang="10800000" scaled="0"/>
            </a:gradFill>
            <a:ln w="12700">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tx1"/>
                  </a:solidFill>
                  <a:latin typeface="+mj-lt"/>
                </a:rPr>
                <a:t>Look into Third-Party CEBP Expertise</a:t>
              </a:r>
              <a:endParaRPr lang="en-CA" sz="1200" i="1" dirty="0">
                <a:solidFill>
                  <a:schemeClr val="tx1"/>
                </a:solidFill>
                <a:latin typeface="+mj-lt"/>
              </a:endParaRPr>
            </a:p>
          </p:txBody>
        </p:sp>
      </p:grpSp>
      <p:pic>
        <p:nvPicPr>
          <p:cNvPr id="18" name="Picture 17" descr="sample_linkbar-itrgNEW.gif">
            <a:hlinkClick r:id="rId15"/>
          </p:cNvPr>
          <p:cNvPicPr>
            <a:picLocks noChangeAspect="1"/>
          </p:cNvPicPr>
          <p:nvPr/>
        </p:nvPicPr>
        <p:blipFill>
          <a:blip r:embed="rId1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0" y="0"/>
          <a:ext cx="158750" cy="158750"/>
        </p:xfrm>
        <a:graphic>
          <a:graphicData uri="http://schemas.openxmlformats.org/presentationml/2006/ole">
            <p:oleObj spid="_x0000_s80898" name="think-cell Slide" r:id="rId24" imgW="270" imgH="270" progId="">
              <p:embed/>
            </p:oleObj>
          </a:graphicData>
        </a:graphic>
      </p:graphicFrame>
      <p:sp>
        <p:nvSpPr>
          <p:cNvPr id="14" name="Rectangle 13"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a:latin typeface="Arial"/>
              <a:sym typeface="Arial"/>
            </a:endParaRPr>
          </a:p>
        </p:txBody>
      </p:sp>
      <p:sp>
        <p:nvSpPr>
          <p:cNvPr id="7" name="Title 6"/>
          <p:cNvSpPr>
            <a:spLocks noGrp="1"/>
          </p:cNvSpPr>
          <p:nvPr>
            <p:ph type="title"/>
            <p:custDataLst>
              <p:tags r:id="rId3"/>
            </p:custDataLst>
          </p:nvPr>
        </p:nvSpPr>
        <p:spPr/>
        <p:txBody>
          <a:bodyPr/>
          <a:lstStyle/>
          <a:p>
            <a:r>
              <a:rPr lang="en-CA" dirty="0" smtClean="0"/>
              <a:t>Aim high to achieve maximum success with CEBP</a:t>
            </a:r>
            <a:endParaRPr lang="en-US" dirty="0"/>
          </a:p>
        </p:txBody>
      </p:sp>
      <p:sp>
        <p:nvSpPr>
          <p:cNvPr id="71" name="Text Placeholder 70"/>
          <p:cNvSpPr>
            <a:spLocks noGrp="1"/>
          </p:cNvSpPr>
          <p:nvPr>
            <p:ph type="body" sz="quarter" idx="19"/>
            <p:custDataLst>
              <p:tags r:id="rId4"/>
            </p:custDataLst>
          </p:nvPr>
        </p:nvSpPr>
        <p:spPr>
          <a:xfrm>
            <a:off x="257176" y="1295400"/>
            <a:ext cx="8620124" cy="657225"/>
          </a:xfrm>
        </p:spPr>
        <p:txBody>
          <a:bodyPr/>
          <a:lstStyle/>
          <a:p>
            <a:pPr lvl="0"/>
            <a:r>
              <a:rPr lang="en-US" dirty="0" smtClean="0"/>
              <a:t>Higher CEBP Stages correspond to </a:t>
            </a:r>
            <a:r>
              <a:rPr lang="en-US" i="1" dirty="0" smtClean="0"/>
              <a:t>significantly </a:t>
            </a:r>
            <a:r>
              <a:rPr lang="en-US" dirty="0" smtClean="0"/>
              <a:t>higher levels of </a:t>
            </a:r>
            <a:r>
              <a:rPr lang="en-US" i="1" dirty="0" smtClean="0"/>
              <a:t>tangible</a:t>
            </a:r>
            <a:r>
              <a:rPr lang="en-US" dirty="0" smtClean="0"/>
              <a:t> success. Develop your CEBP strategy with the end goal in mind.</a:t>
            </a:r>
          </a:p>
          <a:p>
            <a:endParaRPr lang="en-US" dirty="0"/>
          </a:p>
        </p:txBody>
      </p:sp>
      <p:sp>
        <p:nvSpPr>
          <p:cNvPr id="52" name="Right Brace 51"/>
          <p:cNvSpPr/>
          <p:nvPr>
            <p:custDataLst>
              <p:tags r:id="rId5"/>
            </p:custDataLst>
          </p:nvPr>
        </p:nvSpPr>
        <p:spPr>
          <a:xfrm>
            <a:off x="4102100" y="2752726"/>
            <a:ext cx="152400" cy="7524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4" name="Straight Connector 53"/>
          <p:cNvCxnSpPr/>
          <p:nvPr>
            <p:custDataLst>
              <p:tags r:id="rId6"/>
            </p:custDataLst>
          </p:nvPr>
        </p:nvCxnSpPr>
        <p:spPr>
          <a:xfrm>
            <a:off x="1822450" y="3505200"/>
            <a:ext cx="21209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56" name="TextBox 55"/>
          <p:cNvSpPr txBox="1"/>
          <p:nvPr>
            <p:custDataLst>
              <p:tags r:id="rId7"/>
            </p:custDataLst>
          </p:nvPr>
        </p:nvSpPr>
        <p:spPr>
          <a:xfrm>
            <a:off x="4254500" y="3047226"/>
            <a:ext cx="622400" cy="276999"/>
          </a:xfrm>
          <a:prstGeom prst="rect">
            <a:avLst/>
          </a:prstGeom>
          <a:noFill/>
        </p:spPr>
        <p:txBody>
          <a:bodyPr wrap="square" rtlCol="0">
            <a:spAutoFit/>
          </a:bodyPr>
          <a:lstStyle/>
          <a:p>
            <a:r>
              <a:rPr lang="en-CA" sz="1200" b="1" dirty="0" smtClean="0"/>
              <a:t>+30%</a:t>
            </a:r>
            <a:endParaRPr lang="en-US" sz="1200" b="1" dirty="0"/>
          </a:p>
        </p:txBody>
      </p:sp>
      <p:cxnSp>
        <p:nvCxnSpPr>
          <p:cNvPr id="26" name="Straight Connector 25"/>
          <p:cNvCxnSpPr/>
          <p:nvPr>
            <p:custDataLst>
              <p:tags r:id="rId8"/>
            </p:custDataLst>
          </p:nvPr>
        </p:nvCxnSpPr>
        <p:spPr bwMode="auto">
          <a:xfrm flipV="1">
            <a:off x="1833562" y="4549775"/>
            <a:ext cx="0" cy="50800"/>
          </a:xfrm>
          <a:prstGeom prst="line">
            <a:avLst/>
          </a:prstGeom>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custDataLst>
              <p:tags r:id="rId9"/>
            </p:custDataLst>
          </p:nvPr>
        </p:nvCxnSpPr>
        <p:spPr bwMode="auto">
          <a:xfrm flipV="1">
            <a:off x="3900487" y="4549775"/>
            <a:ext cx="0" cy="50800"/>
          </a:xfrm>
          <a:prstGeom prst="line">
            <a:avLst/>
          </a:prstGeom>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custDataLst>
              <p:tags r:id="rId10"/>
            </p:custDataLst>
          </p:nvPr>
        </p:nvCxnSpPr>
        <p:spPr bwMode="auto">
          <a:xfrm flipV="1">
            <a:off x="3214687" y="4549775"/>
            <a:ext cx="0" cy="50800"/>
          </a:xfrm>
          <a:prstGeom prst="line">
            <a:avLst/>
          </a:prstGeom>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custDataLst>
              <p:tags r:id="rId11"/>
            </p:custDataLst>
          </p:nvPr>
        </p:nvCxnSpPr>
        <p:spPr bwMode="auto">
          <a:xfrm flipV="1">
            <a:off x="2519362" y="4549775"/>
            <a:ext cx="0" cy="50800"/>
          </a:xfrm>
          <a:prstGeom prst="line">
            <a:avLst/>
          </a:prstGeom>
          <a:ln w="952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graphicFrame>
        <p:nvGraphicFramePr>
          <p:cNvPr id="4" name="Object 3"/>
          <p:cNvGraphicFramePr>
            <a:graphicFrameLocks noChangeAspect="1"/>
          </p:cNvGraphicFramePr>
          <p:nvPr/>
        </p:nvGraphicFramePr>
        <p:xfrm>
          <a:off x="1033462" y="2130425"/>
          <a:ext cx="3295708" cy="2676391"/>
        </p:xfrm>
        <a:graphic>
          <a:graphicData uri="http://schemas.openxmlformats.org/presentationml/2006/ole">
            <p:oleObj spid="_x0000_s80897" name="Chart" r:id="rId25" imgW="3295708" imgH="2676391" progId="MSGraph.Chart.8">
              <p:embed followColorScheme="full"/>
            </p:oleObj>
          </a:graphicData>
        </a:graphic>
      </p:graphicFrame>
      <p:sp>
        <p:nvSpPr>
          <p:cNvPr id="5" name="Rectangle 4"/>
          <p:cNvSpPr/>
          <p:nvPr>
            <p:custDataLst>
              <p:tags r:id="rId12"/>
            </p:custDataLst>
          </p:nvPr>
        </p:nvSpPr>
        <p:spPr bwMode="auto">
          <a:xfrm>
            <a:off x="466725" y="3176587"/>
            <a:ext cx="615950" cy="54768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r>
              <a:rPr lang="en-US" sz="1200" b="1" dirty="0" smtClean="0">
                <a:solidFill>
                  <a:schemeClr val="tx1"/>
                </a:solidFill>
                <a:sym typeface="+mn-lt"/>
              </a:rPr>
              <a:t>UC</a:t>
            </a:r>
          </a:p>
          <a:p>
            <a:r>
              <a:rPr lang="en-CA" sz="1200" b="1" dirty="0" smtClean="0">
                <a:solidFill>
                  <a:schemeClr val="tx1"/>
                </a:solidFill>
                <a:sym typeface="+mn-lt"/>
              </a:rPr>
              <a:t>Success</a:t>
            </a:r>
          </a:p>
          <a:p>
            <a:r>
              <a:rPr lang="en-CA" sz="1200" b="1" dirty="0" smtClean="0">
                <a:solidFill>
                  <a:schemeClr val="tx1"/>
                </a:solidFill>
                <a:sym typeface="+mn-lt"/>
              </a:rPr>
              <a:t>Score</a:t>
            </a:r>
            <a:endParaRPr lang="en-US" sz="1200" b="1" dirty="0">
              <a:solidFill>
                <a:schemeClr val="tx1"/>
              </a:solidFill>
              <a:sym typeface="+mn-lt"/>
            </a:endParaRPr>
          </a:p>
        </p:txBody>
      </p:sp>
      <p:sp>
        <p:nvSpPr>
          <p:cNvPr id="12" name="Rectangle 11"/>
          <p:cNvSpPr/>
          <p:nvPr>
            <p:custDataLst>
              <p:tags r:id="rId13"/>
            </p:custDataLst>
          </p:nvPr>
        </p:nvSpPr>
        <p:spPr bwMode="auto">
          <a:xfrm>
            <a:off x="1792287" y="4689475"/>
            <a:ext cx="841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nchorCtr="0">
            <a:noAutofit/>
          </a:bodyPr>
          <a:lstStyle/>
          <a:p>
            <a:r>
              <a:rPr lang="en-US" sz="1200" dirty="0" smtClean="0">
                <a:solidFill>
                  <a:schemeClr val="tx1"/>
                </a:solidFill>
                <a:latin typeface="Arial"/>
                <a:sym typeface="Arial"/>
              </a:rPr>
              <a:t>2</a:t>
            </a:r>
            <a:endParaRPr lang="en-US" sz="1200" dirty="0">
              <a:solidFill>
                <a:schemeClr val="tx1"/>
              </a:solidFill>
              <a:latin typeface="Arial"/>
              <a:sym typeface="Arial"/>
            </a:endParaRPr>
          </a:p>
        </p:txBody>
      </p:sp>
      <p:sp>
        <p:nvSpPr>
          <p:cNvPr id="6" name="Rectangle 5"/>
          <p:cNvSpPr/>
          <p:nvPr>
            <p:custDataLst>
              <p:tags r:id="rId14"/>
            </p:custDataLst>
          </p:nvPr>
        </p:nvSpPr>
        <p:spPr bwMode="auto">
          <a:xfrm>
            <a:off x="2090737" y="4948237"/>
            <a:ext cx="1552575"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nchorCtr="0">
            <a:noAutofit/>
          </a:bodyPr>
          <a:lstStyle/>
          <a:p>
            <a:r>
              <a:rPr lang="en-US" sz="1200" b="1" dirty="0" smtClean="0">
                <a:solidFill>
                  <a:schemeClr val="tx1"/>
                </a:solidFill>
                <a:sym typeface="+mn-lt"/>
              </a:rPr>
              <a:t>CEBP Stage Reached</a:t>
            </a:r>
          </a:p>
          <a:p>
            <a:r>
              <a:rPr lang="en-CA" sz="1200" b="1" i="1" dirty="0" smtClean="0">
                <a:solidFill>
                  <a:schemeClr val="tx1"/>
                </a:solidFill>
                <a:sym typeface="+mn-lt"/>
              </a:rPr>
              <a:t>N=31</a:t>
            </a:r>
            <a:endParaRPr lang="en-US" sz="1200" b="1" i="1" dirty="0">
              <a:solidFill>
                <a:schemeClr val="tx1"/>
              </a:solidFill>
              <a:sym typeface="+mn-lt"/>
            </a:endParaRPr>
          </a:p>
        </p:txBody>
      </p:sp>
      <p:sp>
        <p:nvSpPr>
          <p:cNvPr id="9" name="Rectangle 8"/>
          <p:cNvSpPr/>
          <p:nvPr>
            <p:custDataLst>
              <p:tags r:id="rId15"/>
            </p:custDataLst>
          </p:nvPr>
        </p:nvSpPr>
        <p:spPr bwMode="auto">
          <a:xfrm>
            <a:off x="3859212" y="4689475"/>
            <a:ext cx="841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nchorCtr="0">
            <a:noAutofit/>
          </a:bodyPr>
          <a:lstStyle/>
          <a:p>
            <a:r>
              <a:rPr lang="en-US" sz="1200" dirty="0" smtClean="0">
                <a:solidFill>
                  <a:schemeClr val="tx1"/>
                </a:solidFill>
                <a:latin typeface="Arial"/>
                <a:sym typeface="Arial"/>
              </a:rPr>
              <a:t>5</a:t>
            </a:r>
            <a:endParaRPr lang="en-US" sz="1200" dirty="0">
              <a:solidFill>
                <a:schemeClr val="tx1"/>
              </a:solidFill>
              <a:latin typeface="Arial"/>
              <a:sym typeface="Arial"/>
            </a:endParaRPr>
          </a:p>
        </p:txBody>
      </p:sp>
      <p:sp>
        <p:nvSpPr>
          <p:cNvPr id="10" name="Rectangle 9"/>
          <p:cNvSpPr/>
          <p:nvPr>
            <p:custDataLst>
              <p:tags r:id="rId16"/>
            </p:custDataLst>
          </p:nvPr>
        </p:nvSpPr>
        <p:spPr bwMode="auto">
          <a:xfrm>
            <a:off x="3173412" y="4689475"/>
            <a:ext cx="841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nchorCtr="0">
            <a:noAutofit/>
          </a:bodyPr>
          <a:lstStyle/>
          <a:p>
            <a:r>
              <a:rPr lang="en-US" sz="1200" dirty="0" smtClean="0">
                <a:solidFill>
                  <a:schemeClr val="tx1"/>
                </a:solidFill>
                <a:latin typeface="Arial"/>
                <a:sym typeface="Arial"/>
              </a:rPr>
              <a:t>4</a:t>
            </a:r>
            <a:endParaRPr lang="en-US" sz="1200" dirty="0">
              <a:solidFill>
                <a:schemeClr val="tx1"/>
              </a:solidFill>
              <a:latin typeface="Arial"/>
              <a:sym typeface="Arial"/>
            </a:endParaRPr>
          </a:p>
        </p:txBody>
      </p:sp>
      <p:sp>
        <p:nvSpPr>
          <p:cNvPr id="11" name="Rectangle 10"/>
          <p:cNvSpPr/>
          <p:nvPr>
            <p:custDataLst>
              <p:tags r:id="rId17"/>
            </p:custDataLst>
          </p:nvPr>
        </p:nvSpPr>
        <p:spPr bwMode="auto">
          <a:xfrm>
            <a:off x="2478087" y="4689475"/>
            <a:ext cx="841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nchorCtr="0">
            <a:noAutofit/>
          </a:bodyPr>
          <a:lstStyle/>
          <a:p>
            <a:r>
              <a:rPr lang="en-US" sz="1200" dirty="0" smtClean="0">
                <a:solidFill>
                  <a:schemeClr val="tx1"/>
                </a:solidFill>
                <a:latin typeface="Arial"/>
                <a:sym typeface="Arial"/>
              </a:rPr>
              <a:t>3</a:t>
            </a:r>
            <a:endParaRPr lang="en-US" sz="1200" dirty="0">
              <a:solidFill>
                <a:schemeClr val="tx1"/>
              </a:solidFill>
              <a:latin typeface="Arial"/>
              <a:sym typeface="Arial"/>
            </a:endParaRPr>
          </a:p>
        </p:txBody>
      </p:sp>
      <p:sp>
        <p:nvSpPr>
          <p:cNvPr id="58" name="Title 1"/>
          <p:cNvSpPr txBox="1">
            <a:spLocks/>
          </p:cNvSpPr>
          <p:nvPr>
            <p:custDataLst>
              <p:tags r:id="rId18"/>
            </p:custDataLst>
          </p:nvPr>
        </p:nvSpPr>
        <p:spPr>
          <a:xfrm>
            <a:off x="1374775" y="1219200"/>
            <a:ext cx="35179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dirty="0" smtClean="0">
              <a:latin typeface="+mn-lt"/>
              <a:ea typeface="+mj-ea"/>
              <a:cs typeface="+mj-cs"/>
            </a:endParaRPr>
          </a:p>
        </p:txBody>
      </p:sp>
      <p:grpSp>
        <p:nvGrpSpPr>
          <p:cNvPr id="72" name="Group 36"/>
          <p:cNvGrpSpPr/>
          <p:nvPr>
            <p:custDataLst>
              <p:tags r:id="rId19"/>
            </p:custDataLst>
          </p:nvPr>
        </p:nvGrpSpPr>
        <p:grpSpPr>
          <a:xfrm>
            <a:off x="5486400" y="2105026"/>
            <a:ext cx="3251199" cy="3152774"/>
            <a:chOff x="5543549" y="366955"/>
            <a:chExt cx="3295651" cy="934042"/>
          </a:xfrm>
          <a:effectLst/>
        </p:grpSpPr>
        <p:sp>
          <p:nvSpPr>
            <p:cNvPr id="73" name="Rectangle 72"/>
            <p:cNvSpPr/>
            <p:nvPr/>
          </p:nvSpPr>
          <p:spPr>
            <a:xfrm>
              <a:off x="5543549" y="458263"/>
              <a:ext cx="3295651" cy="84273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dirty="0" smtClean="0">
                  <a:solidFill>
                    <a:schemeClr val="tx1"/>
                  </a:solidFill>
                </a:rPr>
                <a:t>The </a:t>
              </a:r>
              <a:r>
                <a:rPr lang="en-US" sz="1000" b="1" dirty="0" smtClean="0">
                  <a:solidFill>
                    <a:schemeClr val="tx1"/>
                  </a:solidFill>
                </a:rPr>
                <a:t>UC success score </a:t>
              </a:r>
              <a:r>
                <a:rPr lang="en-US" sz="1000" dirty="0" smtClean="0">
                  <a:solidFill>
                    <a:schemeClr val="tx1"/>
                  </a:solidFill>
                </a:rPr>
                <a:t>is defined as the </a:t>
              </a:r>
              <a:r>
                <a:rPr lang="en-US" sz="1000" i="1" dirty="0" smtClean="0">
                  <a:solidFill>
                    <a:schemeClr val="tx1"/>
                  </a:solidFill>
                </a:rPr>
                <a:t>average </a:t>
              </a:r>
              <a:r>
                <a:rPr lang="en-US" sz="1000" dirty="0" smtClean="0">
                  <a:solidFill>
                    <a:schemeClr val="tx1"/>
                  </a:solidFill>
                </a:rPr>
                <a:t>agreement with each of the following statements:</a:t>
              </a:r>
            </a:p>
            <a:p>
              <a:pPr marL="180975" indent="-180975" algn="l">
                <a:spcBef>
                  <a:spcPts val="600"/>
                </a:spcBef>
                <a:buFont typeface="Arial" pitchFamily="34" charset="0"/>
                <a:buChar char="•"/>
              </a:pPr>
              <a:r>
                <a:rPr lang="en-US" sz="1000" i="1" dirty="0" smtClean="0">
                  <a:solidFill>
                    <a:schemeClr val="tx1"/>
                  </a:solidFill>
                </a:rPr>
                <a:t>Overall </a:t>
              </a:r>
              <a:r>
                <a:rPr lang="en-US" sz="1000" dirty="0" smtClean="0">
                  <a:solidFill>
                    <a:schemeClr val="tx1"/>
                  </a:solidFill>
                </a:rPr>
                <a:t>benefits of UC technologies that have been deployed have met or exceeded expectations. </a:t>
              </a:r>
            </a:p>
            <a:p>
              <a:pPr marL="180975" indent="-180975" algn="l">
                <a:buFont typeface="Arial" pitchFamily="34" charset="0"/>
                <a:buChar char="•"/>
              </a:pPr>
              <a:r>
                <a:rPr lang="en-US" sz="1000" dirty="0" smtClean="0">
                  <a:solidFill>
                    <a:schemeClr val="tx1"/>
                  </a:solidFill>
                </a:rPr>
                <a:t>Use of enhanced communication and collaboration tools has yielded substantial tangible benefits (CEBP Stage 2).</a:t>
              </a:r>
            </a:p>
            <a:p>
              <a:pPr marL="180975" indent="-180975" algn="l">
                <a:buFont typeface="Arial" pitchFamily="34" charset="0"/>
                <a:buChar char="•"/>
              </a:pPr>
              <a:r>
                <a:rPr lang="en-US" sz="1000" dirty="0" smtClean="0">
                  <a:solidFill>
                    <a:schemeClr val="tx1"/>
                  </a:solidFill>
                </a:rPr>
                <a:t>Use of integrated UC interfaces and presence tools has yielded substantial tangible benefits (CEBP Stage 3).</a:t>
              </a:r>
            </a:p>
            <a:p>
              <a:pPr marL="180975" indent="-180975" algn="l">
                <a:buFont typeface="Arial" pitchFamily="34" charset="0"/>
                <a:buChar char="•"/>
              </a:pPr>
              <a:r>
                <a:rPr lang="en-US" sz="1000" dirty="0" smtClean="0">
                  <a:solidFill>
                    <a:schemeClr val="tx1"/>
                  </a:solidFill>
                </a:rPr>
                <a:t>Integration of communication and collaboration tools with core business applications has yielded substantial tangible benefits  (CEBP Stage 4).</a:t>
              </a:r>
            </a:p>
            <a:p>
              <a:pPr marL="180975" indent="-180975" algn="l">
                <a:buFont typeface="Arial" pitchFamily="34" charset="0"/>
                <a:buChar char="•"/>
              </a:pPr>
              <a:r>
                <a:rPr lang="en-US" sz="1000" dirty="0" smtClean="0">
                  <a:solidFill>
                    <a:schemeClr val="tx1"/>
                  </a:solidFill>
                </a:rPr>
                <a:t>Workflow optimization through collaboration and presence tools has yielded substantial tangible benefits (CEBP Stage 5).</a:t>
              </a:r>
              <a:endParaRPr lang="en-CA" sz="1000" dirty="0" smtClean="0">
                <a:solidFill>
                  <a:schemeClr val="tx1"/>
                </a:solidFill>
              </a:endParaRPr>
            </a:p>
          </p:txBody>
        </p:sp>
        <p:sp>
          <p:nvSpPr>
            <p:cNvPr id="74" name="Round Same Side Corner Rectangle 73"/>
            <p:cNvSpPr/>
            <p:nvPr/>
          </p:nvSpPr>
          <p:spPr>
            <a:xfrm>
              <a:off x="5543549" y="366955"/>
              <a:ext cx="3295651" cy="91308"/>
            </a:xfrm>
            <a:prstGeom prst="round2SameRect">
              <a:avLst/>
            </a:prstGeom>
            <a:gradFill>
              <a:gsLst>
                <a:gs pos="0">
                  <a:schemeClr val="bg2">
                    <a:lumMod val="85000"/>
                  </a:schemeClr>
                </a:gs>
                <a:gs pos="50000">
                  <a:schemeClr val="accent4">
                    <a:lumMod val="20000"/>
                    <a:lumOff val="80000"/>
                  </a:schemeClr>
                </a:gs>
                <a:gs pos="100000">
                  <a:schemeClr val="bg2">
                    <a:lumMod val="85000"/>
                  </a:schemeClr>
                </a:gs>
              </a:gsLst>
              <a:lin ang="10800000" scaled="0"/>
            </a:gradFill>
            <a:ln w="12700">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tx1"/>
                  </a:solidFill>
                  <a:latin typeface="+mj-lt"/>
                </a:rPr>
                <a:t>Maximize UC Success with CEBP Maturity</a:t>
              </a:r>
              <a:endParaRPr lang="en-CA" sz="1200" i="1" dirty="0">
                <a:solidFill>
                  <a:schemeClr val="tx1"/>
                </a:solidFill>
                <a:latin typeface="+mj-lt"/>
              </a:endParaRPr>
            </a:p>
          </p:txBody>
        </p:sp>
      </p:grpSp>
      <p:sp>
        <p:nvSpPr>
          <p:cNvPr id="76" name="Rounded Rectangle 75"/>
          <p:cNvSpPr/>
          <p:nvPr>
            <p:custDataLst>
              <p:tags r:id="rId20"/>
            </p:custDataLst>
          </p:nvPr>
        </p:nvSpPr>
        <p:spPr>
          <a:xfrm>
            <a:off x="342858" y="5420309"/>
            <a:ext cx="8476969"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4738" indent="1588" algn="l"/>
            <a:r>
              <a:rPr lang="en-CA" sz="1100" dirty="0" smtClean="0">
                <a:solidFill>
                  <a:schemeClr val="tx1"/>
                </a:solidFill>
              </a:rPr>
              <a:t>Higher CEBP maturity is no </a:t>
            </a:r>
            <a:r>
              <a:rPr lang="en-CA" sz="1100" i="1" dirty="0" smtClean="0">
                <a:solidFill>
                  <a:schemeClr val="tx1"/>
                </a:solidFill>
              </a:rPr>
              <a:t>guarantee </a:t>
            </a:r>
            <a:r>
              <a:rPr lang="en-CA" sz="1100" dirty="0" smtClean="0">
                <a:solidFill>
                  <a:schemeClr val="tx1"/>
                </a:solidFill>
              </a:rPr>
              <a:t>of success – make sure the CEBP strategy is right for </a:t>
            </a:r>
            <a:r>
              <a:rPr lang="en-CA" sz="1100" i="1" dirty="0" smtClean="0">
                <a:solidFill>
                  <a:schemeClr val="tx1"/>
                </a:solidFill>
              </a:rPr>
              <a:t>your</a:t>
            </a:r>
            <a:r>
              <a:rPr lang="en-CA" sz="1100" dirty="0" smtClean="0">
                <a:solidFill>
                  <a:schemeClr val="tx1"/>
                </a:solidFill>
              </a:rPr>
              <a:t> organization.</a:t>
            </a:r>
          </a:p>
          <a:p>
            <a:pPr marL="1074738" indent="1588" algn="l"/>
            <a:r>
              <a:rPr lang="en-CA" sz="1100" dirty="0" smtClean="0">
                <a:solidFill>
                  <a:schemeClr val="tx1"/>
                </a:solidFill>
              </a:rPr>
              <a:t>Comments from organizations reporting lower success levels indicate that the higher costs and complexity of CEBP Stage 4 and 5 implementations should only be tackled in the face of clear business benefits.</a:t>
            </a:r>
          </a:p>
        </p:txBody>
      </p:sp>
      <p:pic>
        <p:nvPicPr>
          <p:cNvPr id="77" name="Picture 76" descr="insight.png"/>
          <p:cNvPicPr>
            <a:picLocks noChangeAspect="1"/>
          </p:cNvPicPr>
          <p:nvPr>
            <p:custDataLst>
              <p:tags r:id="rId21"/>
            </p:custDataLst>
          </p:nvPr>
        </p:nvPicPr>
        <p:blipFill>
          <a:blip r:embed="rId26" cstate="print"/>
          <a:stretch>
            <a:fillRect/>
          </a:stretch>
        </p:blipFill>
        <p:spPr>
          <a:xfrm>
            <a:off x="342858" y="5420309"/>
            <a:ext cx="1000207" cy="838201"/>
          </a:xfrm>
          <a:prstGeom prst="rect">
            <a:avLst/>
          </a:prstGeom>
        </p:spPr>
      </p:pic>
      <p:pic>
        <p:nvPicPr>
          <p:cNvPr id="30" name="Picture 29" descr="sample_linkbar-itrgNEW.gif">
            <a:hlinkClick r:id="rId27"/>
          </p:cNvPr>
          <p:cNvPicPr>
            <a:picLocks noChangeAspect="1"/>
          </p:cNvPicPr>
          <p:nvPr/>
        </p:nvPicPr>
        <p:blipFill>
          <a:blip r:embed="rId2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7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6&quot;&gt;&lt;elem m_fUsage=&quot;3.06442191990271070000E+000&quot;&gt;&lt;m_ppcolschidx val=&quot;0&quot;/&gt;&lt;m_rgb r=&quot;5d&quot; g=&quot;59&quot; b=&quot;36&quot;/&gt;&lt;/elem&gt;&lt;elem m_fUsage=&quot;2.41336669763976270000E+000&quot;&gt;&lt;m_ppcolschidx val=&quot;0&quot;/&gt;&lt;m_rgb r=&quot;ad&quot; g=&quot;b7&quot; b=&quot;c3&quot;/&gt;&lt;/elem&gt;&lt;elem m_fUsage=&quot;2.24095469284192060000E+000&quot;&gt;&lt;m_ppcolschidx val=&quot;0&quot;/&gt;&lt;m_rgb r=&quot;ce&quot; g=&quot;ce&quot; b=&quot;ce&quot;/&gt;&lt;/elem&gt;&lt;elem m_fUsage=&quot;1.65444986007191490000E+000&quot;&gt;&lt;m_ppcolschidx val=&quot;0&quot;/&gt;&lt;m_rgb r=&quot;7b&quot; g=&quot;7b&quot; b=&quot;7b&quot;/&gt;&lt;/elem&gt;&lt;elem m_fUsage=&quot;3.76491279044369520000E-001&quot;&gt;&lt;m_ppcolschidx val=&quot;0&quot;/&gt;&lt;m_rgb r=&quot;99&quot; g=&quot;8f&quot; b=&quot;57&quot;/&gt;&lt;/elem&gt;&lt;elem m_fUsage=&quot;2.50315550499324440000E-002&quot;&gt;&lt;m_ppcolschidx val=&quot;0&quot;/&gt;&lt;m_rgb r=&quot;24&quot; g=&quot;3f&quot; b=&quot;54&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644"/>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0UePH68WE6ikXHf1TG9g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wqmcN0_MTk681dj7Bjqgz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gYRmxn7oUyRio51ZemGI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eSx4CZnC060sluqmtisu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jaief7DVUenvBtIT2lw3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vWrEPCZtCUyUxOZm7pAxq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ZCpG0IJ22UieWr2cFBwOk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nuU_njTi.ketXVaOv17Gi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QO8Vs_1t40iMR_3NpK14P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3duLjDCFH0.qJX3NEL124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1S0ASihBf0SA7YyfZ.gQP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miIzll5UC0GNl0YLceCW8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JaRGIG9ZUiyJ56tipHiZ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NmqqtBW3rUivVjjdr6.y3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zseR5U7jLkumf614D7SVW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wbw3m1wXqkeOaWMWrYxn7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suWn6.Pwb0qJCTVPDkmg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IPXyohQYBkO.GnSJ6yqOI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E0XQMFdxc0iexLw2ijO7q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e_5qq0ASzUODWvr.xsJFd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Z8ilD4X8Jk6x2aBOE.P8y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_gAil2H2QECshpn73RuFs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0H.zgjJyREK5LAwYIu1yB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sz4W5aKJZUKxtnO91hxus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Rs12URMgnUuNJVPuo3Mev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DdVJEON00Oi6I1m2g8i1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X1Ukus.j9EusXqdYkFaeE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swnjYNKLN0G.NyF3f8pp5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AGFZgymfRkScZvnJrwvdt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iMeukbY_S0iat0_ODjIvj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K_KRS7siIEaPo9TYGtElh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TjSi23vur0amRlI6sdfX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neu8cqMhEk2kIvnrdQ9wl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ASxEK8Z8kaIbKjATYqkZ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2J35msB4IkWg2y7_Nb4KG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qN93_BedFEGMhrv7RoQ8F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SdcNLR0dwkiztSNPhaSW1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eh5PlxxESE2Wsrge_Ilgd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XoXWt.2RiEeZCQEWHJYVy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alR0fDL18kSj6ySbdIWee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2S4CiA7QkG.sHB1mzmI0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RTivj8YkP0yjJpFvwVXTF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A42GZXHuj0e8yHSrizShx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ghGRv5_MrkKr_OaZVrhwt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Vz2E4kXMI0CvwOofVJ1hX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1ko6nNd630CyxjqZIwMAD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WwICPGLZ8ECN44tVQgsEw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CffHfw3Ez0KR7f4awfsWB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k4isdHhzR0u1nZ43zKf_K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VJj5DvT_nkqtP94.R7byc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5WWLLX6LKU2iOaMBM.d3H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FM2NKFzhM0qLyrzsi98Xk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vnq.nfXztE62lyOR7z5pi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3hbT_saN_kGdDmrOXBIX.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TQSQDipakOFFb_w3aZDi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0YnSvysMEWN2X96tKj0I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7ajfZ0CDOEaeATwAmiCJj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od9mZgw6H0OkE62ztvbjRQ"/>
</p:tagLst>
</file>

<file path=ppt/theme/theme1.xml><?xml version="1.0" encoding="utf-8"?>
<a:theme xmlns:a="http://schemas.openxmlformats.org/drawingml/2006/main" name="Solution%20Set%20Template%202011%20-%20ITRGv1[1]">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58B232230B5B449EADAEF17E4E3BFA" ma:contentTypeVersion="4" ma:contentTypeDescription="Create a new document." ma:contentTypeScope="" ma:versionID="55ec8ae498337660fcf3e73c6b4546f2">
  <xsd:schema xmlns:xsd="http://www.w3.org/2001/XMLSchema" xmlns:p="http://schemas.microsoft.com/office/2006/metadata/properties" xmlns:ns2="fe8ebb2c-b9a9-418d-8ef2-bb1ef8e71083" targetNamespace="http://schemas.microsoft.com/office/2006/metadata/properties" ma:root="true" ma:fieldsID="c686c56c450986c2befa9269031718be" ns2:_="">
    <xsd:import namespace="fe8ebb2c-b9a9-418d-8ef2-bb1ef8e71083"/>
    <xsd:element name="properties">
      <xsd:complexType>
        <xsd:sequence>
          <xsd:element name="documentManagement">
            <xsd:complexType>
              <xsd:all>
                <xsd:element ref="ns2:Document_x0020_Status"/>
                <xsd:element ref="ns2:Comments" minOccurs="0"/>
                <xsd:element ref="ns2:Production_x0020_Status"/>
              </xsd:all>
            </xsd:complexType>
          </xsd:element>
        </xsd:sequence>
      </xsd:complexType>
    </xsd:element>
  </xsd:schema>
  <xsd:schema xmlns:xsd="http://www.w3.org/2001/XMLSchema" xmlns:dms="http://schemas.microsoft.com/office/2006/documentManagement/types" targetNamespace="fe8ebb2c-b9a9-418d-8ef2-bb1ef8e71083" elementFormDefault="qualified">
    <xsd:import namespace="http://schemas.microsoft.com/office/2006/documentManagement/types"/>
    <xsd:element name="Document_x0020_Status" ma:index="2" ma:displayName="Document Status" ma:default="Draft" ma:description="Define the review status of this particular document." ma:format="Dropdown" ma:internalName="Document_x0020_Status">
      <xsd:simpleType>
        <xsd:restriction base="dms:Choice">
          <xsd:enumeration value="Draft"/>
          <xsd:enumeration value="For Review"/>
          <xsd:enumeration value="In Rewrite"/>
          <xsd:enumeration value="Complete"/>
        </xsd:restriction>
      </xsd:simpleType>
    </xsd:element>
    <xsd:element name="Comments" ma:index="3" nillable="true" ma:displayName="Comments" ma:description="If your document requires specific editing instructions (ie. Please read SD only), use this field to make them known." ma:internalName="Comments">
      <xsd:simpleType>
        <xsd:restriction base="dms:Note"/>
      </xsd:simpleType>
    </xsd:element>
    <xsd:element name="Production_x0020_Status" ma:index="4" ma:displayName="Production Status" ma:default="In Research" ma:description="Production status of document once Research has completed the document."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roduction_x0020_Status xmlns="fe8ebb2c-b9a9-418d-8ef2-bb1ef8e71083">Awaiting Publication</Production_x0020_Status>
    <Comments xmlns="fe8ebb2c-b9a9-418d-8ef2-bb1ef8e71083">edited</Comments>
    <Document_x0020_Status xmlns="fe8ebb2c-b9a9-418d-8ef2-bb1ef8e71083">Complete</Document_x0020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D6BCAC-2418-44D3-ADE3-0B236A5EB7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ebb2c-b9a9-418d-8ef2-bb1ef8e710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B8FA044-D674-4FF0-9A5F-1E530D2D89A7}">
  <ds:schemaRefs>
    <ds:schemaRef ds:uri="http://schemas.microsoft.com/office/2006/metadata/properties"/>
    <ds:schemaRef ds:uri="fe8ebb2c-b9a9-418d-8ef2-bb1ef8e71083"/>
  </ds:schemaRefs>
</ds:datastoreItem>
</file>

<file path=customXml/itemProps3.xml><?xml version="1.0" encoding="utf-8"?>
<ds:datastoreItem xmlns:ds="http://schemas.openxmlformats.org/officeDocument/2006/customXml" ds:itemID="{5AD1FAC7-1427-4E5F-903F-29C9BB92C7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Solution%20Set%20Template%202011%20-%20ITRGv1[1]</Template>
  <TotalTime>6645</TotalTime>
  <Words>2323</Words>
  <Application>Microsoft Office PowerPoint</Application>
  <PresentationFormat>On-screen Show (4:3)</PresentationFormat>
  <Paragraphs>201</Paragraphs>
  <Slides>12</Slides>
  <Notes>12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12</vt:i4>
      </vt:variant>
    </vt:vector>
  </HeadingPairs>
  <TitlesOfParts>
    <vt:vector size="16" baseType="lpstr">
      <vt:lpstr>Solution%20Set%20Template%202011%20-%20ITRGv1[1]</vt:lpstr>
      <vt:lpstr>Office Theme</vt:lpstr>
      <vt:lpstr>think-cell Slide</vt:lpstr>
      <vt:lpstr>Chart</vt:lpstr>
      <vt:lpstr>Slide 1</vt:lpstr>
      <vt:lpstr>Introduction</vt:lpstr>
      <vt:lpstr>Executive Summary</vt:lpstr>
      <vt:lpstr>Optimize UC to accelerate the business and reduce cost</vt:lpstr>
      <vt:lpstr>Slide 5</vt:lpstr>
      <vt:lpstr>Follow the CEBP maturity model to optimize UC</vt:lpstr>
      <vt:lpstr>Unravel the technical complexity of UC</vt:lpstr>
      <vt:lpstr>Shift focus to the business value with a CEBP strategy</vt:lpstr>
      <vt:lpstr>Aim high to achieve maximum success with CEBP</vt:lpstr>
      <vt:lpstr>Make the most of the UC tools already in place</vt:lpstr>
      <vt:lpstr>Leverage UC tools to achieve deeper business benefits</vt:lpstr>
      <vt:lpstr>Info-Tech Research Group Helps IT Professionals To:</vt:lpstr>
    </vt:vector>
  </TitlesOfParts>
  <Company>Infotech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Optimize-UC-to-Max-ROI-SB-Sample-Flash</dc:title>
  <dc:creator/>
  <cp:lastModifiedBy>chaggerty</cp:lastModifiedBy>
  <cp:revision>605</cp:revision>
  <dcterms:created xsi:type="dcterms:W3CDTF">2011-03-16T17:32:17Z</dcterms:created>
  <dcterms:modified xsi:type="dcterms:W3CDTF">2011-05-02T15:32:45Z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0x0101002B58B232230B5B449EADAEF17E4E3BFA</vt:lpwstr>
  </property>
</Properties>
</file>